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43"/>
  </p:notesMasterIdLst>
  <p:handoutMasterIdLst>
    <p:handoutMasterId r:id="rId244"/>
  </p:handoutMasterIdLst>
  <p:sldIdLst>
    <p:sldId id="256" r:id="rId5"/>
    <p:sldId id="464" r:id="rId6"/>
    <p:sldId id="465"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6" r:id="rId27"/>
    <p:sldId id="487" r:id="rId28"/>
    <p:sldId id="488" r:id="rId29"/>
    <p:sldId id="489" r:id="rId30"/>
    <p:sldId id="490" r:id="rId31"/>
    <p:sldId id="491" r:id="rId32"/>
    <p:sldId id="492" r:id="rId33"/>
    <p:sldId id="493" r:id="rId34"/>
    <p:sldId id="494" r:id="rId35"/>
    <p:sldId id="495" r:id="rId36"/>
    <p:sldId id="496" r:id="rId37"/>
    <p:sldId id="497" r:id="rId38"/>
    <p:sldId id="498" r:id="rId39"/>
    <p:sldId id="499" r:id="rId40"/>
    <p:sldId id="500" r:id="rId41"/>
    <p:sldId id="501" r:id="rId42"/>
    <p:sldId id="502" r:id="rId43"/>
    <p:sldId id="503" r:id="rId44"/>
    <p:sldId id="504" r:id="rId45"/>
    <p:sldId id="505" r:id="rId46"/>
    <p:sldId id="506" r:id="rId47"/>
    <p:sldId id="507" r:id="rId48"/>
    <p:sldId id="508" r:id="rId49"/>
    <p:sldId id="509" r:id="rId50"/>
    <p:sldId id="510" r:id="rId51"/>
    <p:sldId id="511" r:id="rId52"/>
    <p:sldId id="512" r:id="rId53"/>
    <p:sldId id="513" r:id="rId54"/>
    <p:sldId id="514" r:id="rId55"/>
    <p:sldId id="515" r:id="rId56"/>
    <p:sldId id="516" r:id="rId57"/>
    <p:sldId id="517" r:id="rId58"/>
    <p:sldId id="518" r:id="rId59"/>
    <p:sldId id="519" r:id="rId60"/>
    <p:sldId id="520" r:id="rId61"/>
    <p:sldId id="521" r:id="rId62"/>
    <p:sldId id="522" r:id="rId63"/>
    <p:sldId id="523" r:id="rId64"/>
    <p:sldId id="524" r:id="rId65"/>
    <p:sldId id="525" r:id="rId66"/>
    <p:sldId id="526" r:id="rId67"/>
    <p:sldId id="527" r:id="rId68"/>
    <p:sldId id="528" r:id="rId69"/>
    <p:sldId id="529" r:id="rId70"/>
    <p:sldId id="530" r:id="rId71"/>
    <p:sldId id="531" r:id="rId72"/>
    <p:sldId id="532" r:id="rId73"/>
    <p:sldId id="533" r:id="rId74"/>
    <p:sldId id="534" r:id="rId75"/>
    <p:sldId id="535" r:id="rId76"/>
    <p:sldId id="536" r:id="rId77"/>
    <p:sldId id="537" r:id="rId78"/>
    <p:sldId id="538" r:id="rId79"/>
    <p:sldId id="539" r:id="rId80"/>
    <p:sldId id="540" r:id="rId81"/>
    <p:sldId id="541" r:id="rId82"/>
    <p:sldId id="542" r:id="rId83"/>
    <p:sldId id="543" r:id="rId84"/>
    <p:sldId id="544" r:id="rId85"/>
    <p:sldId id="545" r:id="rId86"/>
    <p:sldId id="546" r:id="rId87"/>
    <p:sldId id="547" r:id="rId88"/>
    <p:sldId id="549" r:id="rId89"/>
    <p:sldId id="548" r:id="rId90"/>
    <p:sldId id="550" r:id="rId91"/>
    <p:sldId id="551" r:id="rId92"/>
    <p:sldId id="552" r:id="rId93"/>
    <p:sldId id="553" r:id="rId94"/>
    <p:sldId id="554" r:id="rId95"/>
    <p:sldId id="555" r:id="rId96"/>
    <p:sldId id="556" r:id="rId97"/>
    <p:sldId id="557" r:id="rId98"/>
    <p:sldId id="558" r:id="rId99"/>
    <p:sldId id="559" r:id="rId100"/>
    <p:sldId id="560" r:id="rId101"/>
    <p:sldId id="561" r:id="rId102"/>
    <p:sldId id="562" r:id="rId103"/>
    <p:sldId id="563" r:id="rId104"/>
    <p:sldId id="564" r:id="rId105"/>
    <p:sldId id="565" r:id="rId106"/>
    <p:sldId id="566" r:id="rId107"/>
    <p:sldId id="567" r:id="rId108"/>
    <p:sldId id="568" r:id="rId109"/>
    <p:sldId id="569" r:id="rId110"/>
    <p:sldId id="570" r:id="rId111"/>
    <p:sldId id="571" r:id="rId112"/>
    <p:sldId id="572" r:id="rId113"/>
    <p:sldId id="573" r:id="rId114"/>
    <p:sldId id="574" r:id="rId115"/>
    <p:sldId id="575" r:id="rId116"/>
    <p:sldId id="576" r:id="rId117"/>
    <p:sldId id="577" r:id="rId118"/>
    <p:sldId id="579" r:id="rId119"/>
    <p:sldId id="580" r:id="rId120"/>
    <p:sldId id="581" r:id="rId121"/>
    <p:sldId id="582" r:id="rId122"/>
    <p:sldId id="583" r:id="rId123"/>
    <p:sldId id="584" r:id="rId124"/>
    <p:sldId id="585" r:id="rId125"/>
    <p:sldId id="586" r:id="rId126"/>
    <p:sldId id="587" r:id="rId127"/>
    <p:sldId id="588" r:id="rId128"/>
    <p:sldId id="589" r:id="rId129"/>
    <p:sldId id="590" r:id="rId130"/>
    <p:sldId id="591" r:id="rId131"/>
    <p:sldId id="592" r:id="rId132"/>
    <p:sldId id="593" r:id="rId133"/>
    <p:sldId id="594" r:id="rId134"/>
    <p:sldId id="595" r:id="rId135"/>
    <p:sldId id="596" r:id="rId136"/>
    <p:sldId id="597" r:id="rId137"/>
    <p:sldId id="598" r:id="rId138"/>
    <p:sldId id="599" r:id="rId139"/>
    <p:sldId id="600" r:id="rId140"/>
    <p:sldId id="601" r:id="rId141"/>
    <p:sldId id="602" r:id="rId142"/>
    <p:sldId id="603" r:id="rId143"/>
    <p:sldId id="604"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19" r:id="rId159"/>
    <p:sldId id="620" r:id="rId160"/>
    <p:sldId id="621" r:id="rId161"/>
    <p:sldId id="622" r:id="rId162"/>
    <p:sldId id="623" r:id="rId163"/>
    <p:sldId id="624" r:id="rId164"/>
    <p:sldId id="625" r:id="rId165"/>
    <p:sldId id="627" r:id="rId166"/>
    <p:sldId id="626" r:id="rId167"/>
    <p:sldId id="628" r:id="rId168"/>
    <p:sldId id="629" r:id="rId169"/>
    <p:sldId id="630" r:id="rId170"/>
    <p:sldId id="631" r:id="rId171"/>
    <p:sldId id="632" r:id="rId172"/>
    <p:sldId id="633" r:id="rId173"/>
    <p:sldId id="634" r:id="rId174"/>
    <p:sldId id="635" r:id="rId175"/>
    <p:sldId id="636" r:id="rId176"/>
    <p:sldId id="637" r:id="rId177"/>
    <p:sldId id="638" r:id="rId178"/>
    <p:sldId id="639" r:id="rId179"/>
    <p:sldId id="640" r:id="rId180"/>
    <p:sldId id="641" r:id="rId181"/>
    <p:sldId id="642" r:id="rId182"/>
    <p:sldId id="643" r:id="rId183"/>
    <p:sldId id="644" r:id="rId184"/>
    <p:sldId id="645" r:id="rId185"/>
    <p:sldId id="646" r:id="rId186"/>
    <p:sldId id="647" r:id="rId187"/>
    <p:sldId id="648" r:id="rId188"/>
    <p:sldId id="649" r:id="rId189"/>
    <p:sldId id="650" r:id="rId190"/>
    <p:sldId id="651" r:id="rId191"/>
    <p:sldId id="652" r:id="rId192"/>
    <p:sldId id="653" r:id="rId193"/>
    <p:sldId id="654" r:id="rId194"/>
    <p:sldId id="655" r:id="rId195"/>
    <p:sldId id="656" r:id="rId196"/>
    <p:sldId id="657" r:id="rId197"/>
    <p:sldId id="658" r:id="rId198"/>
    <p:sldId id="659" r:id="rId199"/>
    <p:sldId id="660" r:id="rId200"/>
    <p:sldId id="661" r:id="rId201"/>
    <p:sldId id="662" r:id="rId202"/>
    <p:sldId id="663" r:id="rId203"/>
    <p:sldId id="664" r:id="rId204"/>
    <p:sldId id="665" r:id="rId205"/>
    <p:sldId id="666" r:id="rId206"/>
    <p:sldId id="667" r:id="rId207"/>
    <p:sldId id="668" r:id="rId208"/>
    <p:sldId id="669" r:id="rId209"/>
    <p:sldId id="671" r:id="rId210"/>
    <p:sldId id="672" r:id="rId211"/>
    <p:sldId id="673" r:id="rId212"/>
    <p:sldId id="674" r:id="rId213"/>
    <p:sldId id="675" r:id="rId214"/>
    <p:sldId id="677" r:id="rId215"/>
    <p:sldId id="676" r:id="rId216"/>
    <p:sldId id="678" r:id="rId217"/>
    <p:sldId id="679" r:id="rId218"/>
    <p:sldId id="680" r:id="rId219"/>
    <p:sldId id="681" r:id="rId220"/>
    <p:sldId id="682" r:id="rId221"/>
    <p:sldId id="683" r:id="rId222"/>
    <p:sldId id="684" r:id="rId223"/>
    <p:sldId id="686" r:id="rId224"/>
    <p:sldId id="685" r:id="rId225"/>
    <p:sldId id="687" r:id="rId226"/>
    <p:sldId id="688" r:id="rId227"/>
    <p:sldId id="689" r:id="rId228"/>
    <p:sldId id="690" r:id="rId229"/>
    <p:sldId id="691" r:id="rId230"/>
    <p:sldId id="692" r:id="rId231"/>
    <p:sldId id="694" r:id="rId232"/>
    <p:sldId id="693" r:id="rId233"/>
    <p:sldId id="695" r:id="rId234"/>
    <p:sldId id="696" r:id="rId235"/>
    <p:sldId id="697" r:id="rId236"/>
    <p:sldId id="698" r:id="rId237"/>
    <p:sldId id="699" r:id="rId238"/>
    <p:sldId id="700" r:id="rId239"/>
    <p:sldId id="701" r:id="rId240"/>
    <p:sldId id="702" r:id="rId241"/>
    <p:sldId id="703" r:id="rId242"/>
  </p:sldIdLst>
  <p:sldSz cx="9144000" cy="6858000" type="screen4x3"/>
  <p:notesSz cx="9928225" cy="6797675"/>
  <p:custDataLst>
    <p:tags r:id="rId24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AF1"/>
    <a:srgbClr val="FFF9F1"/>
    <a:srgbClr val="FFFFFF"/>
    <a:srgbClr val="FFF9F2"/>
    <a:srgbClr val="E7E8ED"/>
    <a:srgbClr val="E8EBEE"/>
    <a:srgbClr val="E8EAEE"/>
    <a:srgbClr val="E9EAEE"/>
    <a:srgbClr val="B9CDE5"/>
    <a:srgbClr val="E8D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15" autoAdjust="0"/>
    <p:restoredTop sz="95141" autoAdjust="0"/>
  </p:normalViewPr>
  <p:slideViewPr>
    <p:cSldViewPr>
      <p:cViewPr varScale="1">
        <p:scale>
          <a:sx n="51" d="100"/>
          <a:sy n="51" d="100"/>
        </p:scale>
        <p:origin x="72" y="75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tableStyles" Target="tableStyle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handoutMaster" Target="handoutMasters/handoutMaster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tags" Target="tags/tag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commentAuthors" Target="commentAuthor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28/05/2018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5/28/2018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0500571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10297743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451727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24104765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16795822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551162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27659231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31819256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31769263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32068957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410310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21039583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16727799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4073500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32801525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15431789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11574685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31687851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17673054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6427726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34212910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309076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3790704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16632716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34464577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34451739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16412347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29237601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1325286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15578858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22362691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33355143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112312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9179065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19792635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18495013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42725709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29603250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37314086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1195870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13595941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25413749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6829894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48062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27580470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23933210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23287677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17633445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7449321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5661920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39739300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8105877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33302665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34464053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336939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284884397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25570955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40396438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39652898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160255679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20306227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18081537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2233596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24308708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228514465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396037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21857705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391889562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17468394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18622539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159747225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164</a:t>
            </a:fld>
            <a:endParaRPr lang="en-GB" dirty="0"/>
          </a:p>
        </p:txBody>
      </p:sp>
    </p:spTree>
    <p:extLst>
      <p:ext uri="{BB962C8B-B14F-4D97-AF65-F5344CB8AC3E}">
        <p14:creationId xmlns:p14="http://schemas.microsoft.com/office/powerpoint/2010/main" val="30055969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165</a:t>
            </a:fld>
            <a:endParaRPr lang="en-GB" dirty="0"/>
          </a:p>
        </p:txBody>
      </p:sp>
    </p:spTree>
    <p:extLst>
      <p:ext uri="{BB962C8B-B14F-4D97-AF65-F5344CB8AC3E}">
        <p14:creationId xmlns:p14="http://schemas.microsoft.com/office/powerpoint/2010/main" val="13462512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166</a:t>
            </a:fld>
            <a:endParaRPr lang="en-GB" dirty="0"/>
          </a:p>
        </p:txBody>
      </p:sp>
    </p:spTree>
    <p:extLst>
      <p:ext uri="{BB962C8B-B14F-4D97-AF65-F5344CB8AC3E}">
        <p14:creationId xmlns:p14="http://schemas.microsoft.com/office/powerpoint/2010/main" val="407219866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167</a:t>
            </a:fld>
            <a:endParaRPr lang="en-GB" dirty="0"/>
          </a:p>
        </p:txBody>
      </p:sp>
    </p:spTree>
    <p:extLst>
      <p:ext uri="{BB962C8B-B14F-4D97-AF65-F5344CB8AC3E}">
        <p14:creationId xmlns:p14="http://schemas.microsoft.com/office/powerpoint/2010/main" val="357891963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168</a:t>
            </a:fld>
            <a:endParaRPr lang="en-GB" dirty="0"/>
          </a:p>
        </p:txBody>
      </p:sp>
    </p:spTree>
    <p:extLst>
      <p:ext uri="{BB962C8B-B14F-4D97-AF65-F5344CB8AC3E}">
        <p14:creationId xmlns:p14="http://schemas.microsoft.com/office/powerpoint/2010/main" val="11749636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169</a:t>
            </a:fld>
            <a:endParaRPr lang="en-GB" dirty="0"/>
          </a:p>
        </p:txBody>
      </p:sp>
    </p:spTree>
    <p:extLst>
      <p:ext uri="{BB962C8B-B14F-4D97-AF65-F5344CB8AC3E}">
        <p14:creationId xmlns:p14="http://schemas.microsoft.com/office/powerpoint/2010/main" val="143125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23135366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170</a:t>
            </a:fld>
            <a:endParaRPr lang="en-GB" dirty="0"/>
          </a:p>
        </p:txBody>
      </p:sp>
    </p:spTree>
    <p:extLst>
      <p:ext uri="{BB962C8B-B14F-4D97-AF65-F5344CB8AC3E}">
        <p14:creationId xmlns:p14="http://schemas.microsoft.com/office/powerpoint/2010/main" val="25740640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171</a:t>
            </a:fld>
            <a:endParaRPr lang="en-GB" dirty="0"/>
          </a:p>
        </p:txBody>
      </p:sp>
    </p:spTree>
    <p:extLst>
      <p:ext uri="{BB962C8B-B14F-4D97-AF65-F5344CB8AC3E}">
        <p14:creationId xmlns:p14="http://schemas.microsoft.com/office/powerpoint/2010/main" val="62659756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172</a:t>
            </a:fld>
            <a:endParaRPr lang="en-GB" dirty="0"/>
          </a:p>
        </p:txBody>
      </p:sp>
    </p:spTree>
    <p:extLst>
      <p:ext uri="{BB962C8B-B14F-4D97-AF65-F5344CB8AC3E}">
        <p14:creationId xmlns:p14="http://schemas.microsoft.com/office/powerpoint/2010/main" val="191236502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173</a:t>
            </a:fld>
            <a:endParaRPr lang="en-GB" dirty="0"/>
          </a:p>
        </p:txBody>
      </p:sp>
    </p:spTree>
    <p:extLst>
      <p:ext uri="{BB962C8B-B14F-4D97-AF65-F5344CB8AC3E}">
        <p14:creationId xmlns:p14="http://schemas.microsoft.com/office/powerpoint/2010/main" val="34601672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174</a:t>
            </a:fld>
            <a:endParaRPr lang="en-GB" dirty="0"/>
          </a:p>
        </p:txBody>
      </p:sp>
    </p:spTree>
    <p:extLst>
      <p:ext uri="{BB962C8B-B14F-4D97-AF65-F5344CB8AC3E}">
        <p14:creationId xmlns:p14="http://schemas.microsoft.com/office/powerpoint/2010/main" val="16967555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175</a:t>
            </a:fld>
            <a:endParaRPr lang="en-GB" dirty="0"/>
          </a:p>
        </p:txBody>
      </p:sp>
    </p:spTree>
    <p:extLst>
      <p:ext uri="{BB962C8B-B14F-4D97-AF65-F5344CB8AC3E}">
        <p14:creationId xmlns:p14="http://schemas.microsoft.com/office/powerpoint/2010/main" val="361058327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176</a:t>
            </a:fld>
            <a:endParaRPr lang="en-GB" dirty="0"/>
          </a:p>
        </p:txBody>
      </p:sp>
    </p:spTree>
    <p:extLst>
      <p:ext uri="{BB962C8B-B14F-4D97-AF65-F5344CB8AC3E}">
        <p14:creationId xmlns:p14="http://schemas.microsoft.com/office/powerpoint/2010/main" val="41051938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177</a:t>
            </a:fld>
            <a:endParaRPr lang="en-GB" dirty="0"/>
          </a:p>
        </p:txBody>
      </p:sp>
    </p:spTree>
    <p:extLst>
      <p:ext uri="{BB962C8B-B14F-4D97-AF65-F5344CB8AC3E}">
        <p14:creationId xmlns:p14="http://schemas.microsoft.com/office/powerpoint/2010/main" val="1977192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178</a:t>
            </a:fld>
            <a:endParaRPr lang="en-GB" dirty="0"/>
          </a:p>
        </p:txBody>
      </p:sp>
    </p:spTree>
    <p:extLst>
      <p:ext uri="{BB962C8B-B14F-4D97-AF65-F5344CB8AC3E}">
        <p14:creationId xmlns:p14="http://schemas.microsoft.com/office/powerpoint/2010/main" val="394306469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179</a:t>
            </a:fld>
            <a:endParaRPr lang="en-GB" dirty="0"/>
          </a:p>
        </p:txBody>
      </p:sp>
    </p:spTree>
    <p:extLst>
      <p:ext uri="{BB962C8B-B14F-4D97-AF65-F5344CB8AC3E}">
        <p14:creationId xmlns:p14="http://schemas.microsoft.com/office/powerpoint/2010/main" val="153032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10684481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180</a:t>
            </a:fld>
            <a:endParaRPr lang="en-GB" dirty="0"/>
          </a:p>
        </p:txBody>
      </p:sp>
    </p:spTree>
    <p:extLst>
      <p:ext uri="{BB962C8B-B14F-4D97-AF65-F5344CB8AC3E}">
        <p14:creationId xmlns:p14="http://schemas.microsoft.com/office/powerpoint/2010/main" val="900458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181</a:t>
            </a:fld>
            <a:endParaRPr lang="en-GB" dirty="0"/>
          </a:p>
        </p:txBody>
      </p:sp>
    </p:spTree>
    <p:extLst>
      <p:ext uri="{BB962C8B-B14F-4D97-AF65-F5344CB8AC3E}">
        <p14:creationId xmlns:p14="http://schemas.microsoft.com/office/powerpoint/2010/main" val="296255680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182</a:t>
            </a:fld>
            <a:endParaRPr lang="en-GB" dirty="0"/>
          </a:p>
        </p:txBody>
      </p:sp>
    </p:spTree>
    <p:extLst>
      <p:ext uri="{BB962C8B-B14F-4D97-AF65-F5344CB8AC3E}">
        <p14:creationId xmlns:p14="http://schemas.microsoft.com/office/powerpoint/2010/main" val="17461714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183</a:t>
            </a:fld>
            <a:endParaRPr lang="en-GB" dirty="0"/>
          </a:p>
        </p:txBody>
      </p:sp>
    </p:spTree>
    <p:extLst>
      <p:ext uri="{BB962C8B-B14F-4D97-AF65-F5344CB8AC3E}">
        <p14:creationId xmlns:p14="http://schemas.microsoft.com/office/powerpoint/2010/main" val="65416162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184</a:t>
            </a:fld>
            <a:endParaRPr lang="en-GB" dirty="0"/>
          </a:p>
        </p:txBody>
      </p:sp>
    </p:spTree>
    <p:extLst>
      <p:ext uri="{BB962C8B-B14F-4D97-AF65-F5344CB8AC3E}">
        <p14:creationId xmlns:p14="http://schemas.microsoft.com/office/powerpoint/2010/main" val="40140417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185</a:t>
            </a:fld>
            <a:endParaRPr lang="en-GB" dirty="0"/>
          </a:p>
        </p:txBody>
      </p:sp>
    </p:spTree>
    <p:extLst>
      <p:ext uri="{BB962C8B-B14F-4D97-AF65-F5344CB8AC3E}">
        <p14:creationId xmlns:p14="http://schemas.microsoft.com/office/powerpoint/2010/main" val="389522132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186</a:t>
            </a:fld>
            <a:endParaRPr lang="en-GB" dirty="0"/>
          </a:p>
        </p:txBody>
      </p:sp>
    </p:spTree>
    <p:extLst>
      <p:ext uri="{BB962C8B-B14F-4D97-AF65-F5344CB8AC3E}">
        <p14:creationId xmlns:p14="http://schemas.microsoft.com/office/powerpoint/2010/main" val="316889749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187</a:t>
            </a:fld>
            <a:endParaRPr lang="en-GB" dirty="0"/>
          </a:p>
        </p:txBody>
      </p:sp>
    </p:spTree>
    <p:extLst>
      <p:ext uri="{BB962C8B-B14F-4D97-AF65-F5344CB8AC3E}">
        <p14:creationId xmlns:p14="http://schemas.microsoft.com/office/powerpoint/2010/main" val="200046851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188</a:t>
            </a:fld>
            <a:endParaRPr lang="en-GB" dirty="0"/>
          </a:p>
        </p:txBody>
      </p:sp>
    </p:spTree>
    <p:extLst>
      <p:ext uri="{BB962C8B-B14F-4D97-AF65-F5344CB8AC3E}">
        <p14:creationId xmlns:p14="http://schemas.microsoft.com/office/powerpoint/2010/main" val="262004723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189</a:t>
            </a:fld>
            <a:endParaRPr lang="en-GB" dirty="0"/>
          </a:p>
        </p:txBody>
      </p:sp>
    </p:spTree>
    <p:extLst>
      <p:ext uri="{BB962C8B-B14F-4D97-AF65-F5344CB8AC3E}">
        <p14:creationId xmlns:p14="http://schemas.microsoft.com/office/powerpoint/2010/main" val="264448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25434962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190</a:t>
            </a:fld>
            <a:endParaRPr lang="en-GB" dirty="0"/>
          </a:p>
        </p:txBody>
      </p:sp>
    </p:spTree>
    <p:extLst>
      <p:ext uri="{BB962C8B-B14F-4D97-AF65-F5344CB8AC3E}">
        <p14:creationId xmlns:p14="http://schemas.microsoft.com/office/powerpoint/2010/main" val="93366799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191</a:t>
            </a:fld>
            <a:endParaRPr lang="en-GB" dirty="0"/>
          </a:p>
        </p:txBody>
      </p:sp>
    </p:spTree>
    <p:extLst>
      <p:ext uri="{BB962C8B-B14F-4D97-AF65-F5344CB8AC3E}">
        <p14:creationId xmlns:p14="http://schemas.microsoft.com/office/powerpoint/2010/main" val="37976467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192</a:t>
            </a:fld>
            <a:endParaRPr lang="en-GB" dirty="0"/>
          </a:p>
        </p:txBody>
      </p:sp>
    </p:spTree>
    <p:extLst>
      <p:ext uri="{BB962C8B-B14F-4D97-AF65-F5344CB8AC3E}">
        <p14:creationId xmlns:p14="http://schemas.microsoft.com/office/powerpoint/2010/main" val="397993366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193</a:t>
            </a:fld>
            <a:endParaRPr lang="en-GB" dirty="0"/>
          </a:p>
        </p:txBody>
      </p:sp>
    </p:spTree>
    <p:extLst>
      <p:ext uri="{BB962C8B-B14F-4D97-AF65-F5344CB8AC3E}">
        <p14:creationId xmlns:p14="http://schemas.microsoft.com/office/powerpoint/2010/main" val="7557736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194</a:t>
            </a:fld>
            <a:endParaRPr lang="en-GB" dirty="0"/>
          </a:p>
        </p:txBody>
      </p:sp>
    </p:spTree>
    <p:extLst>
      <p:ext uri="{BB962C8B-B14F-4D97-AF65-F5344CB8AC3E}">
        <p14:creationId xmlns:p14="http://schemas.microsoft.com/office/powerpoint/2010/main" val="428023074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195</a:t>
            </a:fld>
            <a:endParaRPr lang="en-GB" dirty="0"/>
          </a:p>
        </p:txBody>
      </p:sp>
    </p:spTree>
    <p:extLst>
      <p:ext uri="{BB962C8B-B14F-4D97-AF65-F5344CB8AC3E}">
        <p14:creationId xmlns:p14="http://schemas.microsoft.com/office/powerpoint/2010/main" val="131775487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196</a:t>
            </a:fld>
            <a:endParaRPr lang="en-GB" dirty="0"/>
          </a:p>
        </p:txBody>
      </p:sp>
    </p:spTree>
    <p:extLst>
      <p:ext uri="{BB962C8B-B14F-4D97-AF65-F5344CB8AC3E}">
        <p14:creationId xmlns:p14="http://schemas.microsoft.com/office/powerpoint/2010/main" val="46485277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197</a:t>
            </a:fld>
            <a:endParaRPr lang="en-GB" dirty="0"/>
          </a:p>
        </p:txBody>
      </p:sp>
    </p:spTree>
    <p:extLst>
      <p:ext uri="{BB962C8B-B14F-4D97-AF65-F5344CB8AC3E}">
        <p14:creationId xmlns:p14="http://schemas.microsoft.com/office/powerpoint/2010/main" val="225001688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198</a:t>
            </a:fld>
            <a:endParaRPr lang="en-GB" dirty="0"/>
          </a:p>
        </p:txBody>
      </p:sp>
    </p:spTree>
    <p:extLst>
      <p:ext uri="{BB962C8B-B14F-4D97-AF65-F5344CB8AC3E}">
        <p14:creationId xmlns:p14="http://schemas.microsoft.com/office/powerpoint/2010/main" val="362923152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199</a:t>
            </a:fld>
            <a:endParaRPr lang="en-GB" dirty="0"/>
          </a:p>
        </p:txBody>
      </p:sp>
    </p:spTree>
    <p:extLst>
      <p:ext uri="{BB962C8B-B14F-4D97-AF65-F5344CB8AC3E}">
        <p14:creationId xmlns:p14="http://schemas.microsoft.com/office/powerpoint/2010/main" val="205157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378127003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200</a:t>
            </a:fld>
            <a:endParaRPr lang="en-GB" dirty="0"/>
          </a:p>
        </p:txBody>
      </p:sp>
    </p:spTree>
    <p:extLst>
      <p:ext uri="{BB962C8B-B14F-4D97-AF65-F5344CB8AC3E}">
        <p14:creationId xmlns:p14="http://schemas.microsoft.com/office/powerpoint/2010/main" val="167657542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201</a:t>
            </a:fld>
            <a:endParaRPr lang="en-GB" dirty="0"/>
          </a:p>
        </p:txBody>
      </p:sp>
    </p:spTree>
    <p:extLst>
      <p:ext uri="{BB962C8B-B14F-4D97-AF65-F5344CB8AC3E}">
        <p14:creationId xmlns:p14="http://schemas.microsoft.com/office/powerpoint/2010/main" val="194181059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202</a:t>
            </a:fld>
            <a:endParaRPr lang="en-GB" dirty="0"/>
          </a:p>
        </p:txBody>
      </p:sp>
    </p:spTree>
    <p:extLst>
      <p:ext uri="{BB962C8B-B14F-4D97-AF65-F5344CB8AC3E}">
        <p14:creationId xmlns:p14="http://schemas.microsoft.com/office/powerpoint/2010/main" val="404941223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203</a:t>
            </a:fld>
            <a:endParaRPr lang="en-GB" dirty="0"/>
          </a:p>
        </p:txBody>
      </p:sp>
    </p:spTree>
    <p:extLst>
      <p:ext uri="{BB962C8B-B14F-4D97-AF65-F5344CB8AC3E}">
        <p14:creationId xmlns:p14="http://schemas.microsoft.com/office/powerpoint/2010/main" val="27440873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204</a:t>
            </a:fld>
            <a:endParaRPr lang="en-GB" dirty="0"/>
          </a:p>
        </p:txBody>
      </p:sp>
    </p:spTree>
    <p:extLst>
      <p:ext uri="{BB962C8B-B14F-4D97-AF65-F5344CB8AC3E}">
        <p14:creationId xmlns:p14="http://schemas.microsoft.com/office/powerpoint/2010/main" val="8386651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205</a:t>
            </a:fld>
            <a:endParaRPr lang="en-GB" dirty="0"/>
          </a:p>
        </p:txBody>
      </p:sp>
    </p:spTree>
    <p:extLst>
      <p:ext uri="{BB962C8B-B14F-4D97-AF65-F5344CB8AC3E}">
        <p14:creationId xmlns:p14="http://schemas.microsoft.com/office/powerpoint/2010/main" val="345180359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206</a:t>
            </a:fld>
            <a:endParaRPr lang="en-GB" dirty="0"/>
          </a:p>
        </p:txBody>
      </p:sp>
    </p:spTree>
    <p:extLst>
      <p:ext uri="{BB962C8B-B14F-4D97-AF65-F5344CB8AC3E}">
        <p14:creationId xmlns:p14="http://schemas.microsoft.com/office/powerpoint/2010/main" val="207778868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207</a:t>
            </a:fld>
            <a:endParaRPr lang="en-GB" dirty="0"/>
          </a:p>
        </p:txBody>
      </p:sp>
    </p:spTree>
    <p:extLst>
      <p:ext uri="{BB962C8B-B14F-4D97-AF65-F5344CB8AC3E}">
        <p14:creationId xmlns:p14="http://schemas.microsoft.com/office/powerpoint/2010/main" val="288129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208</a:t>
            </a:fld>
            <a:endParaRPr lang="en-GB" dirty="0"/>
          </a:p>
        </p:txBody>
      </p:sp>
    </p:spTree>
    <p:extLst>
      <p:ext uri="{BB962C8B-B14F-4D97-AF65-F5344CB8AC3E}">
        <p14:creationId xmlns:p14="http://schemas.microsoft.com/office/powerpoint/2010/main" val="31106143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209</a:t>
            </a:fld>
            <a:endParaRPr lang="en-GB" dirty="0"/>
          </a:p>
        </p:txBody>
      </p:sp>
    </p:spTree>
    <p:extLst>
      <p:ext uri="{BB962C8B-B14F-4D97-AF65-F5344CB8AC3E}">
        <p14:creationId xmlns:p14="http://schemas.microsoft.com/office/powerpoint/2010/main" val="54021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236715101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210</a:t>
            </a:fld>
            <a:endParaRPr lang="en-GB" dirty="0"/>
          </a:p>
        </p:txBody>
      </p:sp>
    </p:spTree>
    <p:extLst>
      <p:ext uri="{BB962C8B-B14F-4D97-AF65-F5344CB8AC3E}">
        <p14:creationId xmlns:p14="http://schemas.microsoft.com/office/powerpoint/2010/main" val="402061365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211</a:t>
            </a:fld>
            <a:endParaRPr lang="en-GB" dirty="0"/>
          </a:p>
        </p:txBody>
      </p:sp>
    </p:spTree>
    <p:extLst>
      <p:ext uri="{BB962C8B-B14F-4D97-AF65-F5344CB8AC3E}">
        <p14:creationId xmlns:p14="http://schemas.microsoft.com/office/powerpoint/2010/main" val="19895401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212</a:t>
            </a:fld>
            <a:endParaRPr lang="en-GB" dirty="0"/>
          </a:p>
        </p:txBody>
      </p:sp>
    </p:spTree>
    <p:extLst>
      <p:ext uri="{BB962C8B-B14F-4D97-AF65-F5344CB8AC3E}">
        <p14:creationId xmlns:p14="http://schemas.microsoft.com/office/powerpoint/2010/main" val="143402230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213</a:t>
            </a:fld>
            <a:endParaRPr lang="en-GB" dirty="0"/>
          </a:p>
        </p:txBody>
      </p:sp>
    </p:spTree>
    <p:extLst>
      <p:ext uri="{BB962C8B-B14F-4D97-AF65-F5344CB8AC3E}">
        <p14:creationId xmlns:p14="http://schemas.microsoft.com/office/powerpoint/2010/main" val="213583374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214</a:t>
            </a:fld>
            <a:endParaRPr lang="en-GB" dirty="0"/>
          </a:p>
        </p:txBody>
      </p:sp>
    </p:spTree>
    <p:extLst>
      <p:ext uri="{BB962C8B-B14F-4D97-AF65-F5344CB8AC3E}">
        <p14:creationId xmlns:p14="http://schemas.microsoft.com/office/powerpoint/2010/main" val="115496922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215</a:t>
            </a:fld>
            <a:endParaRPr lang="en-GB" dirty="0"/>
          </a:p>
        </p:txBody>
      </p:sp>
    </p:spTree>
    <p:extLst>
      <p:ext uri="{BB962C8B-B14F-4D97-AF65-F5344CB8AC3E}">
        <p14:creationId xmlns:p14="http://schemas.microsoft.com/office/powerpoint/2010/main" val="22337209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216</a:t>
            </a:fld>
            <a:endParaRPr lang="en-GB" dirty="0"/>
          </a:p>
        </p:txBody>
      </p:sp>
    </p:spTree>
    <p:extLst>
      <p:ext uri="{BB962C8B-B14F-4D97-AF65-F5344CB8AC3E}">
        <p14:creationId xmlns:p14="http://schemas.microsoft.com/office/powerpoint/2010/main" val="19685621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217</a:t>
            </a:fld>
            <a:endParaRPr lang="en-GB" dirty="0"/>
          </a:p>
        </p:txBody>
      </p:sp>
    </p:spTree>
    <p:extLst>
      <p:ext uri="{BB962C8B-B14F-4D97-AF65-F5344CB8AC3E}">
        <p14:creationId xmlns:p14="http://schemas.microsoft.com/office/powerpoint/2010/main" val="42900442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218</a:t>
            </a:fld>
            <a:endParaRPr lang="en-GB" dirty="0"/>
          </a:p>
        </p:txBody>
      </p:sp>
    </p:spTree>
    <p:extLst>
      <p:ext uri="{BB962C8B-B14F-4D97-AF65-F5344CB8AC3E}">
        <p14:creationId xmlns:p14="http://schemas.microsoft.com/office/powerpoint/2010/main" val="174755624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219</a:t>
            </a:fld>
            <a:endParaRPr lang="en-GB" dirty="0"/>
          </a:p>
        </p:txBody>
      </p:sp>
    </p:spTree>
    <p:extLst>
      <p:ext uri="{BB962C8B-B14F-4D97-AF65-F5344CB8AC3E}">
        <p14:creationId xmlns:p14="http://schemas.microsoft.com/office/powerpoint/2010/main" val="2579655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15753160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220</a:t>
            </a:fld>
            <a:endParaRPr lang="en-GB" dirty="0"/>
          </a:p>
        </p:txBody>
      </p:sp>
    </p:spTree>
    <p:extLst>
      <p:ext uri="{BB962C8B-B14F-4D97-AF65-F5344CB8AC3E}">
        <p14:creationId xmlns:p14="http://schemas.microsoft.com/office/powerpoint/2010/main" val="185175968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221</a:t>
            </a:fld>
            <a:endParaRPr lang="en-GB" dirty="0"/>
          </a:p>
        </p:txBody>
      </p:sp>
    </p:spTree>
    <p:extLst>
      <p:ext uri="{BB962C8B-B14F-4D97-AF65-F5344CB8AC3E}">
        <p14:creationId xmlns:p14="http://schemas.microsoft.com/office/powerpoint/2010/main" val="17244048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222</a:t>
            </a:fld>
            <a:endParaRPr lang="en-GB" dirty="0"/>
          </a:p>
        </p:txBody>
      </p:sp>
    </p:spTree>
    <p:extLst>
      <p:ext uri="{BB962C8B-B14F-4D97-AF65-F5344CB8AC3E}">
        <p14:creationId xmlns:p14="http://schemas.microsoft.com/office/powerpoint/2010/main" val="32663226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223</a:t>
            </a:fld>
            <a:endParaRPr lang="en-GB" dirty="0"/>
          </a:p>
        </p:txBody>
      </p:sp>
    </p:spTree>
    <p:extLst>
      <p:ext uri="{BB962C8B-B14F-4D97-AF65-F5344CB8AC3E}">
        <p14:creationId xmlns:p14="http://schemas.microsoft.com/office/powerpoint/2010/main" val="51940871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224</a:t>
            </a:fld>
            <a:endParaRPr lang="en-GB" dirty="0"/>
          </a:p>
        </p:txBody>
      </p:sp>
    </p:spTree>
    <p:extLst>
      <p:ext uri="{BB962C8B-B14F-4D97-AF65-F5344CB8AC3E}">
        <p14:creationId xmlns:p14="http://schemas.microsoft.com/office/powerpoint/2010/main" val="330995318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225</a:t>
            </a:fld>
            <a:endParaRPr lang="en-GB" dirty="0"/>
          </a:p>
        </p:txBody>
      </p:sp>
    </p:spTree>
    <p:extLst>
      <p:ext uri="{BB962C8B-B14F-4D97-AF65-F5344CB8AC3E}">
        <p14:creationId xmlns:p14="http://schemas.microsoft.com/office/powerpoint/2010/main" val="415873644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226</a:t>
            </a:fld>
            <a:endParaRPr lang="en-GB" dirty="0"/>
          </a:p>
        </p:txBody>
      </p:sp>
    </p:spTree>
    <p:extLst>
      <p:ext uri="{BB962C8B-B14F-4D97-AF65-F5344CB8AC3E}">
        <p14:creationId xmlns:p14="http://schemas.microsoft.com/office/powerpoint/2010/main" val="243743805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227</a:t>
            </a:fld>
            <a:endParaRPr lang="en-GB" dirty="0"/>
          </a:p>
        </p:txBody>
      </p:sp>
    </p:spTree>
    <p:extLst>
      <p:ext uri="{BB962C8B-B14F-4D97-AF65-F5344CB8AC3E}">
        <p14:creationId xmlns:p14="http://schemas.microsoft.com/office/powerpoint/2010/main" val="376481929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228</a:t>
            </a:fld>
            <a:endParaRPr lang="en-GB" dirty="0"/>
          </a:p>
        </p:txBody>
      </p:sp>
    </p:spTree>
    <p:extLst>
      <p:ext uri="{BB962C8B-B14F-4D97-AF65-F5344CB8AC3E}">
        <p14:creationId xmlns:p14="http://schemas.microsoft.com/office/powerpoint/2010/main" val="235924266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229</a:t>
            </a:fld>
            <a:endParaRPr lang="en-GB" dirty="0"/>
          </a:p>
        </p:txBody>
      </p:sp>
    </p:spTree>
    <p:extLst>
      <p:ext uri="{BB962C8B-B14F-4D97-AF65-F5344CB8AC3E}">
        <p14:creationId xmlns:p14="http://schemas.microsoft.com/office/powerpoint/2010/main" val="3421840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4445430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230</a:t>
            </a:fld>
            <a:endParaRPr lang="en-GB" dirty="0"/>
          </a:p>
        </p:txBody>
      </p:sp>
    </p:spTree>
    <p:extLst>
      <p:ext uri="{BB962C8B-B14F-4D97-AF65-F5344CB8AC3E}">
        <p14:creationId xmlns:p14="http://schemas.microsoft.com/office/powerpoint/2010/main" val="16159811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231</a:t>
            </a:fld>
            <a:endParaRPr lang="en-GB" dirty="0"/>
          </a:p>
        </p:txBody>
      </p:sp>
    </p:spTree>
    <p:extLst>
      <p:ext uri="{BB962C8B-B14F-4D97-AF65-F5344CB8AC3E}">
        <p14:creationId xmlns:p14="http://schemas.microsoft.com/office/powerpoint/2010/main" val="121712224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232</a:t>
            </a:fld>
            <a:endParaRPr lang="en-GB" dirty="0"/>
          </a:p>
        </p:txBody>
      </p:sp>
    </p:spTree>
    <p:extLst>
      <p:ext uri="{BB962C8B-B14F-4D97-AF65-F5344CB8AC3E}">
        <p14:creationId xmlns:p14="http://schemas.microsoft.com/office/powerpoint/2010/main" val="14818709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233</a:t>
            </a:fld>
            <a:endParaRPr lang="en-GB" dirty="0"/>
          </a:p>
        </p:txBody>
      </p:sp>
    </p:spTree>
    <p:extLst>
      <p:ext uri="{BB962C8B-B14F-4D97-AF65-F5344CB8AC3E}">
        <p14:creationId xmlns:p14="http://schemas.microsoft.com/office/powerpoint/2010/main" val="383706904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234</a:t>
            </a:fld>
            <a:endParaRPr lang="en-GB" dirty="0"/>
          </a:p>
        </p:txBody>
      </p:sp>
    </p:spTree>
    <p:extLst>
      <p:ext uri="{BB962C8B-B14F-4D97-AF65-F5344CB8AC3E}">
        <p14:creationId xmlns:p14="http://schemas.microsoft.com/office/powerpoint/2010/main" val="338138199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235</a:t>
            </a:fld>
            <a:endParaRPr lang="en-GB" dirty="0"/>
          </a:p>
        </p:txBody>
      </p:sp>
    </p:spTree>
    <p:extLst>
      <p:ext uri="{BB962C8B-B14F-4D97-AF65-F5344CB8AC3E}">
        <p14:creationId xmlns:p14="http://schemas.microsoft.com/office/powerpoint/2010/main" val="11300905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236</a:t>
            </a:fld>
            <a:endParaRPr lang="en-GB" dirty="0"/>
          </a:p>
        </p:txBody>
      </p:sp>
    </p:spTree>
    <p:extLst>
      <p:ext uri="{BB962C8B-B14F-4D97-AF65-F5344CB8AC3E}">
        <p14:creationId xmlns:p14="http://schemas.microsoft.com/office/powerpoint/2010/main" val="321350616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237</a:t>
            </a:fld>
            <a:endParaRPr lang="en-GB" dirty="0"/>
          </a:p>
        </p:txBody>
      </p:sp>
    </p:spTree>
    <p:extLst>
      <p:ext uri="{BB962C8B-B14F-4D97-AF65-F5344CB8AC3E}">
        <p14:creationId xmlns:p14="http://schemas.microsoft.com/office/powerpoint/2010/main" val="318122570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238</a:t>
            </a:fld>
            <a:endParaRPr lang="en-GB" dirty="0"/>
          </a:p>
        </p:txBody>
      </p:sp>
    </p:spTree>
    <p:extLst>
      <p:ext uri="{BB962C8B-B14F-4D97-AF65-F5344CB8AC3E}">
        <p14:creationId xmlns:p14="http://schemas.microsoft.com/office/powerpoint/2010/main" val="118904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1476066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394543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2873626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64098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2091994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316285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4166256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3777043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2826099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1094538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3700018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88871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2766411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2789646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3591121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184921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3904745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1558645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3579303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392247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251036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439435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1041120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3546088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3047256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43324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5034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357753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889590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1372370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951437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332807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4239888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101058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929043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617217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142001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21151214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427848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2992673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40381998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2894079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38615386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2428187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23782128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8960059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1909561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256634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423502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19958568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15481035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332923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673658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38717124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21444703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1860890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22962092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2234057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29125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36842526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1121858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3644627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939054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1896604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447123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19238482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1167639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20414726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21481564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293729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2918846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30989923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30195581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22371303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5509589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29787560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24758005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40616765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23596543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383223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3524902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8.xml"/><Relationship Id="rId5" Type="http://schemas.openxmlformats.org/officeDocument/2006/relationships/slide" Target="../slides/slide114.xml"/><Relationship Id="rId4" Type="http://schemas.openxmlformats.org/officeDocument/2006/relationships/slide" Target="../slides/slide68.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8.xml"/><Relationship Id="rId5" Type="http://schemas.openxmlformats.org/officeDocument/2006/relationships/slide" Target="../slides/slide114.xml"/><Relationship Id="rId4" Type="http://schemas.openxmlformats.org/officeDocument/2006/relationships/slide" Target="../slides/slide68.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8.xml"/><Relationship Id="rId5" Type="http://schemas.openxmlformats.org/officeDocument/2006/relationships/slide" Target="../slides/slide114.xml"/><Relationship Id="rId4" Type="http://schemas.openxmlformats.org/officeDocument/2006/relationships/slide" Target="../slides/slide6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9" name="Round Same Side Corner Rectangle 8">
            <a:hlinkClick r:id="rId3" action="ppaction://hlinksldjump"/>
          </p:cNvPr>
          <p:cNvSpPr/>
          <p:nvPr userDrawn="1"/>
        </p:nvSpPr>
        <p:spPr>
          <a:xfrm>
            <a:off x="124273" y="692696"/>
            <a:ext cx="90962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9 - Graphs</a:t>
            </a:r>
            <a:endParaRPr lang="en-GB" sz="1200" b="1" dirty="0">
              <a:latin typeface="Arial" panose="020B0604020202020204" pitchFamily="34" charset="0"/>
              <a:cs typeface="Arial" panose="020B0604020202020204" pitchFamily="34" charset="0"/>
            </a:endParaRPr>
          </a:p>
        </p:txBody>
      </p:sp>
      <p:sp>
        <p:nvSpPr>
          <p:cNvPr id="13" name="Round Same Side Corner Rectangle 12">
            <a:hlinkClick r:id="rId4" action="ppaction://hlinksldjump"/>
          </p:cNvPr>
          <p:cNvSpPr/>
          <p:nvPr userDrawn="1"/>
        </p:nvSpPr>
        <p:spPr>
          <a:xfrm>
            <a:off x="1100025" y="692696"/>
            <a:ext cx="155961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10 - Transformations</a:t>
            </a:r>
            <a:endParaRPr lang="en-GB" sz="1200" b="1" dirty="0">
              <a:latin typeface="Arial" panose="020B0604020202020204" pitchFamily="34" charset="0"/>
              <a:cs typeface="Arial" panose="020B0604020202020204" pitchFamily="34" charset="0"/>
            </a:endParaRPr>
          </a:p>
        </p:txBody>
      </p:sp>
      <p:sp>
        <p:nvSpPr>
          <p:cNvPr id="14" name="Round Same Side Corner Rectangle 13">
            <a:hlinkClick r:id="rId5" action="ppaction://hlinksldjump"/>
          </p:cNvPr>
          <p:cNvSpPr/>
          <p:nvPr userDrawn="1"/>
        </p:nvSpPr>
        <p:spPr>
          <a:xfrm>
            <a:off x="2725767" y="692696"/>
            <a:ext cx="192412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11 – Ration &amp; Proportion</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4716016" y="692696"/>
            <a:ext cx="21602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12 – Right-Angled Triangles</a:t>
            </a:r>
            <a:endParaRPr lang="en-GB" sz="1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hlinkClick r:id="rId3" action="ppaction://hlinksldjump"/>
          </p:cNvPr>
          <p:cNvSpPr/>
          <p:nvPr userDrawn="1"/>
        </p:nvSpPr>
        <p:spPr>
          <a:xfrm>
            <a:off x="124273" y="692696"/>
            <a:ext cx="90962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9 - Graphs</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1100025" y="692696"/>
            <a:ext cx="155961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10 - Transformations</a:t>
            </a:r>
            <a:endParaRPr lang="en-GB" sz="1200" b="1" dirty="0">
              <a:latin typeface="Arial" panose="020B0604020202020204" pitchFamily="34" charset="0"/>
              <a:cs typeface="Arial" panose="020B0604020202020204" pitchFamily="34" charset="0"/>
            </a:endParaRPr>
          </a:p>
        </p:txBody>
      </p:sp>
      <p:sp>
        <p:nvSpPr>
          <p:cNvPr id="21" name="Round Same Side Corner Rectangle 20">
            <a:hlinkClick r:id="rId5" action="ppaction://hlinksldjump"/>
          </p:cNvPr>
          <p:cNvSpPr/>
          <p:nvPr userDrawn="1"/>
        </p:nvSpPr>
        <p:spPr>
          <a:xfrm>
            <a:off x="2725767" y="692696"/>
            <a:ext cx="192412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11 – Ration &amp; Proportion</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4716016" y="692696"/>
            <a:ext cx="21602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12 – Right-Angled Triangles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hlinkClick r:id="rId3" action="ppaction://hlinksldjump"/>
          </p:cNvPr>
          <p:cNvSpPr/>
          <p:nvPr userDrawn="1"/>
        </p:nvSpPr>
        <p:spPr>
          <a:xfrm>
            <a:off x="124273" y="692696"/>
            <a:ext cx="90962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9 - Graphs</a:t>
            </a:r>
            <a:endParaRPr lang="en-GB" sz="1200" b="1" dirty="0">
              <a:latin typeface="Arial" panose="020B0604020202020204" pitchFamily="34" charset="0"/>
              <a:cs typeface="Arial" panose="020B0604020202020204" pitchFamily="34" charset="0"/>
            </a:endParaRPr>
          </a:p>
        </p:txBody>
      </p:sp>
      <p:sp>
        <p:nvSpPr>
          <p:cNvPr id="12" name="Round Same Side Corner Rectangle 11">
            <a:hlinkClick r:id="rId4" action="ppaction://hlinksldjump"/>
          </p:cNvPr>
          <p:cNvSpPr/>
          <p:nvPr userDrawn="1"/>
        </p:nvSpPr>
        <p:spPr>
          <a:xfrm>
            <a:off x="1100025" y="692696"/>
            <a:ext cx="155961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10 - Transformations</a:t>
            </a:r>
            <a:endParaRPr lang="en-GB" sz="1200" b="1" dirty="0">
              <a:latin typeface="Arial" panose="020B0604020202020204" pitchFamily="34" charset="0"/>
              <a:cs typeface="Arial" panose="020B0604020202020204" pitchFamily="34" charset="0"/>
            </a:endParaRPr>
          </a:p>
        </p:txBody>
      </p:sp>
      <p:sp>
        <p:nvSpPr>
          <p:cNvPr id="13" name="Round Same Side Corner Rectangle 12">
            <a:hlinkClick r:id="rId5" action="ppaction://hlinksldjump"/>
          </p:cNvPr>
          <p:cNvSpPr/>
          <p:nvPr userDrawn="1"/>
        </p:nvSpPr>
        <p:spPr>
          <a:xfrm>
            <a:off x="2725767" y="692696"/>
            <a:ext cx="192412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11 – Ration &amp; Proportion</a:t>
            </a:r>
            <a:endParaRPr lang="en-GB" sz="1200" b="1" dirty="0">
              <a:latin typeface="Arial" panose="020B0604020202020204" pitchFamily="34" charset="0"/>
              <a:cs typeface="Arial" panose="020B0604020202020204" pitchFamily="34" charset="0"/>
            </a:endParaRPr>
          </a:p>
        </p:txBody>
      </p:sp>
      <p:sp>
        <p:nvSpPr>
          <p:cNvPr id="14" name="Round Same Side Corner Rectangle 13">
            <a:hlinkClick r:id="rId6" action="ppaction://hlinksldjump"/>
          </p:cNvPr>
          <p:cNvSpPr/>
          <p:nvPr userDrawn="1"/>
        </p:nvSpPr>
        <p:spPr>
          <a:xfrm>
            <a:off x="4716016" y="692696"/>
            <a:ext cx="2160240"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12 – Right-Angled Triangles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6"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07.emf"/></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08.emf"/></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110.emf"/><Relationship Id="rId4" Type="http://schemas.openxmlformats.org/officeDocument/2006/relationships/image" Target="../media/image109.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113.emf"/><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5.emf"/></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17.png"/><Relationship Id="rId4" Type="http://schemas.openxmlformats.org/officeDocument/2006/relationships/image" Target="../media/image116.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4.xml"/><Relationship Id="rId5" Type="http://schemas.openxmlformats.org/officeDocument/2006/relationships/image" Target="../media/image118.emf"/><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120.png"/><Relationship Id="rId4" Type="http://schemas.openxmlformats.org/officeDocument/2006/relationships/image" Target="../media/image119.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52.png"/><Relationship Id="rId5" Type="http://schemas.microsoft.com/office/2007/relationships/hdphoto" Target="../media/hdphoto12.wdp"/><Relationship Id="rId4" Type="http://schemas.openxmlformats.org/officeDocument/2006/relationships/image" Target="../media/image121.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122.png"/><Relationship Id="rId4" Type="http://schemas.openxmlformats.org/officeDocument/2006/relationships/image" Target="../media/image52.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124.emf"/></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56.png"/></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27.emf"/></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128.png"/></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12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31.png"/></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132.png"/><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20.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40.emf"/></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41.png"/><Relationship Id="rId4" Type="http://schemas.openxmlformats.org/officeDocument/2006/relationships/image" Target="../media/image20.png"/></Relationships>
</file>

<file path=ppt/slides/_rels/slide1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9.png"/></Relationships>
</file>

<file path=ppt/slides/_rels/slide1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146.emf"/></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5" Type="http://schemas.openxmlformats.org/officeDocument/2006/relationships/image" Target="../media/image147.emf"/><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9.png"/></Relationships>
</file>

<file path=ppt/slides/_rels/slide1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9.png"/></Relationships>
</file>

<file path=ppt/slides/_rels/slide1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9.xml"/><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50.png"/></Relationships>
</file>

<file path=ppt/slides/_rels/slide1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8.wdp"/><Relationship Id="rId4" Type="http://schemas.openxmlformats.org/officeDocument/2006/relationships/image" Target="../media/image151.png"/></Relationships>
</file>

<file path=ppt/slides/_rels/slide1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 Id="rId6" Type="http://schemas.openxmlformats.org/officeDocument/2006/relationships/image" Target="../media/image52.png"/><Relationship Id="rId5" Type="http://schemas.microsoft.com/office/2007/relationships/hdphoto" Target="../media/hdphoto19.wdp"/><Relationship Id="rId4" Type="http://schemas.openxmlformats.org/officeDocument/2006/relationships/image" Target="../media/image152.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6" Type="http://schemas.microsoft.com/office/2007/relationships/hdphoto" Target="../media/hdphoto20.wdp"/><Relationship Id="rId5" Type="http://schemas.openxmlformats.org/officeDocument/2006/relationships/image" Target="../media/image153.png"/><Relationship Id="rId4" Type="http://schemas.openxmlformats.org/officeDocument/2006/relationships/image" Target="../media/image52.png"/></Relationships>
</file>

<file path=ppt/slides/_rels/slide1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5" Type="http://schemas.microsoft.com/office/2007/relationships/hdphoto" Target="../media/hdphoto21.wdp"/><Relationship Id="rId4" Type="http://schemas.openxmlformats.org/officeDocument/2006/relationships/image" Target="../media/image154.png"/></Relationships>
</file>

<file path=ppt/slides/_rels/slide1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2.xml"/><Relationship Id="rId1" Type="http://schemas.openxmlformats.org/officeDocument/2006/relationships/slideLayout" Target="../slideLayouts/slideLayout3.xml"/><Relationship Id="rId6" Type="http://schemas.openxmlformats.org/officeDocument/2006/relationships/image" Target="../media/image156.png"/><Relationship Id="rId5" Type="http://schemas.microsoft.com/office/2007/relationships/hdphoto" Target="../media/hdphoto22.wdp"/><Relationship Id="rId4" Type="http://schemas.openxmlformats.org/officeDocument/2006/relationships/image" Target="../media/image155.png"/></Relationships>
</file>

<file path=ppt/slides/_rels/slide1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3.xml"/><Relationship Id="rId1" Type="http://schemas.openxmlformats.org/officeDocument/2006/relationships/slideLayout" Target="../slideLayouts/slideLayout3.xml"/><Relationship Id="rId5" Type="http://schemas.microsoft.com/office/2007/relationships/hdphoto" Target="../media/hdphoto23.wdp"/><Relationship Id="rId4" Type="http://schemas.openxmlformats.org/officeDocument/2006/relationships/image" Target="../media/image157.png"/></Relationships>
</file>

<file path=ppt/slides/_rels/slide1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4.xml"/><Relationship Id="rId1" Type="http://schemas.openxmlformats.org/officeDocument/2006/relationships/slideLayout" Target="../slideLayouts/slideLayout3.xml"/><Relationship Id="rId5" Type="http://schemas.microsoft.com/office/2007/relationships/hdphoto" Target="../media/hdphoto24.wdp"/><Relationship Id="rId4" Type="http://schemas.openxmlformats.org/officeDocument/2006/relationships/image" Target="../media/image158.png"/></Relationships>
</file>

<file path=ppt/slides/_rels/slide1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5" Type="http://schemas.microsoft.com/office/2007/relationships/hdphoto" Target="../media/hdphoto25.wdp"/><Relationship Id="rId4" Type="http://schemas.openxmlformats.org/officeDocument/2006/relationships/image" Target="../media/image159.png"/></Relationships>
</file>

<file path=ppt/slides/_rels/slide1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1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7.xml"/><Relationship Id="rId1" Type="http://schemas.openxmlformats.org/officeDocument/2006/relationships/slideLayout" Target="../slideLayouts/slideLayout3.xml"/><Relationship Id="rId5" Type="http://schemas.openxmlformats.org/officeDocument/2006/relationships/image" Target="../media/image161.emf"/><Relationship Id="rId4" Type="http://schemas.openxmlformats.org/officeDocument/2006/relationships/image" Target="../media/image20.png"/></Relationships>
</file>

<file path=ppt/slides/_rels/slide1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8.xml"/><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20.png"/></Relationships>
</file>

<file path=ppt/slides/_rels/slide1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5" Type="http://schemas.openxmlformats.org/officeDocument/2006/relationships/image" Target="../media/image163.emf"/><Relationship Id="rId4" Type="http://schemas.openxmlformats.org/officeDocument/2006/relationships/image" Target="../media/image51.png"/></Relationships>
</file>

<file path=ppt/slides/_rels/slide1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51.png"/><Relationship Id="rId2" Type="http://schemas.openxmlformats.org/officeDocument/2006/relationships/notesSlide" Target="../notesSlides/notesSlide191.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65.emf"/><Relationship Id="rId4" Type="http://schemas.openxmlformats.org/officeDocument/2006/relationships/image" Target="../media/image164.emf"/></Relationships>
</file>

<file path=ppt/slides/_rels/slide1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0.png"/><Relationship Id="rId2" Type="http://schemas.openxmlformats.org/officeDocument/2006/relationships/notesSlide" Target="../notesSlides/notesSlide192.xml"/><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51.png"/></Relationships>
</file>

<file path=ppt/slides/_rels/slide1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69.emf"/></Relationships>
</file>

<file path=ppt/slides/_rels/slide1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4.xml"/><Relationship Id="rId1" Type="http://schemas.openxmlformats.org/officeDocument/2006/relationships/slideLayout" Target="../slideLayouts/slideLayout4.xml"/><Relationship Id="rId5" Type="http://schemas.openxmlformats.org/officeDocument/2006/relationships/image" Target="../media/image171.emf"/><Relationship Id="rId4" Type="http://schemas.openxmlformats.org/officeDocument/2006/relationships/image" Target="../media/image170.png"/></Relationships>
</file>

<file path=ppt/slides/_rels/slide1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72.emf"/></Relationships>
</file>

<file path=ppt/slides/_rels/slide1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173.png"/></Relationships>
</file>

<file path=ppt/slides/_rels/slide1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175.emf"/></Relationships>
</file>

<file path=ppt/slides/_rels/slide1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 Id="rId4" Type="http://schemas.openxmlformats.org/officeDocument/2006/relationships/image" Target="../media/image177.jpe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78.png"/></Relationships>
</file>

<file path=ppt/slides/_rels/slide20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hyperlink" Target="CiDA%20-%20Unit%2002%20-%20LO1%20-%20Getting%20Organised.pptx" TargetMode="External"/><Relationship Id="rId7" Type="http://schemas.openxmlformats.org/officeDocument/2006/relationships/image" Target="../media/image181.png"/><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9.png"/><Relationship Id="rId9" Type="http://schemas.openxmlformats.org/officeDocument/2006/relationships/image" Target="../media/image51.png"/></Relationships>
</file>

<file path=ppt/slides/_rels/slide2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184.emf"/><Relationship Id="rId4" Type="http://schemas.openxmlformats.org/officeDocument/2006/relationships/image" Target="../media/image183.emf"/></Relationships>
</file>

<file path=ppt/slides/_rels/slide2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5.xml"/><Relationship Id="rId1" Type="http://schemas.openxmlformats.org/officeDocument/2006/relationships/slideLayout" Target="../slideLayouts/slideLayout3.xml"/><Relationship Id="rId6" Type="http://schemas.microsoft.com/office/2007/relationships/hdphoto" Target="../media/hdphoto26.wdp"/><Relationship Id="rId5" Type="http://schemas.openxmlformats.org/officeDocument/2006/relationships/image" Target="../media/image185.png"/><Relationship Id="rId4" Type="http://schemas.openxmlformats.org/officeDocument/2006/relationships/image" Target="../media/image51.png"/></Relationships>
</file>

<file path=ppt/slides/_rels/slide2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6.xml"/><Relationship Id="rId1" Type="http://schemas.openxmlformats.org/officeDocument/2006/relationships/slideLayout" Target="../slideLayouts/slideLayout3.xml"/><Relationship Id="rId6" Type="http://schemas.openxmlformats.org/officeDocument/2006/relationships/image" Target="../media/image187.emf"/><Relationship Id="rId5" Type="http://schemas.openxmlformats.org/officeDocument/2006/relationships/image" Target="../media/image186.png"/><Relationship Id="rId4" Type="http://schemas.openxmlformats.org/officeDocument/2006/relationships/image" Target="../media/image51.png"/></Relationships>
</file>

<file path=ppt/slides/_rels/slide2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7.xml"/><Relationship Id="rId1" Type="http://schemas.openxmlformats.org/officeDocument/2006/relationships/slideLayout" Target="../slideLayouts/slideLayout3.xml"/><Relationship Id="rId5" Type="http://schemas.openxmlformats.org/officeDocument/2006/relationships/image" Target="../media/image188.png"/><Relationship Id="rId4" Type="http://schemas.openxmlformats.org/officeDocument/2006/relationships/image" Target="../media/image9.png"/></Relationships>
</file>

<file path=ppt/slides/_rels/slide2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2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93.png"/><Relationship Id="rId2" Type="http://schemas.openxmlformats.org/officeDocument/2006/relationships/notesSlide" Target="../notesSlides/notesSlide209.xml"/><Relationship Id="rId1" Type="http://schemas.openxmlformats.org/officeDocument/2006/relationships/slideLayout" Target="../slideLayouts/slideLayout3.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emf"/></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2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95.png"/></Relationships>
</file>

<file path=ppt/slides/_rels/slide2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2.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2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99.png"/></Relationships>
</file>

<file path=ppt/slides/_rels/slide2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4.xml"/><Relationship Id="rId1" Type="http://schemas.openxmlformats.org/officeDocument/2006/relationships/slideLayout" Target="../slideLayouts/slideLayout3.xml"/><Relationship Id="rId5" Type="http://schemas.openxmlformats.org/officeDocument/2006/relationships/image" Target="../media/image200.png"/><Relationship Id="rId4" Type="http://schemas.openxmlformats.org/officeDocument/2006/relationships/image" Target="../media/image51.png"/></Relationships>
</file>

<file path=ppt/slides/_rels/slide2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03.png"/><Relationship Id="rId2" Type="http://schemas.openxmlformats.org/officeDocument/2006/relationships/notesSlide" Target="../notesSlides/notesSlide215.xml"/><Relationship Id="rId1" Type="http://schemas.openxmlformats.org/officeDocument/2006/relationships/slideLayout" Target="../slideLayouts/slideLayout4.xml"/><Relationship Id="rId6" Type="http://schemas.openxmlformats.org/officeDocument/2006/relationships/image" Target="../media/image202.png"/><Relationship Id="rId5" Type="http://schemas.openxmlformats.org/officeDocument/2006/relationships/image" Target="../media/image9.png"/><Relationship Id="rId4" Type="http://schemas.openxmlformats.org/officeDocument/2006/relationships/image" Target="../media/image201.png"/></Relationships>
</file>

<file path=ppt/slides/_rels/slide2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204.emf"/><Relationship Id="rId4" Type="http://schemas.openxmlformats.org/officeDocument/2006/relationships/image" Target="../media/image9.png"/></Relationships>
</file>

<file path=ppt/slides/_rels/slide21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hyperlink" Target="CiDA%20-%20Unit%2002%20-%20LO1%20-%20Getting%20Organised.pptx" TargetMode="External"/><Relationship Id="rId7" Type="http://schemas.openxmlformats.org/officeDocument/2006/relationships/image" Target="../media/image207.png"/><Relationship Id="rId2" Type="http://schemas.openxmlformats.org/officeDocument/2006/relationships/notesSlide" Target="../notesSlides/notesSlide217.xml"/><Relationship Id="rId1" Type="http://schemas.openxmlformats.org/officeDocument/2006/relationships/slideLayout" Target="../slideLayouts/slideLayout3.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51.png"/></Relationships>
</file>

<file path=ppt/slides/_rels/slide2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8.xml"/><Relationship Id="rId1" Type="http://schemas.openxmlformats.org/officeDocument/2006/relationships/slideLayout" Target="../slideLayouts/slideLayout3.xml"/><Relationship Id="rId5" Type="http://schemas.openxmlformats.org/officeDocument/2006/relationships/image" Target="../media/image209.png"/><Relationship Id="rId4" Type="http://schemas.openxmlformats.org/officeDocument/2006/relationships/image" Target="../media/image51.png"/></Relationships>
</file>

<file path=ppt/slides/_rels/slide2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9.xml"/><Relationship Id="rId1" Type="http://schemas.openxmlformats.org/officeDocument/2006/relationships/slideLayout" Target="../slideLayouts/slideLayout3.xml"/><Relationship Id="rId5" Type="http://schemas.openxmlformats.org/officeDocument/2006/relationships/image" Target="../media/image210.emf"/><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0.xml"/><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211.png"/><Relationship Id="rId4" Type="http://schemas.openxmlformats.org/officeDocument/2006/relationships/image" Target="../media/image51.png"/></Relationships>
</file>

<file path=ppt/slides/_rels/slide2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1.xml"/><Relationship Id="rId1" Type="http://schemas.openxmlformats.org/officeDocument/2006/relationships/slideLayout" Target="../slideLayouts/slideLayout3.xml"/><Relationship Id="rId5" Type="http://schemas.openxmlformats.org/officeDocument/2006/relationships/image" Target="../media/image212.png"/><Relationship Id="rId4" Type="http://schemas.openxmlformats.org/officeDocument/2006/relationships/image" Target="../media/image51.png"/></Relationships>
</file>

<file path=ppt/slides/_rels/slide2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15.png"/><Relationship Id="rId2" Type="http://schemas.openxmlformats.org/officeDocument/2006/relationships/notesSlide" Target="../notesSlides/notesSlide222.xml"/><Relationship Id="rId1" Type="http://schemas.openxmlformats.org/officeDocument/2006/relationships/slideLayout" Target="../slideLayouts/slideLayout3.xml"/><Relationship Id="rId6" Type="http://schemas.openxmlformats.org/officeDocument/2006/relationships/image" Target="../media/image214.png"/><Relationship Id="rId5" Type="http://schemas.microsoft.com/office/2007/relationships/hdphoto" Target="../media/hdphoto28.wdp"/><Relationship Id="rId4" Type="http://schemas.openxmlformats.org/officeDocument/2006/relationships/image" Target="../media/image213.png"/></Relationships>
</file>

<file path=ppt/slides/_rels/slide2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3.xml"/><Relationship Id="rId1" Type="http://schemas.openxmlformats.org/officeDocument/2006/relationships/slideLayout" Target="../slideLayouts/slideLayout3.xml"/><Relationship Id="rId5" Type="http://schemas.microsoft.com/office/2007/relationships/hdphoto" Target="../media/hdphoto29.wdp"/><Relationship Id="rId4" Type="http://schemas.openxmlformats.org/officeDocument/2006/relationships/image" Target="../media/image216.png"/></Relationships>
</file>

<file path=ppt/slides/_rels/slide2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4.xml"/><Relationship Id="rId1" Type="http://schemas.openxmlformats.org/officeDocument/2006/relationships/slideLayout" Target="../slideLayouts/slideLayout3.xml"/><Relationship Id="rId5" Type="http://schemas.microsoft.com/office/2007/relationships/hdphoto" Target="../media/hdphoto30.wdp"/><Relationship Id="rId4" Type="http://schemas.openxmlformats.org/officeDocument/2006/relationships/image" Target="../media/image217.png"/></Relationships>
</file>

<file path=ppt/slides/_rels/slide225.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hyperlink" Target="CiDA%20-%20Unit%2002%20-%20LO1%20-%20Getting%20Organised.pptx" TargetMode="External"/><Relationship Id="rId7" Type="http://schemas.openxmlformats.org/officeDocument/2006/relationships/image" Target="../media/image221.png"/><Relationship Id="rId2" Type="http://schemas.openxmlformats.org/officeDocument/2006/relationships/notesSlide" Target="../notesSlides/notesSlide225.xml"/><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2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6.xml"/><Relationship Id="rId1" Type="http://schemas.openxmlformats.org/officeDocument/2006/relationships/slideLayout" Target="../slideLayouts/slideLayout3.xml"/><Relationship Id="rId4" Type="http://schemas.openxmlformats.org/officeDocument/2006/relationships/image" Target="../media/image223.emf"/></Relationships>
</file>

<file path=ppt/slides/_rels/slide2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7.xml"/><Relationship Id="rId1" Type="http://schemas.openxmlformats.org/officeDocument/2006/relationships/slideLayout" Target="../slideLayouts/slideLayout3.xml"/><Relationship Id="rId5" Type="http://schemas.microsoft.com/office/2007/relationships/hdphoto" Target="../media/hdphoto31.wdp"/><Relationship Id="rId4" Type="http://schemas.openxmlformats.org/officeDocument/2006/relationships/image" Target="../media/image224.png"/></Relationships>
</file>

<file path=ppt/slides/_rels/slide2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9.xml"/><Relationship Id="rId1" Type="http://schemas.openxmlformats.org/officeDocument/2006/relationships/slideLayout" Target="../slideLayouts/slideLayout3.xml"/><Relationship Id="rId6" Type="http://schemas.microsoft.com/office/2007/relationships/hdphoto" Target="../media/hdphoto32.wdp"/><Relationship Id="rId5" Type="http://schemas.openxmlformats.org/officeDocument/2006/relationships/image" Target="../media/image225.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emf"/></Relationships>
</file>

<file path=ppt/slides/_rels/slide2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0.xml"/><Relationship Id="rId1" Type="http://schemas.openxmlformats.org/officeDocument/2006/relationships/slideLayout" Target="../slideLayouts/slideLayout3.xml"/><Relationship Id="rId6" Type="http://schemas.microsoft.com/office/2007/relationships/hdphoto" Target="../media/hdphoto33.wdp"/><Relationship Id="rId5" Type="http://schemas.openxmlformats.org/officeDocument/2006/relationships/image" Target="../media/image226.png"/><Relationship Id="rId4" Type="http://schemas.openxmlformats.org/officeDocument/2006/relationships/image" Target="../media/image51.png"/></Relationships>
</file>

<file path=ppt/slides/_rels/slide2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228.png"/><Relationship Id="rId2" Type="http://schemas.openxmlformats.org/officeDocument/2006/relationships/notesSlide" Target="../notesSlides/notesSlide231.xml"/><Relationship Id="rId1" Type="http://schemas.openxmlformats.org/officeDocument/2006/relationships/slideLayout" Target="../slideLayouts/slideLayout3.xml"/><Relationship Id="rId6" Type="http://schemas.microsoft.com/office/2007/relationships/hdphoto" Target="../media/hdphoto34.wdp"/><Relationship Id="rId5" Type="http://schemas.openxmlformats.org/officeDocument/2006/relationships/image" Target="../media/image227.png"/><Relationship Id="rId4" Type="http://schemas.openxmlformats.org/officeDocument/2006/relationships/image" Target="../media/image51.png"/></Relationships>
</file>

<file path=ppt/slides/_rels/slide2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2.xml"/><Relationship Id="rId1" Type="http://schemas.openxmlformats.org/officeDocument/2006/relationships/slideLayout" Target="../slideLayouts/slideLayout3.xml"/><Relationship Id="rId5" Type="http://schemas.openxmlformats.org/officeDocument/2006/relationships/image" Target="../media/image229.png"/><Relationship Id="rId4" Type="http://schemas.openxmlformats.org/officeDocument/2006/relationships/image" Target="../media/image51.png"/></Relationships>
</file>

<file path=ppt/slides/_rels/slide2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30.emf"/></Relationships>
</file>

<file path=ppt/slides/_rels/slide2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9.png"/></Relationships>
</file>

<file path=ppt/slides/_rels/slide2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6.xml"/><Relationship Id="rId1" Type="http://schemas.openxmlformats.org/officeDocument/2006/relationships/slideLayout" Target="../slideLayouts/slideLayout3.xml"/><Relationship Id="rId5" Type="http://schemas.microsoft.com/office/2007/relationships/hdphoto" Target="../media/hdphoto35.wdp"/><Relationship Id="rId4" Type="http://schemas.openxmlformats.org/officeDocument/2006/relationships/image" Target="../media/image231.png"/></Relationships>
</file>

<file path=ppt/slides/_rels/slide2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7.xml"/><Relationship Id="rId1" Type="http://schemas.openxmlformats.org/officeDocument/2006/relationships/slideLayout" Target="../slideLayouts/slideLayout3.xml"/><Relationship Id="rId5" Type="http://schemas.microsoft.com/office/2007/relationships/hdphoto" Target="../media/hdphoto36.wdp"/><Relationship Id="rId4" Type="http://schemas.openxmlformats.org/officeDocument/2006/relationships/image" Target="../media/image232.png"/></Relationships>
</file>

<file path=ppt/slides/_rels/slide2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4.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2.em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310.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microsoft.com/office/2007/relationships/hdphoto" Target="../media/hdphoto7.wdp"/><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8.wdp"/><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59.emf"/><Relationship Id="rId4" Type="http://schemas.openxmlformats.org/officeDocument/2006/relationships/image" Target="../media/image58.emf"/></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69.emf"/></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0.emf"/><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72.emf"/><Relationship Id="rId4" Type="http://schemas.openxmlformats.org/officeDocument/2006/relationships/image" Target="../media/image71.emf"/></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3.emf"/></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78.emf"/></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80.emf"/><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81.emf"/><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82.emf"/></Relationships>
</file>

<file path=ppt/slides/_rels/slide8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CiDA%20-%20Unit%2002%20-%20LO1%20-%20Getting%20Organised.pptx" TargetMode="External"/><Relationship Id="rId7"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86.png"/></Relationships>
</file>

<file path=ppt/slides/_rels/slide8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CiDA%20-%20Unit%2002%20-%20LO1%20-%20Getting%20Organised.pptx" TargetMode="External"/><Relationship Id="rId7"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emf"/><Relationship Id="rId9"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4.emf"/></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98.emf"/></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99.emf"/></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04.emf"/><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517232"/>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Units </a:t>
            </a:r>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9-12 </a:t>
            </a:r>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Graphs, Transformations, Ratios, Right-Angles Triangles</a:t>
            </a:r>
            <a:endParaRPr lang="en-GB" sz="2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07</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pic>
        <p:nvPicPr>
          <p:cNvPr id="1026" name="Picture 2" descr="Image result for foundation mathema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3" y="1932513"/>
            <a:ext cx="6336704" cy="3253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6"/>
              <a:tabLst>
                <a:tab pos="914400" algn="l"/>
              </a:tabLst>
            </a:pPr>
            <a:r>
              <a:rPr lang="en-US" sz="2800" dirty="0" smtClean="0">
                <a:latin typeface="Arial" panose="020B0604020202020204" pitchFamily="34" charset="0"/>
                <a:cs typeface="Arial" panose="020B0604020202020204" pitchFamily="34" charset="0"/>
              </a:rPr>
              <a:t>These </a:t>
            </a:r>
            <a:r>
              <a:rPr lang="en-US" sz="2800" dirty="0">
                <a:latin typeface="Arial" panose="020B0604020202020204" pitchFamily="34" charset="0"/>
                <a:cs typeface="Arial" panose="020B0604020202020204" pitchFamily="34" charset="0"/>
              </a:rPr>
              <a:t>points are on the line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3, -3), (-2, -2), (0, 0), (1, 1), (5, 5)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914400" algn="l"/>
              </a:tabLst>
            </a:pPr>
            <a:r>
              <a:rPr lang="en-US" sz="2800" dirty="0" smtClean="0">
                <a:latin typeface="Arial" panose="020B0604020202020204" pitchFamily="34" charset="0"/>
                <a:cs typeface="Arial" panose="020B0604020202020204" pitchFamily="34" charset="0"/>
              </a:rPr>
              <a:t>Draw </a:t>
            </a:r>
            <a:r>
              <a:rPr lang="en-US" sz="2800" dirty="0">
                <a:latin typeface="Arial" panose="020B0604020202020204" pitchFamily="34" charset="0"/>
                <a:cs typeface="Arial" panose="020B0604020202020204" pitchFamily="34" charset="0"/>
              </a:rPr>
              <a:t>a coordinate grid from -5 to +5 on both axes.</a:t>
            </a:r>
          </a:p>
          <a:p>
            <a:pPr marL="914400" indent="-457200">
              <a:buClr>
                <a:srgbClr val="C00000"/>
              </a:buClr>
              <a:buFont typeface="+mj-lt"/>
              <a:buAutoNum type="alphaLcPeriod"/>
              <a:tabLst>
                <a:tab pos="1079500" algn="l"/>
              </a:tabLst>
            </a:pPr>
            <a:r>
              <a:rPr lang="en-US" sz="2800" dirty="0" smtClean="0">
                <a:latin typeface="Arial" panose="020B0604020202020204" pitchFamily="34" charset="0"/>
                <a:cs typeface="Arial" panose="020B0604020202020204" pitchFamily="34" charset="0"/>
              </a:rPr>
              <a:t>Plot </a:t>
            </a:r>
            <a:r>
              <a:rPr lang="en-US" sz="2800" dirty="0">
                <a:latin typeface="Arial" panose="020B0604020202020204" pitchFamily="34" charset="0"/>
                <a:cs typeface="Arial" panose="020B0604020202020204" pitchFamily="34" charset="0"/>
              </a:rPr>
              <a:t>the points and join them with a straight line.</a:t>
            </a:r>
          </a:p>
          <a:p>
            <a:pPr marL="914400" indent="-457200">
              <a:buClr>
                <a:srgbClr val="C00000"/>
              </a:buClr>
              <a:buFont typeface="+mj-lt"/>
              <a:buAutoNum type="alphaLcPeriod"/>
              <a:tabLst>
                <a:tab pos="1079500" algn="l"/>
              </a:tabLst>
            </a:pPr>
            <a:r>
              <a:rPr lang="en-US" sz="2800" dirty="0" smtClean="0">
                <a:latin typeface="Arial" panose="020B0604020202020204" pitchFamily="34" charset="0"/>
                <a:cs typeface="Arial" panose="020B0604020202020204" pitchFamily="34" charset="0"/>
              </a:rPr>
              <a:t>Write </a:t>
            </a:r>
            <a:r>
              <a:rPr lang="en-US" sz="2800" dirty="0">
                <a:latin typeface="Arial" panose="020B0604020202020204" pitchFamily="34" charset="0"/>
                <a:cs typeface="Arial" panose="020B0604020202020204" pitchFamily="34" charset="0"/>
              </a:rPr>
              <a:t>the coordinates of three more points on the line y =x.</a:t>
            </a:r>
            <a:endParaRPr lang="en-US"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807259"/>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10.6 </a:t>
            </a:r>
            <a:r>
              <a:rPr lang="en-GB" sz="4000" dirty="0" smtClean="0"/>
              <a:t>– </a:t>
            </a:r>
            <a:r>
              <a:rPr lang="en-GB" sz="4000" dirty="0" smtClean="0"/>
              <a:t>Combining Transformations</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p>
        </p:txBody>
      </p:sp>
      <p:sp>
        <p:nvSpPr>
          <p:cNvPr id="3" name="Rectangle 2"/>
          <p:cNvSpPr/>
          <p:nvPr/>
        </p:nvSpPr>
        <p:spPr>
          <a:xfrm>
            <a:off x="251520" y="1196752"/>
            <a:ext cx="5256584" cy="5632311"/>
          </a:xfrm>
          <a:prstGeom prst="rect">
            <a:avLst/>
          </a:prstGeom>
        </p:spPr>
        <p:txBody>
          <a:bodyPr wrap="square">
            <a:spAutoFit/>
          </a:bodyPr>
          <a:lstStyle/>
          <a:p>
            <a:pPr marL="400050" indent="-400050">
              <a:buClr>
                <a:srgbClr val="C00000"/>
              </a:buClr>
              <a:buFont typeface="+mj-lt"/>
              <a:buAutoNum type="arabicPeriod" startAt="2"/>
              <a:tabLst>
                <a:tab pos="857250" algn="l"/>
                <a:tab pos="2066925" algn="l"/>
                <a:tab pos="2743200" algn="l"/>
                <a:tab pos="3822700" algn="l"/>
              </a:tabLst>
            </a:pPr>
            <a:r>
              <a:rPr lang="en-US" sz="2360" dirty="0">
                <a:latin typeface="Arial" panose="020B0604020202020204" pitchFamily="34" charset="0"/>
                <a:cs typeface="Arial" panose="020B0604020202020204" pitchFamily="34" charset="0"/>
              </a:rPr>
              <a:t>Copy the grid and shape P from </a:t>
            </a:r>
            <a:r>
              <a:rPr lang="en-US" sz="2360" b="1" dirty="0" smtClean="0">
                <a:latin typeface="Arial" panose="020B0604020202020204" pitchFamily="34" charset="0"/>
                <a:cs typeface="Arial" panose="020B0604020202020204" pitchFamily="34" charset="0"/>
              </a:rPr>
              <a:t>Q1</a:t>
            </a:r>
            <a:r>
              <a:rPr lang="en-US" sz="2360" dirty="0" smtClean="0">
                <a:latin typeface="Arial" panose="020B0604020202020204" pitchFamily="34" charset="0"/>
                <a:cs typeface="Arial" panose="020B0604020202020204" pitchFamily="34" charset="0"/>
              </a:rPr>
              <a:t>. </a:t>
            </a:r>
          </a:p>
          <a:p>
            <a:pPr marL="857250" indent="-400050">
              <a:buClr>
                <a:srgbClr val="C00000"/>
              </a:buClr>
              <a:buFont typeface="+mj-lt"/>
              <a:buAutoNum type="alphaLcPeriod"/>
              <a:tabLst>
                <a:tab pos="2066925" algn="l"/>
                <a:tab pos="2743200" algn="l"/>
                <a:tab pos="3822700" algn="l"/>
              </a:tabLst>
            </a:pPr>
            <a:r>
              <a:rPr lang="en-US" sz="2360" dirty="0" smtClean="0">
                <a:latin typeface="Arial" panose="020B0604020202020204" pitchFamily="34" charset="0"/>
                <a:cs typeface="Arial" panose="020B0604020202020204" pitchFamily="34" charset="0"/>
              </a:rPr>
              <a:t>Reflect </a:t>
            </a:r>
            <a:r>
              <a:rPr lang="en-US" sz="2360" dirty="0">
                <a:latin typeface="Arial" panose="020B0604020202020204" pitchFamily="34" charset="0"/>
                <a:cs typeface="Arial" panose="020B0604020202020204" pitchFamily="34" charset="0"/>
              </a:rPr>
              <a:t>shape P in the line </a:t>
            </a:r>
            <a:r>
              <a:rPr lang="en-US" sz="2360" i="1" dirty="0">
                <a:latin typeface="Arial" panose="020B0604020202020204" pitchFamily="34" charset="0"/>
                <a:cs typeface="Arial" panose="020B0604020202020204" pitchFamily="34" charset="0"/>
              </a:rPr>
              <a:t>x</a:t>
            </a:r>
            <a:r>
              <a:rPr lang="en-US" sz="2360" dirty="0">
                <a:latin typeface="Arial" panose="020B0604020202020204" pitchFamily="34" charset="0"/>
                <a:cs typeface="Arial" panose="020B0604020202020204" pitchFamily="34" charset="0"/>
              </a:rPr>
              <a:t> = </a:t>
            </a:r>
            <a:r>
              <a:rPr lang="en-US" sz="2360" dirty="0" smtClean="0">
                <a:latin typeface="Arial" panose="020B0604020202020204" pitchFamily="34" charset="0"/>
                <a:cs typeface="Arial" panose="020B0604020202020204" pitchFamily="34" charset="0"/>
              </a:rPr>
              <a:t>0.</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Label </a:t>
            </a:r>
            <a:r>
              <a:rPr lang="en-US" sz="2360" dirty="0">
                <a:latin typeface="Arial" panose="020B0604020202020204" pitchFamily="34" charset="0"/>
                <a:cs typeface="Arial" panose="020B0604020202020204" pitchFamily="34" charset="0"/>
              </a:rPr>
              <a:t>the image Q. </a:t>
            </a:r>
            <a:endParaRPr lang="en-US" sz="236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360" dirty="0" smtClean="0">
                <a:latin typeface="Arial" panose="020B0604020202020204" pitchFamily="34" charset="0"/>
                <a:cs typeface="Arial" panose="020B0604020202020204" pitchFamily="34" charset="0"/>
              </a:rPr>
              <a:t>Reflect </a:t>
            </a:r>
            <a:r>
              <a:rPr lang="en-US" sz="2360" dirty="0">
                <a:latin typeface="Arial" panose="020B0604020202020204" pitchFamily="34" charset="0"/>
                <a:cs typeface="Arial" panose="020B0604020202020204" pitchFamily="34" charset="0"/>
              </a:rPr>
              <a:t>shape Q in the line </a:t>
            </a:r>
            <a:r>
              <a:rPr lang="en-US" sz="2360" i="1" dirty="0">
                <a:latin typeface="Arial" panose="020B0604020202020204" pitchFamily="34" charset="0"/>
                <a:cs typeface="Arial" panose="020B0604020202020204" pitchFamily="34" charset="0"/>
              </a:rPr>
              <a:t>x</a:t>
            </a:r>
            <a:r>
              <a:rPr lang="en-US" sz="2360" dirty="0">
                <a:latin typeface="Arial" panose="020B0604020202020204" pitchFamily="34" charset="0"/>
                <a:cs typeface="Arial" panose="020B0604020202020204" pitchFamily="34" charset="0"/>
              </a:rPr>
              <a:t> = </a:t>
            </a:r>
            <a:r>
              <a:rPr lang="en-US" sz="2360" dirty="0" smtClean="0">
                <a:latin typeface="Arial" panose="020B0604020202020204" pitchFamily="34" charset="0"/>
                <a:cs typeface="Arial" panose="020B0604020202020204" pitchFamily="34" charset="0"/>
              </a:rPr>
              <a:t>4.</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Label </a:t>
            </a:r>
            <a:r>
              <a:rPr lang="en-US" sz="2360" dirty="0">
                <a:latin typeface="Arial" panose="020B0604020202020204" pitchFamily="34" charset="0"/>
                <a:cs typeface="Arial" panose="020B0604020202020204" pitchFamily="34" charset="0"/>
              </a:rPr>
              <a:t>the image R.</a:t>
            </a:r>
          </a:p>
          <a:p>
            <a:pPr marL="857250" indent="-400050">
              <a:buClr>
                <a:srgbClr val="C00000"/>
              </a:buClr>
              <a:buFont typeface="+mj-lt"/>
              <a:buAutoNum type="alphaLcPeriod"/>
              <a:tabLst>
                <a:tab pos="2066925" algn="l"/>
                <a:tab pos="2743200" algn="l"/>
                <a:tab pos="3822700" algn="l"/>
              </a:tabLst>
            </a:pPr>
            <a:r>
              <a:rPr lang="en-US" sz="2360" dirty="0" smtClean="0">
                <a:latin typeface="Arial" panose="020B0604020202020204" pitchFamily="34" charset="0"/>
                <a:cs typeface="Arial" panose="020B0604020202020204" pitchFamily="34" charset="0"/>
              </a:rPr>
              <a:t>Describe </a:t>
            </a:r>
            <a:r>
              <a:rPr lang="en-US" sz="2360" dirty="0">
                <a:latin typeface="Arial" panose="020B0604020202020204" pitchFamily="34" charset="0"/>
                <a:cs typeface="Arial" panose="020B0604020202020204" pitchFamily="34" charset="0"/>
              </a:rPr>
              <a:t>fully the single transformation that maps shape P onto shape R</a:t>
            </a:r>
            <a:r>
              <a:rPr lang="en-US" sz="2360" dirty="0" smtClean="0">
                <a:latin typeface="Arial" panose="020B0604020202020204" pitchFamily="34" charset="0"/>
                <a:cs typeface="Arial" panose="020B0604020202020204" pitchFamily="34" charset="0"/>
              </a:rPr>
              <a:t>.</a:t>
            </a:r>
          </a:p>
          <a:p>
            <a:pPr marL="400050" indent="-400050">
              <a:buClr>
                <a:srgbClr val="C00000"/>
              </a:buClr>
              <a:buFont typeface="+mj-lt"/>
              <a:buAutoNum type="arabicPeriod" startAt="6"/>
              <a:tabLst>
                <a:tab pos="2066925" algn="l"/>
                <a:tab pos="2743200" algn="l"/>
                <a:tab pos="3822700" algn="l"/>
              </a:tabLst>
            </a:pPr>
            <a:r>
              <a:rPr lang="en-US" sz="2360" dirty="0" smtClean="0">
                <a:latin typeface="Arial" panose="020B0604020202020204" pitchFamily="34" charset="0"/>
                <a:cs typeface="Arial" panose="020B0604020202020204" pitchFamily="34" charset="0"/>
              </a:rPr>
              <a:t>Which </a:t>
            </a:r>
            <a:r>
              <a:rPr lang="en-US" sz="2360" dirty="0">
                <a:latin typeface="Arial" panose="020B0604020202020204" pitchFamily="34" charset="0"/>
                <a:cs typeface="Arial" panose="020B0604020202020204" pitchFamily="34" charset="0"/>
              </a:rPr>
              <a:t>single transformation is the same </a:t>
            </a:r>
            <a:r>
              <a:rPr lang="en-US" sz="2360" dirty="0" smtClean="0">
                <a:latin typeface="Arial" panose="020B0604020202020204" pitchFamily="34" charset="0"/>
                <a:cs typeface="Arial" panose="020B0604020202020204" pitchFamily="34" charset="0"/>
              </a:rPr>
              <a:t>as:</a:t>
            </a:r>
          </a:p>
          <a:p>
            <a:pPr marL="914400" indent="-457200">
              <a:buClr>
                <a:srgbClr val="C00000"/>
              </a:buClr>
              <a:buFont typeface="+mj-lt"/>
              <a:buAutoNum type="alphaLcPeriod"/>
              <a:tabLst>
                <a:tab pos="2066925" algn="l"/>
                <a:tab pos="2743200" algn="l"/>
                <a:tab pos="3822700" algn="l"/>
              </a:tabLst>
            </a:pPr>
            <a:r>
              <a:rPr lang="en-US" sz="2360" dirty="0" smtClean="0">
                <a:latin typeface="Arial" panose="020B0604020202020204" pitchFamily="34" charset="0"/>
                <a:cs typeface="Arial" panose="020B0604020202020204" pitchFamily="34" charset="0"/>
              </a:rPr>
              <a:t>two </a:t>
            </a:r>
            <a:r>
              <a:rPr lang="en-US" sz="2360" dirty="0">
                <a:latin typeface="Arial" panose="020B0604020202020204" pitchFamily="34" charset="0"/>
                <a:cs typeface="Arial" panose="020B0604020202020204" pitchFamily="34" charset="0"/>
              </a:rPr>
              <a:t>translations </a:t>
            </a:r>
            <a:endParaRPr lang="en-US" sz="236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360" dirty="0" smtClean="0">
                <a:latin typeface="Arial" panose="020B0604020202020204" pitchFamily="34" charset="0"/>
                <a:cs typeface="Arial" panose="020B0604020202020204" pitchFamily="34" charset="0"/>
              </a:rPr>
              <a:t>a </a:t>
            </a:r>
            <a:r>
              <a:rPr lang="en-US" sz="2360" dirty="0">
                <a:latin typeface="Arial" panose="020B0604020202020204" pitchFamily="34" charset="0"/>
                <a:cs typeface="Arial" panose="020B0604020202020204" pitchFamily="34" charset="0"/>
              </a:rPr>
              <a:t>rotation and a translation?</a:t>
            </a:r>
          </a:p>
        </p:txBody>
      </p:sp>
    </p:spTree>
    <p:extLst>
      <p:ext uri="{BB962C8B-B14F-4D97-AF65-F5344CB8AC3E}">
        <p14:creationId xmlns:p14="http://schemas.microsoft.com/office/powerpoint/2010/main" val="2205780208"/>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10.6 </a:t>
            </a:r>
            <a:r>
              <a:rPr lang="en-GB" sz="4000" dirty="0" smtClean="0"/>
              <a:t>– </a:t>
            </a:r>
            <a:r>
              <a:rPr lang="en-GB" sz="4000" dirty="0" smtClean="0"/>
              <a:t>Combining Transformations</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p>
        </p:txBody>
      </p:sp>
      <p:sp>
        <p:nvSpPr>
          <p:cNvPr id="3" name="Rectangle 2"/>
          <p:cNvSpPr/>
          <p:nvPr/>
        </p:nvSpPr>
        <p:spPr>
          <a:xfrm>
            <a:off x="251520" y="1196752"/>
            <a:ext cx="5256584" cy="5324535"/>
          </a:xfrm>
          <a:prstGeom prst="rect">
            <a:avLst/>
          </a:prstGeom>
        </p:spPr>
        <p:txBody>
          <a:bodyPr wrap="square">
            <a:spAutoFit/>
          </a:bodyPr>
          <a:lstStyle/>
          <a:p>
            <a:pPr marL="400050" indent="-400050">
              <a:buClr>
                <a:srgbClr val="C00000"/>
              </a:buClr>
              <a:buFont typeface="+mj-lt"/>
              <a:buAutoNum type="arabicPeriod" startAt="3"/>
              <a:tabLst>
                <a:tab pos="2066925" algn="l"/>
                <a:tab pos="2743200" algn="l"/>
                <a:tab pos="3822700" algn="l"/>
              </a:tabLst>
            </a:pPr>
            <a:r>
              <a:rPr lang="en-US" sz="2000" dirty="0">
                <a:latin typeface="Arial" panose="020B0604020202020204" pitchFamily="34" charset="0"/>
                <a:cs typeface="Arial" panose="020B0604020202020204" pitchFamily="34" charset="0"/>
              </a:rPr>
              <a:t>Copy the diagram onto a coordinate grid with </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-axes from -6 to 6</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Reflect shape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in the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axis.Label</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image B.</a:t>
            </a:r>
          </a:p>
          <a:p>
            <a:pPr marL="400050" indent="-40005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Rotate </a:t>
            </a:r>
            <a:r>
              <a:rPr lang="en-US" sz="2000" dirty="0">
                <a:latin typeface="Arial" panose="020B0604020202020204" pitchFamily="34" charset="0"/>
                <a:cs typeface="Arial" panose="020B0604020202020204" pitchFamily="34" charset="0"/>
              </a:rPr>
              <a:t>shape B 180° about the origin (0,0). Label the image C.</a:t>
            </a:r>
          </a:p>
          <a:p>
            <a:pPr marL="400050" indent="-40005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Describe </a:t>
            </a:r>
            <a:r>
              <a:rPr lang="en-US" sz="2000" dirty="0">
                <a:latin typeface="Arial" panose="020B0604020202020204" pitchFamily="34" charset="0"/>
                <a:cs typeface="Arial" panose="020B0604020202020204" pitchFamily="34" charset="0"/>
              </a:rPr>
              <a:t>fully the single transformation that maps shape A onto shape C.</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2411760" y="1916832"/>
            <a:ext cx="3096344" cy="2895323"/>
          </a:xfrm>
          <a:prstGeom prst="rect">
            <a:avLst/>
          </a:prstGeom>
        </p:spPr>
      </p:pic>
    </p:spTree>
    <p:extLst>
      <p:ext uri="{BB962C8B-B14F-4D97-AF65-F5344CB8AC3E}">
        <p14:creationId xmlns:p14="http://schemas.microsoft.com/office/powerpoint/2010/main" val="2826504625"/>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10.6 </a:t>
            </a:r>
            <a:r>
              <a:rPr lang="en-GB" sz="4000" dirty="0" smtClean="0"/>
              <a:t>– </a:t>
            </a:r>
            <a:r>
              <a:rPr lang="en-GB" sz="4000" dirty="0" smtClean="0"/>
              <a:t>Combining Transformations</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4"/>
              <a:tabLst>
                <a:tab pos="2066925" algn="l"/>
                <a:tab pos="2743200" algn="l"/>
                <a:tab pos="3822700" algn="l"/>
              </a:tabLst>
            </a:pPr>
            <a:r>
              <a:rPr lang="en-US" sz="2000" dirty="0">
                <a:latin typeface="Arial" panose="020B0604020202020204" pitchFamily="34" charset="0"/>
                <a:cs typeface="Arial" panose="020B0604020202020204" pitchFamily="34" charset="0"/>
              </a:rPr>
              <a:t>Copy the diagram onto a coordinate grid with </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from -8 to 8 and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from 0 to 8</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Enlarge shape A by scale factor 2, centre (-6, 0</a:t>
            </a:r>
            <a:r>
              <a:rPr lang="en-US" sz="2000" dirty="0" smtClean="0">
                <a:latin typeface="Arial" panose="020B0604020202020204" pitchFamily="34" charset="0"/>
                <a:cs typeface="Arial" panose="020B0604020202020204" pitchFamily="34" charset="0"/>
              </a:rPr>
              <a:t>). Label </a:t>
            </a:r>
            <a:r>
              <a:rPr lang="en-US" sz="2000" dirty="0">
                <a:latin typeface="Arial" panose="020B0604020202020204" pitchFamily="34" charset="0"/>
                <a:cs typeface="Arial" panose="020B0604020202020204" pitchFamily="34" charset="0"/>
              </a:rPr>
              <a:t>the image B.</a:t>
            </a:r>
          </a:p>
          <a:p>
            <a:pPr marL="457200" indent="-4572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Enlarge </a:t>
            </a:r>
            <a:r>
              <a:rPr lang="en-US" sz="2000" dirty="0">
                <a:latin typeface="Arial" panose="020B0604020202020204" pitchFamily="34" charset="0"/>
                <a:cs typeface="Arial" panose="020B0604020202020204" pitchFamily="34" charset="0"/>
              </a:rPr>
              <a:t>shape B by scale factor 0.5, centre (8, 4</a:t>
            </a:r>
            <a:r>
              <a:rPr lang="en-US" sz="2000" dirty="0" smtClean="0">
                <a:latin typeface="Arial" panose="020B0604020202020204" pitchFamily="34" charset="0"/>
                <a:cs typeface="Arial" panose="020B0604020202020204" pitchFamily="34" charset="0"/>
              </a:rPr>
              <a:t>). Label </a:t>
            </a:r>
            <a:r>
              <a:rPr lang="en-US" sz="2000" dirty="0">
                <a:latin typeface="Arial" panose="020B0604020202020204" pitchFamily="34" charset="0"/>
                <a:cs typeface="Arial" panose="020B0604020202020204" pitchFamily="34" charset="0"/>
              </a:rPr>
              <a:t>the image C.</a:t>
            </a:r>
          </a:p>
          <a:p>
            <a:pPr marL="457200" indent="-4572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Describe </a:t>
            </a:r>
            <a:r>
              <a:rPr lang="en-US" sz="2000" dirty="0">
                <a:latin typeface="Arial" panose="020B0604020202020204" pitchFamily="34" charset="0"/>
                <a:cs typeface="Arial" panose="020B0604020202020204" pitchFamily="34" charset="0"/>
              </a:rPr>
              <a:t>fully the single transformation that maps shape A onto shape C.</a:t>
            </a: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755576" y="1916832"/>
            <a:ext cx="4591269" cy="2864759"/>
          </a:xfrm>
          <a:prstGeom prst="rect">
            <a:avLst/>
          </a:prstGeom>
        </p:spPr>
      </p:pic>
    </p:spTree>
    <p:extLst>
      <p:ext uri="{BB962C8B-B14F-4D97-AF65-F5344CB8AC3E}">
        <p14:creationId xmlns:p14="http://schemas.microsoft.com/office/powerpoint/2010/main" val="3205862351"/>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10.6 </a:t>
            </a:r>
            <a:r>
              <a:rPr lang="en-GB" sz="4000" dirty="0" smtClean="0"/>
              <a:t>– </a:t>
            </a:r>
            <a:r>
              <a:rPr lang="en-GB" sz="4000" dirty="0" smtClean="0"/>
              <a:t>Combining Transformations</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p:grpSp>
        <p:nvGrpSpPr>
          <p:cNvPr id="6" name="Group 5"/>
          <p:cNvGrpSpPr/>
          <p:nvPr/>
        </p:nvGrpSpPr>
        <p:grpSpPr>
          <a:xfrm>
            <a:off x="243512" y="1268760"/>
            <a:ext cx="8504952"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3563890" y="1666250"/>
                  <a:ext cx="2708771" cy="3121817"/>
                </a:xfrm>
                <a:prstGeom prst="rect">
                  <a:avLst/>
                </a:prstGeom>
              </p:spPr>
              <p:txBody>
                <a:bodyPr wrap="square">
                  <a:spAutoFit/>
                </a:bodyPr>
                <a:lstStyle/>
                <a:p>
                  <a:pPr>
                    <a:spcAft>
                      <a:spcPts val="0"/>
                    </a:spcAft>
                    <a:tabLst>
                      <a:tab pos="4972050" algn="r"/>
                    </a:tabLst>
                  </a:pPr>
                  <a:r>
                    <a:rPr lang="en-US" sz="2400" dirty="0" smtClean="0"/>
                    <a:t>Shape J is rotated 180° about the origin to give shape K.</a:t>
                  </a:r>
                </a:p>
                <a:p>
                  <a:pPr>
                    <a:spcAft>
                      <a:spcPts val="0"/>
                    </a:spcAft>
                    <a:tabLst>
                      <a:tab pos="4972050" algn="r"/>
                    </a:tabLst>
                  </a:pPr>
                  <a:r>
                    <a:rPr lang="en-US" sz="2400" dirty="0"/>
                    <a:t>Shape K is translated by the vector </a:t>
                  </a:r>
                  <a:r>
                    <a:rPr lang="en-US" sz="24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2</m:t>
                          </m:r>
                        </m:num>
                        <m:den>
                          <m:r>
                            <a:rPr lang="en-US" sz="2400" b="0" i="1" smtClean="0">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a:t>
                  </a:r>
                  <a:r>
                    <a:rPr lang="en-US" sz="2400" dirty="0" smtClean="0"/>
                    <a:t> </a:t>
                  </a:r>
                  <a:r>
                    <a:rPr lang="en-US" sz="2400" dirty="0"/>
                    <a:t>J to </a:t>
                  </a:r>
                  <a:r>
                    <a:rPr lang="en-US" sz="2400" dirty="0" smtClean="0"/>
                    <a:t>give </a:t>
                  </a:r>
                  <a:r>
                    <a:rPr lang="en-US" sz="2400" dirty="0"/>
                    <a:t>shape L.</a:t>
                  </a:r>
                </a:p>
                <a:p>
                  <a:pPr>
                    <a:spcAft>
                      <a:spcPts val="0"/>
                    </a:spcAft>
                    <a:tabLst>
                      <a:tab pos="4972050" algn="r"/>
                    </a:tabLst>
                  </a:pPr>
                  <a:r>
                    <a:rPr lang="en-US" sz="2400" dirty="0"/>
                    <a:t>Describe fully the single transformation that maps shape J to shape L</a:t>
                  </a:r>
                  <a:r>
                    <a:rPr lang="en-US" sz="2400" dirty="0" smtClean="0"/>
                    <a:t>.</a:t>
                  </a:r>
                </a:p>
                <a:p>
                  <a:pPr algn="r">
                    <a:spcAft>
                      <a:spcPts val="0"/>
                    </a:spcAft>
                    <a:tabLst>
                      <a:tab pos="4972050" algn="r"/>
                    </a:tabLst>
                  </a:pPr>
                  <a:r>
                    <a:rPr lang="en-US" sz="2400" b="1" dirty="0" smtClean="0"/>
                    <a:t>(3 marks)</a:t>
                  </a:r>
                  <a:endParaRPr lang="en-US" sz="2400" b="1" dirty="0"/>
                </a:p>
              </p:txBody>
            </p:sp>
          </mc:Choice>
          <mc:Fallback>
            <p:sp>
              <p:nvSpPr>
                <p:cNvPr id="9" name="Rectangle 8"/>
                <p:cNvSpPr>
                  <a:spLocks noRot="1" noChangeAspect="1" noMove="1" noResize="1" noEditPoints="1" noAdjustHandles="1" noChangeArrowheads="1" noChangeShapeType="1" noTextEdit="1"/>
                </p:cNvSpPr>
                <p:nvPr/>
              </p:nvSpPr>
              <p:spPr>
                <a:xfrm>
                  <a:off x="3563890" y="1666250"/>
                  <a:ext cx="2708771" cy="3121817"/>
                </a:xfrm>
                <a:prstGeom prst="rect">
                  <a:avLst/>
                </a:prstGeom>
                <a:blipFill rotWithShape="0">
                  <a:blip r:embed="rId4"/>
                  <a:stretch>
                    <a:fillRect l="-2089" t="-1367" r="-2228" b="-3711"/>
                  </a:stretch>
                </a:blipFill>
              </p:spPr>
              <p:txBody>
                <a:bodyPr/>
                <a:lstStyle/>
                <a:p>
                  <a:r>
                    <a:rPr lang="en-US">
                      <a:noFill/>
                    </a:rPr>
                    <a:t> </a:t>
                  </a:r>
                </a:p>
              </p:txBody>
            </p:sp>
          </mc:Fallback>
        </mc:AlternateContent>
      </p:grpSp>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4748802" y="1844824"/>
            <a:ext cx="3899389" cy="3640464"/>
          </a:xfrm>
          <a:prstGeom prst="rect">
            <a:avLst/>
          </a:prstGeom>
        </p:spPr>
      </p:pic>
      <p:sp>
        <p:nvSpPr>
          <p:cNvPr id="11" name="Rectangle 10"/>
          <p:cNvSpPr/>
          <p:nvPr/>
        </p:nvSpPr>
        <p:spPr>
          <a:xfrm flipH="1">
            <a:off x="277536" y="5589240"/>
            <a:ext cx="8370653" cy="96804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Draw the transformations on the </a:t>
            </a:r>
            <a:r>
              <a:rPr lang="en-US" sz="2400" dirty="0" smtClean="0">
                <a:solidFill>
                  <a:schemeClr val="tx1"/>
                </a:solidFill>
                <a:latin typeface="Arial" panose="020B0604020202020204" pitchFamily="34" charset="0"/>
                <a:cs typeface="Arial" panose="020B0604020202020204" pitchFamily="34" charset="0"/>
              </a:rPr>
              <a:t>grid</a:t>
            </a:r>
            <a:r>
              <a:rPr lang="en-US" sz="2400" dirty="0">
                <a:solidFill>
                  <a:schemeClr val="tx1"/>
                </a:solidFill>
                <a:latin typeface="Arial" panose="020B0604020202020204" pitchFamily="34" charset="0"/>
                <a:cs typeface="Arial" panose="020B0604020202020204" pitchFamily="34" charset="0"/>
              </a:rPr>
              <a:t>. The origin is the point (0,0). Remember to give only one transformation.</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074608"/>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p:sp>
        <p:nvSpPr>
          <p:cNvPr id="3" name="Rectangle 2"/>
          <p:cNvSpPr/>
          <p:nvPr/>
        </p:nvSpPr>
        <p:spPr>
          <a:xfrm>
            <a:off x="251520" y="1196752"/>
            <a:ext cx="5256584" cy="1631216"/>
          </a:xfrm>
          <a:prstGeom prst="rect">
            <a:avLst/>
          </a:prstGeom>
        </p:spPr>
        <p:txBody>
          <a:bodyPr wrap="square">
            <a:spAutoFit/>
          </a:bodyPr>
          <a:lstStyle/>
          <a:p>
            <a:pPr>
              <a:buClr>
                <a:srgbClr val="C00000"/>
              </a:buClr>
              <a:tabLst>
                <a:tab pos="2066925" algn="l"/>
                <a:tab pos="2743200" algn="l"/>
                <a:tab pos="3822700" algn="l"/>
              </a:tabLst>
            </a:pPr>
            <a:r>
              <a:rPr lang="en-US" sz="2000" dirty="0" smtClean="0">
                <a:latin typeface="Arial" panose="020B0604020202020204" pitchFamily="34" charset="0"/>
                <a:cs typeface="Arial" panose="020B0604020202020204" pitchFamily="34" charset="0"/>
              </a:rPr>
              <a:t>Solve problems </a:t>
            </a:r>
            <a:r>
              <a:rPr lang="en-US" sz="2000" dirty="0">
                <a:latin typeface="Arial" panose="020B0604020202020204" pitchFamily="34" charset="0"/>
                <a:cs typeface="Arial" panose="020B0604020202020204" pitchFamily="34" charset="0"/>
              </a:rPr>
              <a:t>using these strategies where </a:t>
            </a:r>
            <a:r>
              <a:rPr lang="en-US" sz="2000" dirty="0" smtClean="0">
                <a:latin typeface="Arial" panose="020B0604020202020204" pitchFamily="34" charset="0"/>
                <a:cs typeface="Arial" panose="020B0604020202020204" pitchFamily="34" charset="0"/>
              </a:rPr>
              <a:t>appropriate</a:t>
            </a:r>
            <a:r>
              <a:rPr lang="en-US" sz="2000" dirty="0">
                <a:latin typeface="Arial" panose="020B0604020202020204" pitchFamily="34" charset="0"/>
                <a:cs typeface="Arial" panose="020B0604020202020204" pitchFamily="34" charset="0"/>
              </a:rPr>
              <a:t>:</a:t>
            </a:r>
          </a:p>
          <a:p>
            <a:pPr marL="342900" indent="-342900">
              <a:buClr>
                <a:srgbClr val="C00000"/>
              </a:buClr>
              <a:buFont typeface="Arial" panose="020B0604020202020204" pitchFamily="34" charset="0"/>
              <a:buChar char="•"/>
              <a:tabLst>
                <a:tab pos="2343150" algn="l"/>
                <a:tab pos="3822700" algn="l"/>
              </a:tabLst>
            </a:pPr>
            <a:r>
              <a:rPr lang="en-US" sz="2000" dirty="0" smtClean="0">
                <a:latin typeface="Arial" panose="020B0604020202020204" pitchFamily="34" charset="0"/>
                <a:cs typeface="Arial" panose="020B0604020202020204" pitchFamily="34" charset="0"/>
              </a:rPr>
              <a:t>Use pictures 	• </a:t>
            </a:r>
            <a:r>
              <a:rPr lang="en-US" sz="2000" dirty="0">
                <a:latin typeface="Arial" panose="020B0604020202020204" pitchFamily="34" charset="0"/>
                <a:cs typeface="Arial" panose="020B0604020202020204" pitchFamily="34" charset="0"/>
              </a:rPr>
              <a:t>Use smaller numbers</a:t>
            </a:r>
          </a:p>
          <a:p>
            <a:pPr marL="342900" indent="-342900">
              <a:buClr>
                <a:srgbClr val="C00000"/>
              </a:buClr>
              <a:buFont typeface="Arial" panose="020B0604020202020204" pitchFamily="34" charset="0"/>
              <a:buChar char="•"/>
              <a:tabLst>
                <a:tab pos="2343150" algn="l"/>
                <a:tab pos="3822700" algn="l"/>
              </a:tabLst>
            </a:pPr>
            <a:r>
              <a:rPr lang="en-US" sz="2000" dirty="0" smtClean="0">
                <a:latin typeface="Arial" panose="020B0604020202020204" pitchFamily="34" charset="0"/>
                <a:cs typeface="Arial" panose="020B0604020202020204" pitchFamily="34" charset="0"/>
              </a:rPr>
              <a:t>Use </a:t>
            </a:r>
            <a:r>
              <a:rPr lang="en-US" sz="2000" dirty="0">
                <a:latin typeface="Arial" panose="020B0604020202020204" pitchFamily="34" charset="0"/>
                <a:cs typeface="Arial" panose="020B0604020202020204" pitchFamily="34" charset="0"/>
              </a:rPr>
              <a:t>bar models </a:t>
            </a:r>
            <a:r>
              <a:rPr lang="en-US" sz="2000" dirty="0" smtClean="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Use </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the </a:t>
            </a:r>
            <a:r>
              <a:rPr lang="en-US" sz="2000" dirty="0" smtClean="0">
                <a:latin typeface="Arial" panose="020B0604020202020204" pitchFamily="34" charset="0"/>
                <a:cs typeface="Arial" panose="020B0604020202020204" pitchFamily="34" charset="0"/>
              </a:rPr>
              <a:t>unknown</a:t>
            </a:r>
          </a:p>
          <a:p>
            <a:pPr marL="342900" indent="-342900">
              <a:buClr>
                <a:srgbClr val="C00000"/>
              </a:buClr>
              <a:buFont typeface="Arial" panose="020B0604020202020204" pitchFamily="34" charset="0"/>
              <a:buChar char="•"/>
              <a:tabLst>
                <a:tab pos="2343150" algn="l"/>
                <a:tab pos="3822700" algn="l"/>
              </a:tabLst>
            </a:pPr>
            <a:r>
              <a:rPr lang="en-US" sz="2000" dirty="0" smtClean="0">
                <a:latin typeface="Arial" panose="020B0604020202020204" pitchFamily="34" charset="0"/>
                <a:cs typeface="Arial" panose="020B0604020202020204" pitchFamily="34" charset="0"/>
              </a:rPr>
              <a:t>Use </a:t>
            </a:r>
            <a:r>
              <a:rPr lang="en-US" sz="2000" dirty="0">
                <a:latin typeface="Arial" panose="020B0604020202020204" pitchFamily="34" charset="0"/>
                <a:cs typeface="Arial" panose="020B0604020202020204" pitchFamily="34" charset="0"/>
              </a:rPr>
              <a:t>flow diagrams.</a:t>
            </a:r>
          </a:p>
        </p:txBody>
      </p:sp>
      <p:grpSp>
        <p:nvGrpSpPr>
          <p:cNvPr id="6" name="Group 5"/>
          <p:cNvGrpSpPr/>
          <p:nvPr/>
        </p:nvGrpSpPr>
        <p:grpSpPr>
          <a:xfrm>
            <a:off x="242806" y="2827968"/>
            <a:ext cx="5265298" cy="3772286"/>
            <a:chOff x="3483166" y="1064063"/>
            <a:chExt cx="5265298" cy="3772286"/>
          </a:xfrm>
        </p:grpSpPr>
        <p:sp>
          <p:nvSpPr>
            <p:cNvPr id="7" name="Round Diagonal Corner Rectangle 6"/>
            <p:cNvSpPr/>
            <p:nvPr/>
          </p:nvSpPr>
          <p:spPr>
            <a:xfrm>
              <a:off x="3491880" y="1089031"/>
              <a:ext cx="5256584" cy="374731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166" y="1064063"/>
              <a:ext cx="5256584" cy="385008"/>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521079"/>
              <a:ext cx="5095139" cy="3293209"/>
            </a:xfrm>
            <a:prstGeom prst="rect">
              <a:avLst/>
            </a:prstGeom>
          </p:spPr>
          <p:txBody>
            <a:bodyPr wrap="square">
              <a:spAutoFit/>
            </a:bodyPr>
            <a:lstStyle/>
            <a:p>
              <a:pPr>
                <a:spcAft>
                  <a:spcPts val="0"/>
                </a:spcAft>
                <a:tabLst>
                  <a:tab pos="4972050" algn="r"/>
                </a:tabLst>
              </a:pPr>
              <a:r>
                <a:rPr lang="en-US" sz="2000" dirty="0"/>
                <a:t>A rectangle has a length of 10 cm and a width of 2 </a:t>
              </a:r>
              <a:r>
                <a:rPr lang="en-US" sz="2000" dirty="0" smtClean="0"/>
                <a:t>cm. The </a:t>
              </a:r>
              <a:r>
                <a:rPr lang="en-US" sz="2000" dirty="0"/>
                <a:t>rectangle is enlarged.</a:t>
              </a:r>
            </a:p>
            <a:p>
              <a:pPr>
                <a:spcAft>
                  <a:spcPts val="0"/>
                </a:spcAft>
                <a:tabLst>
                  <a:tab pos="4972050" algn="r"/>
                </a:tabLst>
              </a:pPr>
              <a:r>
                <a:rPr lang="en-US" sz="2000" dirty="0"/>
                <a:t>The enlarged rectangle has a width of </a:t>
              </a:r>
              <a:r>
                <a:rPr lang="en-US" sz="2000" dirty="0" smtClean="0"/>
                <a:t>12 cm</a:t>
              </a:r>
              <a:r>
                <a:rPr lang="en-US" sz="2000" dirty="0"/>
                <a:t>.</a:t>
              </a:r>
              <a:br>
                <a:rPr lang="en-US" sz="2000" dirty="0"/>
              </a:br>
              <a:r>
                <a:rPr lang="en-US" sz="2000" dirty="0"/>
                <a:t/>
              </a:r>
              <a:br>
                <a:rPr lang="en-US" sz="2000" dirty="0"/>
              </a:br>
              <a:endParaRPr lang="en-US" sz="2000" dirty="0" smtClean="0"/>
            </a:p>
            <a:p>
              <a:pPr>
                <a:spcAft>
                  <a:spcPts val="0"/>
                </a:spcAft>
                <a:tabLst>
                  <a:tab pos="4972050" algn="r"/>
                </a:tabLst>
              </a:pPr>
              <a:r>
                <a:rPr lang="en-US" sz="2800" dirty="0"/>
                <a:t/>
              </a:r>
              <a:br>
                <a:rPr lang="en-US" sz="2800" dirty="0"/>
              </a:br>
              <a:r>
                <a:rPr lang="en-US" sz="2000" dirty="0"/>
                <a:t/>
              </a:r>
              <a:br>
                <a:rPr lang="en-US" sz="2000" dirty="0"/>
              </a:br>
              <a:r>
                <a:rPr lang="en-US" sz="2000" dirty="0"/>
                <a:t>Work out the length of the enlarged rectangle. </a:t>
              </a:r>
              <a:r>
                <a:rPr lang="en-US" sz="2000" dirty="0" smtClean="0"/>
                <a:t>	</a:t>
              </a:r>
              <a:r>
                <a:rPr lang="en-US" sz="2000" b="1" dirty="0" smtClean="0"/>
                <a:t>(</a:t>
              </a:r>
              <a:r>
                <a:rPr lang="en-US" sz="2000" b="1" dirty="0"/>
                <a:t>3 marks)</a:t>
              </a:r>
              <a:endParaRPr lang="en-US" sz="2000" b="1" dirty="0"/>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321698" y="4342368"/>
            <a:ext cx="4114398" cy="1462896"/>
          </a:xfrm>
          <a:prstGeom prst="rect">
            <a:avLst/>
          </a:prstGeom>
        </p:spPr>
      </p:pic>
    </p:spTree>
    <p:extLst>
      <p:ext uri="{BB962C8B-B14F-4D97-AF65-F5344CB8AC3E}">
        <p14:creationId xmlns:p14="http://schemas.microsoft.com/office/powerpoint/2010/main" val="3530747793"/>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822700" algn="l"/>
              </a:tabLst>
            </a:pPr>
            <a:r>
              <a:rPr lang="en-US" sz="2200" dirty="0">
                <a:latin typeface="Arial" panose="020B0604020202020204" pitchFamily="34" charset="0"/>
                <a:cs typeface="Arial" panose="020B0604020202020204" pitchFamily="34" charset="0"/>
              </a:rPr>
              <a:t>The histogram shows the amounts people spend on rent each week</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What</a:t>
            </a:r>
            <a:r>
              <a:rPr lang="en-US" sz="2200" dirty="0">
                <a:solidFill>
                  <a:srgbClr val="0070C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fraction of these people spend more than £150 per week on rent?</a:t>
            </a:r>
          </a:p>
        </p:txBody>
      </p:sp>
      <p:pic>
        <p:nvPicPr>
          <p:cNvPr id="5" name="Picture 4"/>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943976" y="2008029"/>
            <a:ext cx="4039872" cy="383787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21518"/>
            <a:ext cx="540797" cy="551298"/>
          </a:xfrm>
          <a:prstGeom prst="rect">
            <a:avLst/>
          </a:prstGeom>
        </p:spPr>
      </p:pic>
    </p:spTree>
    <p:extLst>
      <p:ext uri="{BB962C8B-B14F-4D97-AF65-F5344CB8AC3E}">
        <p14:creationId xmlns:p14="http://schemas.microsoft.com/office/powerpoint/2010/main" val="31380130"/>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1098" y="-12300"/>
            <a:ext cx="7560840" cy="648072"/>
          </a:xfrm>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p:sp>
        <p:nvSpPr>
          <p:cNvPr id="3" name="Rectangle 2"/>
          <p:cNvSpPr/>
          <p:nvPr/>
        </p:nvSpPr>
        <p:spPr>
          <a:xfrm>
            <a:off x="251520" y="1196752"/>
            <a:ext cx="5256584" cy="4832092"/>
          </a:xfrm>
          <a:prstGeom prst="rect">
            <a:avLst/>
          </a:prstGeom>
        </p:spPr>
        <p:txBody>
          <a:bodyPr wrap="square">
            <a:spAutoFit/>
          </a:bodyPr>
          <a:lstStyle/>
          <a:p>
            <a:pPr marL="514350" indent="-514350">
              <a:buClr>
                <a:srgbClr val="C00000"/>
              </a:buClr>
              <a:buFont typeface="+mj-lt"/>
              <a:buAutoNum type="arabicPeriod" startAt="3"/>
              <a:tabLst>
                <a:tab pos="2066925" algn="l"/>
                <a:tab pos="2743200" algn="l"/>
                <a:tab pos="3822700"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This cube has surface area 541.5 cm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What is the length of one side of the cube?</a:t>
            </a:r>
          </a:p>
        </p:txBody>
      </p:sp>
      <p:sp>
        <p:nvSpPr>
          <p:cNvPr id="7" name="Rectangle 6"/>
          <p:cNvSpPr/>
          <p:nvPr/>
        </p:nvSpPr>
        <p:spPr>
          <a:xfrm flipH="1">
            <a:off x="277538" y="6093296"/>
            <a:ext cx="5204539" cy="43204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Arial" panose="020B0604020202020204" pitchFamily="34" charset="0"/>
                <a:cs typeface="Arial" panose="020B0604020202020204" pitchFamily="34" charset="0"/>
              </a:rPr>
              <a:t>Q3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a:t>
            </a:r>
            <a:r>
              <a:rPr lang="en-US" sz="2800" dirty="0">
                <a:solidFill>
                  <a:schemeClr val="tx1"/>
                </a:solidFill>
                <a:latin typeface="Arial" panose="020B0604020202020204" pitchFamily="34" charset="0"/>
                <a:cs typeface="Arial" panose="020B0604020202020204" pitchFamily="34" charset="0"/>
              </a:rPr>
              <a:t>Draw a flow diagram.</a:t>
            </a:r>
            <a:endParaRPr lang="en-US" sz="2800" dirty="0">
              <a:solidFill>
                <a:schemeClr val="tx1"/>
              </a:solidFill>
              <a:latin typeface="Arial" panose="020B0604020202020204" pitchFamily="34" charset="0"/>
              <a:cs typeface="Arial" panose="020B0604020202020204" pitchFamily="34" charset="0"/>
            </a:endParaRPr>
          </a:p>
        </p:txBody>
      </p:sp>
      <p:sp>
        <p:nvSpPr>
          <p:cNvPr id="2" name="Cube 1"/>
          <p:cNvSpPr/>
          <p:nvPr/>
        </p:nvSpPr>
        <p:spPr>
          <a:xfrm>
            <a:off x="1691680" y="2204864"/>
            <a:ext cx="2664296" cy="2664296"/>
          </a:xfrm>
          <a:prstGeom prst="cub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353231108"/>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1098" y="-12300"/>
            <a:ext cx="7560840" cy="648072"/>
          </a:xfrm>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p:sp>
        <p:nvSpPr>
          <p:cNvPr id="3" name="Rectangle 2"/>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Kevin is creating a stencil to decorate his room. He uses a grid with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from -10 to 5 and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from -5 to 5 and draws a design in one of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quadrants.</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dirty="0" smtClean="0">
                <a:solidFill>
                  <a:srgbClr val="0070C0"/>
                </a:solidFill>
                <a:latin typeface="Arial" panose="020B0604020202020204" pitchFamily="34" charset="0"/>
                <a:cs typeface="Arial" panose="020B0604020202020204" pitchFamily="34" charset="0"/>
              </a:rPr>
              <a:t>He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reflects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design </a:t>
            </a:r>
            <a:r>
              <a:rPr lang="en-US" sz="2400" dirty="0">
                <a:latin typeface="Arial" panose="020B0604020202020204" pitchFamily="34" charset="0"/>
                <a:cs typeface="Arial" panose="020B0604020202020204" pitchFamily="34" charset="0"/>
              </a:rPr>
              <a:t>in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line y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0.</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Kevin </a:t>
            </a:r>
            <a:r>
              <a:rPr lang="en-US" sz="2400" dirty="0">
                <a:latin typeface="Arial" panose="020B0604020202020204" pitchFamily="34" charset="0"/>
                <a:cs typeface="Arial" panose="020B0604020202020204" pitchFamily="34" charset="0"/>
              </a:rPr>
              <a:t>then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reflects the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whole design </a:t>
            </a:r>
            <a:r>
              <a:rPr lang="en-US" sz="2400" dirty="0">
                <a:latin typeface="Arial" panose="020B0604020202020204" pitchFamily="34" charset="0"/>
                <a:cs typeface="Arial" panose="020B0604020202020204" pitchFamily="34" charset="0"/>
              </a:rPr>
              <a:t>in the line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1.</a:t>
            </a:r>
            <a:br>
              <a:rPr lang="en-US" sz="2400" dirty="0" smtClean="0">
                <a:latin typeface="Arial" panose="020B0604020202020204" pitchFamily="34" charset="0"/>
                <a:cs typeface="Arial" panose="020B0604020202020204" pitchFamily="34" charset="0"/>
              </a:rPr>
            </a:br>
            <a:r>
              <a:rPr lang="en-US" sz="2400" b="1" dirty="0" smtClean="0">
                <a:solidFill>
                  <a:srgbClr val="0070C0"/>
                </a:solidFill>
                <a:latin typeface="Arial" panose="020B0604020202020204" pitchFamily="34" charset="0"/>
                <a:cs typeface="Arial" panose="020B0604020202020204" pitchFamily="34" charset="0"/>
              </a:rPr>
              <a:t>Use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grid to draw Kevin's finished design.</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975376" y="2769011"/>
            <a:ext cx="2514641" cy="2407371"/>
          </a:xfrm>
          <a:prstGeom prst="rect">
            <a:avLst/>
          </a:prstGeom>
        </p:spPr>
      </p:pic>
    </p:spTree>
    <p:extLst>
      <p:ext uri="{BB962C8B-B14F-4D97-AF65-F5344CB8AC3E}">
        <p14:creationId xmlns:p14="http://schemas.microsoft.com/office/powerpoint/2010/main" val="99296543"/>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1098" y="-12300"/>
            <a:ext cx="7560840" cy="648072"/>
          </a:xfrm>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83</a:t>
            </a: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549083"/>
              </a:xfrm>
              <a:prstGeom prst="rect">
                <a:avLst/>
              </a:prstGeom>
            </p:spPr>
            <p:txBody>
              <a:bodyPr wrap="square">
                <a:spAutoFit/>
              </a:bodyPr>
              <a:lstStyle/>
              <a:p>
                <a:pPr marL="514350" indent="-514350">
                  <a:buClr>
                    <a:srgbClr val="C00000"/>
                  </a:buClr>
                  <a:buFont typeface="+mj-lt"/>
                  <a:buAutoNum type="arabicPeriod" startAt="5"/>
                  <a:tabLst>
                    <a:tab pos="2066925" algn="l"/>
                    <a:tab pos="2743200" algn="l"/>
                    <a:tab pos="3822700" algn="l"/>
                  </a:tabLst>
                </a:pPr>
                <a:r>
                  <a:rPr lang="en-US" sz="2300" dirty="0" smtClean="0">
                    <a:latin typeface="Arial" panose="020B0604020202020204" pitchFamily="34" charset="0"/>
                    <a:cs typeface="Arial" panose="020B0604020202020204" pitchFamily="34" charset="0"/>
                  </a:rPr>
                  <a:t>Liz asked 300 people at a conference whether they came from the local area, from the UK or from overseas.</a:t>
                </a:r>
                <a:br>
                  <a:rPr lang="en-US" sz="2300" dirty="0" smtClean="0">
                    <a:latin typeface="Arial" panose="020B0604020202020204" pitchFamily="34" charset="0"/>
                    <a:cs typeface="Arial" panose="020B0604020202020204" pitchFamily="34" charset="0"/>
                  </a:rPr>
                </a:br>
                <a:r>
                  <a:rPr lang="en-US" sz="2300" b="1" dirty="0" smtClean="0">
                    <a:solidFill>
                      <a:srgbClr val="0070C0"/>
                    </a:solidFill>
                    <a:latin typeface="Arial" panose="020B0604020202020204" pitchFamily="34" charset="0"/>
                    <a:cs typeface="Arial" panose="020B0604020202020204" pitchFamily="34" charset="0"/>
                  </a:rPr>
                  <a:t>Here</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is some information about her results. 70 of the 140 males were from the </a:t>
                </a:r>
                <a:r>
                  <a:rPr lang="en-US" sz="2300" dirty="0" smtClean="0">
                    <a:latin typeface="Arial" panose="020B0604020202020204" pitchFamily="34" charset="0"/>
                    <a:cs typeface="Arial" panose="020B0604020202020204" pitchFamily="34" charset="0"/>
                  </a:rPr>
                  <a:t>UK.</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25</a:t>
                </a:r>
                <a:r>
                  <a:rPr lang="en-US" sz="2300" dirty="0">
                    <a:latin typeface="Arial" panose="020B0604020202020204" pitchFamily="34" charset="0"/>
                    <a:cs typeface="Arial" panose="020B0604020202020204" pitchFamily="34" charset="0"/>
                  </a:rPr>
                  <a:t>% of the females were from the local area. Half of all the females were from overseas</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14:m>
                  <m:oMath xmlns:m="http://schemas.openxmlformats.org/officeDocument/2006/math">
                    <m:f>
                      <m:fPr>
                        <m:ctrlPr>
                          <a:rPr lang="en-US" sz="2300" i="1" dirty="0" smtClean="0">
                            <a:latin typeface="Cambria Math" panose="02040503050406030204" pitchFamily="18" charset="0"/>
                            <a:cs typeface="Arial" panose="020B0604020202020204" pitchFamily="34" charset="0"/>
                          </a:rPr>
                        </m:ctrlPr>
                      </m:fPr>
                      <m:num>
                        <m:r>
                          <a:rPr lang="en-US" sz="2300" b="0" i="1" dirty="0" smtClean="0">
                            <a:latin typeface="Cambria Math" panose="02040503050406030204" pitchFamily="18" charset="0"/>
                            <a:cs typeface="Arial" panose="020B0604020202020204" pitchFamily="34" charset="0"/>
                          </a:rPr>
                          <m:t>1</m:t>
                        </m:r>
                      </m:num>
                      <m:den>
                        <m:r>
                          <a:rPr lang="en-US" sz="2300" b="0" i="1" dirty="0" smtClean="0">
                            <a:latin typeface="Cambria Math" panose="02040503050406030204" pitchFamily="18" charset="0"/>
                            <a:cs typeface="Arial" panose="020B0604020202020204" pitchFamily="34" charset="0"/>
                          </a:rPr>
                          <m:t>3</m:t>
                        </m:r>
                      </m:den>
                    </m:f>
                  </m:oMath>
                </a14:m>
                <a:r>
                  <a:rPr lang="en-US" sz="2300" dirty="0">
                    <a:latin typeface="Arial" panose="020B0604020202020204" pitchFamily="34" charset="0"/>
                    <a:cs typeface="Arial" panose="020B0604020202020204" pitchFamily="34" charset="0"/>
                  </a:rPr>
                  <a:t> of the total asked were from the local area. </a:t>
                </a:r>
                <a:br>
                  <a:rPr lang="en-US" sz="2300" dirty="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total number of people at the conference who were from the UK.</a:t>
                </a: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549083"/>
              </a:xfrm>
              <a:prstGeom prst="rect">
                <a:avLst/>
              </a:prstGeom>
              <a:blipFill rotWithShape="0">
                <a:blip r:embed="rId4"/>
                <a:stretch>
                  <a:fillRect l="-1390" t="-768" r="-2665" b="-1427"/>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2865873182"/>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84</a:t>
            </a:r>
          </a:p>
        </p:txBody>
      </p:sp>
      <p:sp>
        <p:nvSpPr>
          <p:cNvPr id="3" name="Rectangle 2"/>
          <p:cNvSpPr/>
          <p:nvPr/>
        </p:nvSpPr>
        <p:spPr>
          <a:xfrm>
            <a:off x="251520" y="1196752"/>
            <a:ext cx="4968552" cy="5401479"/>
          </a:xfrm>
          <a:prstGeom prst="rect">
            <a:avLst/>
          </a:prstGeom>
        </p:spPr>
        <p:txBody>
          <a:bodyPr wrap="square">
            <a:spAutoFit/>
          </a:bodyPr>
          <a:lstStyle/>
          <a:p>
            <a:pPr marL="400050" indent="-400050">
              <a:buClr>
                <a:srgbClr val="C00000"/>
              </a:buClr>
              <a:buFont typeface="+mj-lt"/>
              <a:buAutoNum type="arabicPeriod" startAt="6"/>
              <a:tabLst>
                <a:tab pos="2066925" algn="l"/>
                <a:tab pos="2743200" algn="l"/>
                <a:tab pos="3822700" algn="l"/>
              </a:tabLst>
            </a:pPr>
            <a:r>
              <a:rPr lang="en-US" sz="2300" dirty="0">
                <a:latin typeface="Arial" panose="020B0604020202020204" pitchFamily="34" charset="0"/>
                <a:cs typeface="Arial" panose="020B0604020202020204" pitchFamily="34" charset="0"/>
              </a:rPr>
              <a:t>Ellen is creating a cartoon. She is making the buildings appear as if they are </a:t>
            </a:r>
            <a:r>
              <a:rPr lang="en-US" sz="2300" dirty="0" smtClean="0">
                <a:latin typeface="Arial" panose="020B0604020202020204" pitchFamily="34" charset="0"/>
                <a:cs typeface="Arial" panose="020B0604020202020204" pitchFamily="34" charset="0"/>
              </a:rPr>
              <a:t>closer.</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For </a:t>
            </a:r>
            <a:r>
              <a:rPr lang="en-US" sz="2300" dirty="0">
                <a:latin typeface="Arial" panose="020B0604020202020204" pitchFamily="34" charset="0"/>
                <a:cs typeface="Arial" panose="020B0604020202020204" pitchFamily="34" charset="0"/>
              </a:rPr>
              <a:t>her drawings, Ellen uses a scale factor of 2</a:t>
            </a:r>
            <a:r>
              <a:rPr lang="en-US" sz="2300" dirty="0" smtClean="0">
                <a:latin typeface="Arial" panose="020B0604020202020204" pitchFamily="34" charset="0"/>
                <a:cs typeface="Arial" panose="020B0604020202020204" pitchFamily="34" charset="0"/>
              </a:rPr>
              <a:t>.</a:t>
            </a:r>
          </a:p>
          <a:p>
            <a:pPr marL="85725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top vertex of the enlarged shape is at point (6,10</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the rest of the enlarged </a:t>
            </a:r>
            <a:r>
              <a:rPr lang="en-US" sz="2300" dirty="0" smtClean="0">
                <a:latin typeface="Arial" panose="020B0604020202020204" pitchFamily="34" charset="0"/>
                <a:cs typeface="Arial" panose="020B0604020202020204" pitchFamily="34" charset="0"/>
              </a:rPr>
              <a:t>shape. </a:t>
            </a:r>
          </a:p>
          <a:p>
            <a:pPr marL="85725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centre of enlargement? </a:t>
            </a:r>
            <a:endParaRPr lang="en-US" sz="2300" dirty="0" smtClean="0">
              <a:latin typeface="Arial" panose="020B0604020202020204" pitchFamily="34" charset="0"/>
              <a:cs typeface="Arial" panose="020B0604020202020204" pitchFamily="34" charset="0"/>
            </a:endParaRPr>
          </a:p>
          <a:p>
            <a:pPr marL="85725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Using </a:t>
            </a:r>
            <a:r>
              <a:rPr lang="en-US" sz="2300" dirty="0">
                <a:latin typeface="Arial" panose="020B0604020202020204" pitchFamily="34" charset="0"/>
                <a:cs typeface="Arial" panose="020B0604020202020204" pitchFamily="34" charset="0"/>
              </a:rPr>
              <a:t>the same centre of enlargement, draw the next shape at a scale factor of 3 of the original drawing.</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5220072" y="1263733"/>
            <a:ext cx="3600400" cy="332688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80770378"/>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sp>
        <p:nvSpPr>
          <p:cNvPr id="3" name="Rectangle 2"/>
          <p:cNvSpPr/>
          <p:nvPr/>
        </p:nvSpPr>
        <p:spPr>
          <a:xfrm>
            <a:off x="251520" y="1196752"/>
            <a:ext cx="7560840" cy="954107"/>
          </a:xfrm>
          <a:prstGeom prst="rect">
            <a:avLst/>
          </a:prstGeom>
        </p:spPr>
        <p:txBody>
          <a:bodyPr wrap="square">
            <a:spAutoFit/>
          </a:bodyPr>
          <a:lstStyle/>
          <a:p>
            <a:pPr marL="514350" indent="-514350">
              <a:buClr>
                <a:srgbClr val="C00000"/>
              </a:buClr>
              <a:buFont typeface="+mj-lt"/>
              <a:buAutoNum type="arabicPeriod" startAt="7"/>
              <a:tabLst>
                <a:tab pos="914400" algn="l"/>
              </a:tabLst>
            </a:pPr>
            <a:r>
              <a:rPr lang="en-US" sz="2800" dirty="0">
                <a:latin typeface="Arial" panose="020B0604020202020204" pitchFamily="34" charset="0"/>
                <a:cs typeface="Arial" panose="020B0604020202020204" pitchFamily="34" charset="0"/>
              </a:rPr>
              <a:t>Find the midpoint of each of these line segments. Make a table to help you.</a:t>
            </a:r>
            <a:endParaRPr lang="en-US" sz="28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79887" y="1196752"/>
            <a:ext cx="840585" cy="792088"/>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51520" y="2294875"/>
            <a:ext cx="4594274" cy="423046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68707514"/>
              </p:ext>
            </p:extLst>
          </p:nvPr>
        </p:nvGraphicFramePr>
        <p:xfrm>
          <a:off x="5004048" y="2294876"/>
          <a:ext cx="3744416" cy="4230467"/>
        </p:xfrm>
        <a:graphic>
          <a:graphicData uri="http://schemas.openxmlformats.org/drawingml/2006/table">
            <a:tbl>
              <a:tblPr firstRow="1" bandRow="1">
                <a:tableStyleId>{5C22544A-7EE6-4342-B048-85BDC9FD1C3A}</a:tableStyleId>
              </a:tblPr>
              <a:tblGrid>
                <a:gridCol w="1152128"/>
                <a:gridCol w="792088"/>
                <a:gridCol w="864096"/>
                <a:gridCol w="936104"/>
              </a:tblGrid>
              <a:tr h="725635">
                <a:tc>
                  <a:txBody>
                    <a:bodyPr/>
                    <a:lstStyle/>
                    <a:p>
                      <a:pPr algn="ctr"/>
                      <a:r>
                        <a:rPr lang="en-US" dirty="0" smtClean="0">
                          <a:latin typeface="Arial" panose="020B0604020202020204" pitchFamily="34" charset="0"/>
                          <a:cs typeface="Arial" panose="020B0604020202020204" pitchFamily="34" charset="0"/>
                        </a:rPr>
                        <a:t>Line Segment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Start Point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End Point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Mid Point</a:t>
                      </a:r>
                      <a:endParaRPr lang="en-US" dirty="0">
                        <a:latin typeface="Arial" panose="020B0604020202020204" pitchFamily="34" charset="0"/>
                        <a:cs typeface="Arial" panose="020B0604020202020204" pitchFamily="34" charset="0"/>
                      </a:endParaRPr>
                    </a:p>
                  </a:txBody>
                  <a:tcPr/>
                </a:tc>
              </a:tr>
              <a:tr h="502658">
                <a:tc>
                  <a:txBody>
                    <a:bodyPr/>
                    <a:lstStyle/>
                    <a:p>
                      <a:pPr algn="ctr"/>
                      <a:r>
                        <a:rPr lang="en-US" dirty="0" smtClean="0">
                          <a:latin typeface="Arial" panose="020B0604020202020204" pitchFamily="34" charset="0"/>
                          <a:cs typeface="Arial" panose="020B0604020202020204" pitchFamily="34" charset="0"/>
                        </a:rPr>
                        <a:t>AB</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(2, 3)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(2, 5)</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(2, 4)</a:t>
                      </a:r>
                      <a:endParaRPr lang="en-US" dirty="0">
                        <a:latin typeface="Arial" panose="020B0604020202020204" pitchFamily="34" charset="0"/>
                        <a:cs typeface="Arial" panose="020B0604020202020204" pitchFamily="34" charset="0"/>
                      </a:endParaRPr>
                    </a:p>
                  </a:txBody>
                  <a:tcPr/>
                </a:tc>
              </a:tr>
              <a:tr h="502658">
                <a:tc>
                  <a:txBody>
                    <a:bodyPr/>
                    <a:lstStyle/>
                    <a:p>
                      <a:pPr algn="ctr"/>
                      <a:r>
                        <a:rPr lang="en-US" dirty="0" smtClean="0">
                          <a:latin typeface="Arial" panose="020B0604020202020204" pitchFamily="34" charset="0"/>
                          <a:cs typeface="Arial" panose="020B0604020202020204" pitchFamily="34" charset="0"/>
                        </a:rPr>
                        <a:t>CD</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r h="502658">
                <a:tc>
                  <a:txBody>
                    <a:bodyPr/>
                    <a:lstStyle/>
                    <a:p>
                      <a:pPr algn="ctr"/>
                      <a:r>
                        <a:rPr lang="en-US" dirty="0" smtClean="0">
                          <a:latin typeface="Arial" panose="020B0604020202020204" pitchFamily="34" charset="0"/>
                          <a:cs typeface="Arial" panose="020B0604020202020204" pitchFamily="34" charset="0"/>
                        </a:rPr>
                        <a:t>EF</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r h="502658">
                <a:tc>
                  <a:txBody>
                    <a:bodyPr/>
                    <a:lstStyle/>
                    <a:p>
                      <a:pPr algn="ctr"/>
                      <a:r>
                        <a:rPr lang="en-US" dirty="0" smtClean="0">
                          <a:latin typeface="Arial" panose="020B0604020202020204" pitchFamily="34" charset="0"/>
                          <a:cs typeface="Arial" panose="020B0604020202020204" pitchFamily="34" charset="0"/>
                        </a:rPr>
                        <a:t>GH</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r h="502658">
                <a:tc>
                  <a:txBody>
                    <a:bodyPr/>
                    <a:lstStyle/>
                    <a:p>
                      <a:pPr algn="ctr"/>
                      <a:r>
                        <a:rPr lang="en-US" dirty="0" smtClean="0">
                          <a:latin typeface="Arial" panose="020B0604020202020204" pitchFamily="34" charset="0"/>
                          <a:cs typeface="Arial" panose="020B0604020202020204" pitchFamily="34" charset="0"/>
                        </a:rPr>
                        <a:t>JK</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r h="495771">
                <a:tc>
                  <a:txBody>
                    <a:bodyPr/>
                    <a:lstStyle/>
                    <a:p>
                      <a:pPr algn="ctr"/>
                      <a:r>
                        <a:rPr lang="en-US" dirty="0" smtClean="0">
                          <a:latin typeface="Arial" panose="020B0604020202020204" pitchFamily="34" charset="0"/>
                          <a:cs typeface="Arial" panose="020B0604020202020204" pitchFamily="34" charset="0"/>
                        </a:rPr>
                        <a:t>LM</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r h="495771">
                <a:tc>
                  <a:txBody>
                    <a:bodyPr/>
                    <a:lstStyle/>
                    <a:p>
                      <a:pPr algn="ctr"/>
                      <a:r>
                        <a:rPr lang="en-US" dirty="0" smtClean="0">
                          <a:latin typeface="Arial" panose="020B0604020202020204" pitchFamily="34" charset="0"/>
                          <a:cs typeface="Arial" panose="020B0604020202020204" pitchFamily="34" charset="0"/>
                        </a:rPr>
                        <a:t>NP</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662870287"/>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84</a:t>
            </a:r>
          </a:p>
        </p:txBody>
      </p:sp>
      <mc:AlternateContent xmlns:mc="http://schemas.openxmlformats.org/markup-compatibility/2006">
        <mc:Choice xmlns:a14="http://schemas.microsoft.com/office/drawing/2010/main" Requires="a14">
          <p:sp>
            <p:nvSpPr>
              <p:cNvPr id="3" name="Rectangle 2"/>
              <p:cNvSpPr/>
              <p:nvPr/>
            </p:nvSpPr>
            <p:spPr>
              <a:xfrm>
                <a:off x="251520" y="1196752"/>
                <a:ext cx="3960440" cy="5348387"/>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822700" algn="l"/>
                  </a:tabLst>
                </a:pPr>
                <a:r>
                  <a:rPr lang="en-US" sz="2800" dirty="0" smtClean="0">
                    <a:latin typeface="Arial" panose="020B0604020202020204" pitchFamily="34" charset="0"/>
                    <a:cs typeface="Arial" panose="020B0604020202020204" pitchFamily="34" charset="0"/>
                  </a:rPr>
                  <a:t>Chris has moved the desk in his office.</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diagram shows the desk's old position. Chris rotated the desk 90° clockwise around the origin and translated </a:t>
                </a:r>
                <a:r>
                  <a:rPr lang="en-US" sz="2800" dirty="0" smtClean="0">
                    <a:latin typeface="Arial" panose="020B0604020202020204" pitchFamily="34" charset="0"/>
                    <a:cs typeface="Arial" panose="020B0604020202020204" pitchFamily="34" charset="0"/>
                  </a:rPr>
                  <a:t>it </a:t>
                </a:r>
                <a:r>
                  <a:rPr lang="en-US" sz="28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num>
                      <m:den>
                        <m:r>
                          <a:rPr lang="en-US" sz="2800" b="0" i="1" smtClean="0">
                            <a:latin typeface="Cambria Math" panose="02040503050406030204" pitchFamily="18" charset="0"/>
                            <a:cs typeface="Arial" panose="020B0604020202020204" pitchFamily="34" charset="0"/>
                          </a:rPr>
                          <m:t>−1</m:t>
                        </m:r>
                      </m:den>
                    </m:f>
                  </m:oMath>
                </a14:m>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Copy </a:t>
                </a:r>
                <a:r>
                  <a:rPr lang="en-US" sz="2800" dirty="0">
                    <a:latin typeface="Arial" panose="020B0604020202020204" pitchFamily="34" charset="0"/>
                    <a:cs typeface="Arial" panose="020B0604020202020204" pitchFamily="34" charset="0"/>
                  </a:rPr>
                  <a:t>the diagram and show the new position of the desk.</a:t>
                </a: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3960440" cy="5348387"/>
              </a:xfrm>
              <a:prstGeom prst="rect">
                <a:avLst/>
              </a:prstGeom>
              <a:blipFill rotWithShape="0">
                <a:blip r:embed="rId4"/>
                <a:stretch>
                  <a:fillRect l="-2769" t="-1139" r="-4308" b="-2164"/>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211960" y="1268760"/>
            <a:ext cx="4608512" cy="460851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339155694"/>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84</a:t>
            </a:r>
          </a:p>
        </p:txBody>
      </p:sp>
      <p:sp>
        <p:nvSpPr>
          <p:cNvPr id="3" name="Rectangle 2"/>
          <p:cNvSpPr/>
          <p:nvPr/>
        </p:nvSpPr>
        <p:spPr>
          <a:xfrm>
            <a:off x="251520" y="1242814"/>
            <a:ext cx="3816424" cy="2677656"/>
          </a:xfrm>
          <a:prstGeom prst="rect">
            <a:avLst/>
          </a:prstGeom>
        </p:spPr>
        <p:txBody>
          <a:bodyPr wrap="square">
            <a:spAutoFit/>
          </a:bodyPr>
          <a:lstStyle/>
          <a:p>
            <a:pPr marL="457200" indent="-457200">
              <a:buClr>
                <a:srgbClr val="C00000"/>
              </a:buClr>
              <a:buFont typeface="+mj-lt"/>
              <a:buAutoNum type="arabicPeriod" startAt="8"/>
              <a:tabLst>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Fabien says that two reflections can put a shape in the same place as a single </a:t>
            </a:r>
            <a:r>
              <a:rPr lang="en-US" sz="2400" dirty="0" smtClean="0">
                <a:latin typeface="Arial" panose="020B0604020202020204" pitchFamily="34" charset="0"/>
                <a:cs typeface="Arial" panose="020B0604020202020204" pitchFamily="34" charset="0"/>
              </a:rPr>
              <a:t>translation.</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uses a square to demonstrate</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4067944" y="1258466"/>
            <a:ext cx="4752528" cy="3412344"/>
          </a:xfrm>
          <a:prstGeom prst="rect">
            <a:avLst/>
          </a:prstGeom>
        </p:spPr>
      </p:pic>
      <p:sp>
        <p:nvSpPr>
          <p:cNvPr id="5" name="Rectangle 4"/>
          <p:cNvSpPr/>
          <p:nvPr/>
        </p:nvSpPr>
        <p:spPr>
          <a:xfrm>
            <a:off x="251520" y="4734038"/>
            <a:ext cx="8584182" cy="1938992"/>
          </a:xfrm>
          <a:prstGeom prst="rect">
            <a:avLst/>
          </a:prstGeom>
        </p:spPr>
        <p:txBody>
          <a:bodyPr wrap="square">
            <a:spAutoFit/>
          </a:bodyPr>
          <a:lstStyle/>
          <a:p>
            <a:pPr marL="457200" indent="-457200">
              <a:buClr>
                <a:srgbClr val="C00000"/>
              </a:buClr>
              <a:buFont typeface="+mj-lt"/>
              <a:buAutoNum type="alphaLcPeriod"/>
              <a:tabLst>
                <a:tab pos="2066925" algn="l"/>
                <a:tab pos="2743200" algn="l"/>
                <a:tab pos="3822700" algn="l"/>
              </a:tabLst>
            </a:pPr>
            <a:r>
              <a:rPr lang="en-US" sz="2400" dirty="0">
                <a:latin typeface="Arial" panose="020B0604020202020204" pitchFamily="34" charset="0"/>
                <a:cs typeface="Arial" panose="020B0604020202020204" pitchFamily="34" charset="0"/>
              </a:rPr>
              <a:t>Crystal is not sure about this and uses an arrow shape to test Fabien's theory.</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What did Crystal find? </a:t>
            </a:r>
          </a:p>
          <a:p>
            <a:pPr marL="457200" indent="-457200">
              <a:buClr>
                <a:srgbClr val="C00000"/>
              </a:buClr>
              <a:buFont typeface="+mj-lt"/>
              <a:buAutoNum type="alphaLcPeriod"/>
              <a:tabLst>
                <a:tab pos="2066925" algn="l"/>
                <a:tab pos="2743200" algn="l"/>
                <a:tab pos="3822700" algn="l"/>
              </a:tabLst>
            </a:pPr>
            <a:r>
              <a:rPr lang="en-US" sz="2400" dirty="0">
                <a:latin typeface="Arial" panose="020B0604020202020204" pitchFamily="34" charset="0"/>
                <a:cs typeface="Arial" panose="020B0604020202020204" pitchFamily="34" charset="0"/>
              </a:rPr>
              <a:t>Suggest a single transformation that will put Crystal's shape in the same place as two reflections.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446403"/>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84</a:t>
            </a:r>
          </a:p>
        </p:txBody>
      </p:sp>
      <mc:AlternateContent xmlns:mc="http://schemas.openxmlformats.org/markup-compatibility/2006">
        <mc:Choice xmlns:a14="http://schemas.microsoft.com/office/drawing/2010/main" Requires="a14">
          <p:sp>
            <p:nvSpPr>
              <p:cNvPr id="3" name="Rectangle 2"/>
              <p:cNvSpPr/>
              <p:nvPr/>
            </p:nvSpPr>
            <p:spPr>
              <a:xfrm>
                <a:off x="251520" y="1242814"/>
                <a:ext cx="5256584" cy="5473614"/>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822700" algn="l"/>
                  </a:tabLst>
                </a:pPr>
                <a:r>
                  <a:rPr lang="en-US" sz="2300" dirty="0" smtClean="0">
                    <a:latin typeface="Arial" panose="020B0604020202020204" pitchFamily="34" charset="0"/>
                    <a:cs typeface="Arial" panose="020B0604020202020204" pitchFamily="34" charset="0"/>
                  </a:rPr>
                  <a:t>Chie is creating a map for her robot. The robot starts at position A but must stop at two places (B and C) on the map. Chie writes down the column vectors for the two translations:</a:t>
                </a:r>
                <a:br>
                  <a:rPr lang="en-US" sz="2300" dirty="0" smtClean="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300" i="1">
                            <a:latin typeface="Cambria Math" panose="02040503050406030204" pitchFamily="18" charset="0"/>
                            <a:cs typeface="Arial" panose="020B0604020202020204" pitchFamily="34" charset="0"/>
                          </a:rPr>
                        </m:ctrlPr>
                      </m:fPr>
                      <m:num>
                        <m:r>
                          <a:rPr lang="en-US" sz="2300" i="1">
                            <a:latin typeface="Cambria Math" panose="02040503050406030204" pitchFamily="18" charset="0"/>
                            <a:cs typeface="Arial" panose="020B0604020202020204" pitchFamily="34" charset="0"/>
                          </a:rPr>
                          <m:t>−</m:t>
                        </m:r>
                        <m:r>
                          <a:rPr lang="en-US" sz="2300" i="1">
                            <a:latin typeface="Cambria Math" panose="02040503050406030204" pitchFamily="18" charset="0"/>
                            <a:cs typeface="Arial" panose="020B0604020202020204" pitchFamily="34" charset="0"/>
                          </a:rPr>
                          <m:t>4</m:t>
                        </m:r>
                      </m:num>
                      <m:den>
                        <m:r>
                          <a:rPr lang="en-US" sz="2300" b="0" i="1" smtClean="0">
                            <a:latin typeface="Cambria Math" panose="02040503050406030204" pitchFamily="18" charset="0"/>
                            <a:cs typeface="Arial" panose="020B0604020202020204" pitchFamily="34" charset="0"/>
                          </a:rPr>
                          <m:t>2</m:t>
                        </m:r>
                      </m:den>
                    </m:f>
                  </m:oMath>
                </a14:m>
                <a:r>
                  <a:rPr lang="en-US" sz="2300" dirty="0">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 for A to B and </a:t>
                </a:r>
                <a:r>
                  <a:rPr lang="en-US" sz="23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0</m:t>
                        </m:r>
                      </m:num>
                      <m:den>
                        <m:r>
                          <a:rPr lang="en-US" sz="2300" b="0" i="1" smtClean="0">
                            <a:latin typeface="Cambria Math" panose="02040503050406030204" pitchFamily="18" charset="0"/>
                            <a:cs typeface="Arial" panose="020B0604020202020204" pitchFamily="34" charset="0"/>
                          </a:rPr>
                          <m:t>−7</m:t>
                        </m:r>
                      </m:den>
                    </m:f>
                  </m:oMath>
                </a14:m>
                <a:r>
                  <a:rPr lang="en-US" sz="2300" dirty="0">
                    <a:latin typeface="Arial" panose="020B0604020202020204" pitchFamily="34" charset="0"/>
                    <a:cs typeface="Arial" panose="020B0604020202020204" pitchFamily="34" charset="0"/>
                  </a:rPr>
                  <a:t>) for B to </a:t>
                </a:r>
                <a:r>
                  <a:rPr lang="en-US" sz="2300" dirty="0" smtClean="0">
                    <a:latin typeface="Arial" panose="020B0604020202020204" pitchFamily="34" charset="0"/>
                    <a:cs typeface="Arial" panose="020B0604020202020204" pitchFamily="34" charset="0"/>
                  </a:rPr>
                  <a:t>C.</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diagram shows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robot at position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a:t>
                </a:r>
                <a:r>
                  <a:rPr lang="en-US" sz="2300" dirty="0">
                    <a:latin typeface="Arial" panose="020B0604020202020204" pitchFamily="34" charset="0"/>
                    <a:cs typeface="Arial" panose="020B0604020202020204" pitchFamily="34" charset="0"/>
                  </a:rPr>
                  <a:t>. The top left vertex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the robot is at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2, -3</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Chie's map on a coordinate grid to show the robot in positions A, B and C.</a:t>
                </a:r>
              </a:p>
            </p:txBody>
          </p:sp>
        </mc:Choice>
        <mc:Fallback>
          <p:sp>
            <p:nvSpPr>
              <p:cNvPr id="3" name="Rectangle 2"/>
              <p:cNvSpPr>
                <a:spLocks noRot="1" noChangeAspect="1" noMove="1" noResize="1" noEditPoints="1" noAdjustHandles="1" noChangeArrowheads="1" noChangeShapeType="1" noTextEdit="1"/>
              </p:cNvSpPr>
              <p:nvPr/>
            </p:nvSpPr>
            <p:spPr>
              <a:xfrm>
                <a:off x="251520" y="1242814"/>
                <a:ext cx="5256584" cy="5473614"/>
              </a:xfrm>
              <a:prstGeom prst="rect">
                <a:avLst/>
              </a:prstGeom>
              <a:blipFill rotWithShape="0">
                <a:blip r:embed="rId4"/>
                <a:stretch>
                  <a:fillRect l="-1390" t="-891" r="-1275" b="-1448"/>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p:blipFill>
        <p:spPr>
          <a:xfrm>
            <a:off x="3563888" y="3889070"/>
            <a:ext cx="1899521" cy="1628162"/>
          </a:xfrm>
          <a:prstGeom prst="rect">
            <a:avLst/>
          </a:prstGeom>
        </p:spPr>
      </p:pic>
    </p:spTree>
    <p:extLst>
      <p:ext uri="{BB962C8B-B14F-4D97-AF65-F5344CB8AC3E}">
        <p14:creationId xmlns:p14="http://schemas.microsoft.com/office/powerpoint/2010/main" val="281129529"/>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 </a:t>
            </a:r>
            <a:r>
              <a:rPr lang="en-GB" sz="4000" dirty="0" smtClean="0"/>
              <a:t>– </a:t>
            </a:r>
            <a:r>
              <a:rPr lang="en-GB" sz="4000" dirty="0" smtClean="0"/>
              <a:t>Problem Solving</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84</a:t>
            </a:r>
          </a:p>
        </p:txBody>
      </p:sp>
      <p:sp>
        <p:nvSpPr>
          <p:cNvPr id="3" name="Rectangle 2"/>
          <p:cNvSpPr/>
          <p:nvPr/>
        </p:nvSpPr>
        <p:spPr>
          <a:xfrm>
            <a:off x="251520" y="1242814"/>
            <a:ext cx="5256584" cy="5189113"/>
          </a:xfrm>
          <a:prstGeom prst="rect">
            <a:avLst/>
          </a:prstGeom>
        </p:spPr>
        <p:txBody>
          <a:bodyPr wrap="square">
            <a:spAutoFit/>
          </a:bodyPr>
          <a:lstStyle/>
          <a:p>
            <a:pPr marL="628650" indent="-628650">
              <a:buClr>
                <a:srgbClr val="C00000"/>
              </a:buClr>
              <a:buFont typeface="+mj-lt"/>
              <a:buAutoNum type="arabicPeriod" startAt="10"/>
              <a:tabLst>
                <a:tab pos="2066925" algn="l"/>
                <a:tab pos="2743200" algn="l"/>
                <a:tab pos="3822700" algn="l"/>
              </a:tabLst>
            </a:pPr>
            <a:r>
              <a:rPr lang="en-US" sz="2760" dirty="0">
                <a:latin typeface="Arial" panose="020B0604020202020204" pitchFamily="34" charset="0"/>
                <a:cs typeface="Arial" panose="020B0604020202020204" pitchFamily="34" charset="0"/>
              </a:rPr>
              <a:t>Sarah is creating a design for a sequin motif on a </a:t>
            </a:r>
            <a:r>
              <a:rPr lang="en-US" sz="2760" dirty="0" smtClean="0">
                <a:latin typeface="Arial" panose="020B0604020202020204" pitchFamily="34" charset="0"/>
                <a:cs typeface="Arial" panose="020B0604020202020204" pitchFamily="34" charset="0"/>
              </a:rPr>
              <a:t>scarf.</a:t>
            </a:r>
            <a:br>
              <a:rPr lang="en-US" sz="2760" dirty="0" smtClean="0">
                <a:latin typeface="Arial" panose="020B0604020202020204" pitchFamily="34" charset="0"/>
                <a:cs typeface="Arial" panose="020B0604020202020204" pitchFamily="34" charset="0"/>
              </a:rPr>
            </a:br>
            <a:r>
              <a:rPr lang="en-US" sz="2760" dirty="0" smtClean="0">
                <a:latin typeface="Arial" panose="020B0604020202020204" pitchFamily="34" charset="0"/>
                <a:cs typeface="Arial" panose="020B0604020202020204" pitchFamily="34" charset="0"/>
              </a:rPr>
              <a:t>She </a:t>
            </a:r>
            <a:r>
              <a:rPr lang="en-US" sz="2760" dirty="0">
                <a:latin typeface="Arial" panose="020B0604020202020204" pitchFamily="34" charset="0"/>
                <a:cs typeface="Arial" panose="020B0604020202020204" pitchFamily="34" charset="0"/>
              </a:rPr>
              <a:t>has drawn a grid for her pattern and marked where to put the sequins. She has sequins at coordinates (6, 6), (5, 5), (A, 4</a:t>
            </a:r>
            <a:r>
              <a:rPr lang="en-US" sz="2760" dirty="0" smtClean="0">
                <a:latin typeface="Arial" panose="020B0604020202020204" pitchFamily="34" charset="0"/>
                <a:cs typeface="Arial" panose="020B0604020202020204" pitchFamily="34" charset="0"/>
              </a:rPr>
              <a:t>), (</a:t>
            </a:r>
            <a:r>
              <a:rPr lang="en-US" sz="2760" dirty="0">
                <a:latin typeface="Arial" panose="020B0604020202020204" pitchFamily="34" charset="0"/>
                <a:cs typeface="Arial" panose="020B0604020202020204" pitchFamily="34" charset="0"/>
              </a:rPr>
              <a:t>4, 5), (6, 5), (6, 3), (3, 2), (3, 6) and (2, 4</a:t>
            </a:r>
            <a:r>
              <a:rPr lang="en-US" sz="2760" dirty="0" smtClean="0">
                <a:latin typeface="Arial" panose="020B0604020202020204" pitchFamily="34" charset="0"/>
                <a:cs typeface="Arial" panose="020B0604020202020204" pitchFamily="34" charset="0"/>
              </a:rPr>
              <a:t>).</a:t>
            </a:r>
            <a:br>
              <a:rPr lang="en-US" sz="2760" dirty="0" smtClean="0">
                <a:latin typeface="Arial" panose="020B0604020202020204" pitchFamily="34" charset="0"/>
                <a:cs typeface="Arial" panose="020B0604020202020204" pitchFamily="34" charset="0"/>
              </a:rPr>
            </a:br>
            <a:r>
              <a:rPr lang="en-US" sz="2760" dirty="0" smtClean="0">
                <a:latin typeface="Arial" panose="020B0604020202020204" pitchFamily="34" charset="0"/>
                <a:cs typeface="Arial" panose="020B0604020202020204" pitchFamily="34" charset="0"/>
              </a:rPr>
              <a:t>She </a:t>
            </a:r>
            <a:r>
              <a:rPr lang="en-US" sz="2760" dirty="0">
                <a:latin typeface="Arial" panose="020B0604020202020204" pitchFamily="34" charset="0"/>
                <a:cs typeface="Arial" panose="020B0604020202020204" pitchFamily="34" charset="0"/>
              </a:rPr>
              <a:t>wants to reflect the pattern in the line y = -</a:t>
            </a:r>
            <a:r>
              <a:rPr lang="en-US" sz="2760" dirty="0" smtClean="0">
                <a:latin typeface="Arial" panose="020B0604020202020204" pitchFamily="34" charset="0"/>
                <a:cs typeface="Arial" panose="020B0604020202020204" pitchFamily="34" charset="0"/>
              </a:rPr>
              <a:t>x.</a:t>
            </a:r>
            <a:br>
              <a:rPr lang="en-US" sz="2760" dirty="0" smtClean="0">
                <a:latin typeface="Arial" panose="020B0604020202020204" pitchFamily="34" charset="0"/>
                <a:cs typeface="Arial" panose="020B0604020202020204" pitchFamily="34" charset="0"/>
              </a:rPr>
            </a:br>
            <a:r>
              <a:rPr lang="en-US" sz="2760" dirty="0" smtClean="0">
                <a:latin typeface="Arial" panose="020B0604020202020204" pitchFamily="34" charset="0"/>
                <a:cs typeface="Arial" panose="020B0604020202020204" pitchFamily="34" charset="0"/>
              </a:rPr>
              <a:t>Draw </a:t>
            </a:r>
            <a:r>
              <a:rPr lang="en-US" sz="2760" dirty="0">
                <a:latin typeface="Arial" panose="020B0604020202020204" pitchFamily="34" charset="0"/>
                <a:cs typeface="Arial" panose="020B0604020202020204" pitchFamily="34" charset="0"/>
              </a:rPr>
              <a:t>the completed pattern.</a:t>
            </a:r>
          </a:p>
        </p:txBody>
      </p:sp>
    </p:spTree>
    <p:extLst>
      <p:ext uri="{BB962C8B-B14F-4D97-AF65-F5344CB8AC3E}">
        <p14:creationId xmlns:p14="http://schemas.microsoft.com/office/powerpoint/2010/main" val="1667142323"/>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11.1 </a:t>
            </a:r>
            <a:r>
              <a:rPr lang="en-GB" dirty="0" smtClean="0"/>
              <a:t>– </a:t>
            </a:r>
            <a:r>
              <a:rPr lang="en-GB" dirty="0" smtClean="0"/>
              <a:t>Writing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256584" cy="5470728"/>
          </a:xfrm>
          <a:prstGeom prst="rect">
            <a:avLst/>
          </a:prstGeom>
        </p:spPr>
        <p:txBody>
          <a:bodyPr wrap="square">
            <a:spAutoFit/>
          </a:bodyPr>
          <a:lstStyle/>
          <a:p>
            <a:pPr marL="400050" indent="-400050">
              <a:buClr>
                <a:srgbClr val="C00000"/>
              </a:buClr>
              <a:buFont typeface="+mj-lt"/>
              <a:buAutoNum type="arabi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Write down each ratio of blue cubes to yellow cubes.</a:t>
            </a:r>
          </a:p>
          <a:p>
            <a:pPr marL="800100" indent="-40005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
            </a:r>
            <a:br>
              <a:rPr lang="en-US" sz="2330" dirty="0" smtClean="0">
                <a:latin typeface="Arial" panose="020B0604020202020204" pitchFamily="34" charset="0"/>
                <a:cs typeface="Arial" panose="020B0604020202020204" pitchFamily="34" charset="0"/>
              </a:rPr>
            </a:br>
            <a:endParaRPr lang="en-US" sz="2330" dirty="0" smtClean="0">
              <a:latin typeface="Arial" panose="020B0604020202020204" pitchFamily="34" charset="0"/>
              <a:cs typeface="Arial" panose="020B0604020202020204" pitchFamily="34" charset="0"/>
            </a:endParaRPr>
          </a:p>
          <a:p>
            <a:pPr marL="800100" indent="-40005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 </a:t>
            </a:r>
          </a:p>
          <a:p>
            <a:pPr marL="400050" indent="-400050">
              <a:buClr>
                <a:srgbClr val="C00000"/>
              </a:buClr>
              <a:buFont typeface="+mj-lt"/>
              <a:buAutoNum type="alphaLcPeriod"/>
              <a:tabLst>
                <a:tab pos="2066925" algn="l"/>
                <a:tab pos="2743200" algn="l"/>
                <a:tab pos="3822700" algn="l"/>
              </a:tabLst>
            </a:pPr>
            <a:endParaRPr lang="en-US" sz="2330" dirty="0">
              <a:latin typeface="Arial" panose="020B0604020202020204" pitchFamily="34" charset="0"/>
              <a:cs typeface="Arial" panose="020B0604020202020204" pitchFamily="34" charset="0"/>
            </a:endParaRPr>
          </a:p>
          <a:p>
            <a:pPr marL="400050" indent="-400050">
              <a:buClr>
                <a:srgbClr val="C00000"/>
              </a:buClr>
              <a:buFont typeface="+mj-lt"/>
              <a:buAutoNum type="arabicPeriod" startAt="2"/>
              <a:tabLst>
                <a:tab pos="2066925" algn="l"/>
                <a:tab pos="2743200" algn="l"/>
                <a:tab pos="3822700" algn="l"/>
              </a:tabLst>
            </a:pPr>
            <a:r>
              <a:rPr lang="en-US" sz="2330" dirty="0" smtClean="0">
                <a:latin typeface="Arial" panose="020B0604020202020204" pitchFamily="34" charset="0"/>
                <a:cs typeface="Arial" panose="020B0604020202020204" pitchFamily="34" charset="0"/>
              </a:rPr>
              <a:t>Draw cubes to show these ratios of blue to yellow.</a:t>
            </a:r>
          </a:p>
          <a:p>
            <a:pPr marL="800100" indent="-40005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5 : 2	</a:t>
            </a:r>
            <a:r>
              <a:rPr lang="en-US" sz="2330" dirty="0" smtClean="0">
                <a:solidFill>
                  <a:srgbClr val="C00000"/>
                </a:solidFill>
                <a:latin typeface="Arial" panose="020B0604020202020204" pitchFamily="34" charset="0"/>
                <a:cs typeface="Arial" panose="020B0604020202020204" pitchFamily="34" charset="0"/>
              </a:rPr>
              <a:t>b.</a:t>
            </a:r>
            <a:r>
              <a:rPr lang="en-US" sz="2330" dirty="0" smtClean="0">
                <a:latin typeface="Arial" panose="020B0604020202020204" pitchFamily="34" charset="0"/>
                <a:cs typeface="Arial" panose="020B0604020202020204" pitchFamily="34" charset="0"/>
              </a:rPr>
              <a:t>  2 : 3</a:t>
            </a:r>
          </a:p>
          <a:p>
            <a:pPr marL="400050" indent="-400050">
              <a:buClr>
                <a:srgbClr val="C00000"/>
              </a:buClr>
              <a:buFont typeface="+mj-lt"/>
              <a:buAutoNum type="arabicPeriod" startAt="3"/>
              <a:tabLst>
                <a:tab pos="2066925" algn="l"/>
                <a:tab pos="2743200" algn="l"/>
                <a:tab pos="3822700" algn="l"/>
              </a:tabLst>
            </a:pPr>
            <a:r>
              <a:rPr lang="en-US" sz="2330" dirty="0" smtClean="0">
                <a:latin typeface="Arial" panose="020B0604020202020204" pitchFamily="34" charset="0"/>
                <a:cs typeface="Arial" panose="020B0604020202020204" pitchFamily="34" charset="0"/>
              </a:rPr>
              <a:t>A box of chocolates has 20 chocolates. There is 1 nut chocolate for every 4 caramel chocolates. How many chocolates are:</a:t>
            </a:r>
          </a:p>
          <a:p>
            <a:pPr marL="800100" indent="-40005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Nut</a:t>
            </a:r>
            <a:r>
              <a:rPr lang="en-US" sz="2330" dirty="0">
                <a:latin typeface="Arial" panose="020B0604020202020204" pitchFamily="34" charset="0"/>
                <a:cs typeface="Arial" panose="020B0604020202020204" pitchFamily="34" charset="0"/>
              </a:rPr>
              <a:t>	</a:t>
            </a:r>
            <a:r>
              <a:rPr lang="en-US" sz="2330" dirty="0">
                <a:solidFill>
                  <a:srgbClr val="C00000"/>
                </a:solidFill>
                <a:latin typeface="Arial" panose="020B0604020202020204" pitchFamily="34" charset="0"/>
                <a:cs typeface="Arial" panose="020B0604020202020204" pitchFamily="34" charset="0"/>
              </a:rPr>
              <a:t>b.</a:t>
            </a:r>
            <a:r>
              <a:rPr lang="en-US" sz="2330" dirty="0">
                <a:latin typeface="Arial" panose="020B0604020202020204" pitchFamily="34" charset="0"/>
                <a:cs typeface="Arial" panose="020B0604020202020204" pitchFamily="34" charset="0"/>
              </a:rPr>
              <a:t> </a:t>
            </a:r>
            <a:r>
              <a:rPr lang="en-US" sz="2330" dirty="0" smtClean="0">
                <a:latin typeface="Arial" panose="020B0604020202020204" pitchFamily="34" charset="0"/>
                <a:cs typeface="Arial" panose="020B0604020202020204" pitchFamily="34" charset="0"/>
              </a:rPr>
              <a:t> Caramel</a:t>
            </a:r>
            <a:endParaRPr lang="en-US" sz="2330" dirty="0">
              <a:latin typeface="Arial" panose="020B0604020202020204" pitchFamily="34" charset="0"/>
              <a:cs typeface="Arial" panose="020B0604020202020204" pitchFamily="34" charset="0"/>
            </a:endParaRPr>
          </a:p>
        </p:txBody>
      </p:sp>
      <p:sp>
        <p:nvSpPr>
          <p:cNvPr id="2" name="Cube 1"/>
          <p:cNvSpPr/>
          <p:nvPr/>
        </p:nvSpPr>
        <p:spPr>
          <a:xfrm>
            <a:off x="1259632" y="2132856"/>
            <a:ext cx="504056" cy="50405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1979712" y="2132856"/>
            <a:ext cx="504056" cy="50405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699792" y="2132856"/>
            <a:ext cx="504056" cy="504056"/>
          </a:xfrm>
          <a:prstGeom prst="cub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1115616" y="2836302"/>
            <a:ext cx="504056" cy="50405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763688" y="2791594"/>
            <a:ext cx="504056" cy="50405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411760" y="2791594"/>
            <a:ext cx="504056" cy="50405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3059832" y="2791594"/>
            <a:ext cx="504056" cy="504056"/>
          </a:xfrm>
          <a:prstGeom prst="cub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07904" y="2791594"/>
            <a:ext cx="504056" cy="504056"/>
          </a:xfrm>
          <a:prstGeom prst="cub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4355976" y="2780928"/>
            <a:ext cx="504056" cy="504056"/>
          </a:xfrm>
          <a:prstGeom prst="cub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5004048" y="2780928"/>
            <a:ext cx="504056" cy="504056"/>
          </a:xfrm>
          <a:prstGeom prst="cub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30637"/>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11.1 </a:t>
            </a:r>
            <a:r>
              <a:rPr lang="en-GB" dirty="0" smtClean="0"/>
              <a:t>– </a:t>
            </a:r>
            <a:r>
              <a:rPr lang="en-GB" dirty="0" smtClean="0"/>
              <a:t>Writing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256584" cy="5332229"/>
          </a:xfrm>
          <a:prstGeom prst="rect">
            <a:avLst/>
          </a:prstGeom>
        </p:spPr>
        <p:txBody>
          <a:bodyPr wrap="square">
            <a:spAutoFit/>
          </a:bodyPr>
          <a:lstStyle/>
          <a:p>
            <a:pPr marL="457200" indent="-457200">
              <a:buClr>
                <a:srgbClr val="C00000"/>
              </a:buClr>
              <a:buFont typeface="+mj-lt"/>
              <a:buAutoNum type="arabicPeriod" startAt="4"/>
              <a:tabLst>
                <a:tab pos="2066925" algn="l"/>
                <a:tab pos="2743200" algn="l"/>
                <a:tab pos="3822700" algn="l"/>
              </a:tabLst>
            </a:pPr>
            <a:r>
              <a:rPr lang="en-US" sz="2270" dirty="0" smtClean="0">
                <a:latin typeface="Arial" panose="020B0604020202020204" pitchFamily="34" charset="0"/>
                <a:cs typeface="Arial" panose="020B0604020202020204" pitchFamily="34" charset="0"/>
              </a:rPr>
              <a:t>Write down ratio in its simplest form.</a:t>
            </a:r>
          </a:p>
          <a:p>
            <a:pPr marL="914400" indent="-457200">
              <a:buClr>
                <a:srgbClr val="C00000"/>
              </a:buClr>
              <a:buFont typeface="+mj-lt"/>
              <a:buAutoNum type="alphaLcPeriod"/>
              <a:tabLst>
                <a:tab pos="2000250" algn="l"/>
                <a:tab pos="2743200" algn="l"/>
                <a:tab pos="3657600" algn="l"/>
              </a:tabLst>
            </a:pPr>
            <a:r>
              <a:rPr lang="en-US" sz="2270" dirty="0" smtClean="0">
                <a:latin typeface="Arial" panose="020B0604020202020204" pitchFamily="34" charset="0"/>
                <a:cs typeface="Arial" panose="020B0604020202020204" pitchFamily="34" charset="0"/>
              </a:rPr>
              <a:t>3 : 15	</a:t>
            </a:r>
            <a:r>
              <a:rPr lang="en-US" sz="2270" dirty="0" smtClean="0">
                <a:solidFill>
                  <a:srgbClr val="C00000"/>
                </a:solidFill>
                <a:latin typeface="Arial" panose="020B0604020202020204" pitchFamily="34" charset="0"/>
                <a:cs typeface="Arial" panose="020B0604020202020204" pitchFamily="34" charset="0"/>
              </a:rPr>
              <a:t>b.</a:t>
            </a:r>
            <a:r>
              <a:rPr lang="en-US" sz="2270" dirty="0" smtClean="0">
                <a:latin typeface="Arial" panose="020B0604020202020204" pitchFamily="34" charset="0"/>
                <a:cs typeface="Arial" panose="020B0604020202020204" pitchFamily="34" charset="0"/>
              </a:rPr>
              <a:t>  12 : 6	</a:t>
            </a:r>
            <a:r>
              <a:rPr lang="en-US" sz="2270" dirty="0" smtClean="0">
                <a:solidFill>
                  <a:srgbClr val="C00000"/>
                </a:solidFill>
                <a:latin typeface="Arial" panose="020B0604020202020204" pitchFamily="34" charset="0"/>
                <a:cs typeface="Arial" panose="020B0604020202020204" pitchFamily="34" charset="0"/>
              </a:rPr>
              <a:t>c.</a:t>
            </a:r>
            <a:r>
              <a:rPr lang="en-US" sz="2270" dirty="0" smtClean="0">
                <a:latin typeface="Arial" panose="020B0604020202020204" pitchFamily="34" charset="0"/>
                <a:cs typeface="Arial" panose="020B0604020202020204" pitchFamily="34" charset="0"/>
              </a:rPr>
              <a:t>  32 : 8</a:t>
            </a:r>
          </a:p>
          <a:p>
            <a:pPr marL="914400" indent="-457200">
              <a:buClr>
                <a:srgbClr val="C00000"/>
              </a:buClr>
              <a:buFont typeface="+mj-lt"/>
              <a:buAutoNum type="alphaLcPeriod" startAt="4"/>
              <a:tabLst>
                <a:tab pos="2000250" algn="l"/>
                <a:tab pos="2743200" algn="l"/>
                <a:tab pos="3657600" algn="l"/>
              </a:tabLst>
            </a:pPr>
            <a:r>
              <a:rPr lang="en-US" sz="2270" dirty="0" smtClean="0">
                <a:latin typeface="Arial" panose="020B0604020202020204" pitchFamily="34" charset="0"/>
                <a:cs typeface="Arial" panose="020B0604020202020204" pitchFamily="34" charset="0"/>
              </a:rPr>
              <a:t>6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48</a:t>
            </a:r>
            <a:r>
              <a:rPr lang="en-US" sz="2270" dirty="0">
                <a:latin typeface="Arial" panose="020B0604020202020204" pitchFamily="34" charset="0"/>
                <a:cs typeface="Arial" panose="020B0604020202020204" pitchFamily="34" charset="0"/>
              </a:rPr>
              <a:t>	</a:t>
            </a:r>
            <a:r>
              <a:rPr lang="en-US" sz="2270" dirty="0" smtClean="0">
                <a:solidFill>
                  <a:srgbClr val="C00000"/>
                </a:solidFill>
                <a:latin typeface="Arial" panose="020B0604020202020204" pitchFamily="34" charset="0"/>
                <a:cs typeface="Arial" panose="020B0604020202020204" pitchFamily="34" charset="0"/>
              </a:rPr>
              <a:t>e.</a:t>
            </a:r>
            <a:r>
              <a:rPr lang="en-US" sz="2270" dirty="0" smtClean="0">
                <a:latin typeface="Arial" panose="020B0604020202020204" pitchFamily="34" charset="0"/>
                <a:cs typeface="Arial" panose="020B0604020202020204" pitchFamily="34" charset="0"/>
              </a:rPr>
              <a:t>  15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25</a:t>
            </a:r>
            <a:r>
              <a:rPr lang="en-US" sz="2270" dirty="0">
                <a:latin typeface="Arial" panose="020B0604020202020204" pitchFamily="34" charset="0"/>
                <a:cs typeface="Arial" panose="020B0604020202020204" pitchFamily="34" charset="0"/>
              </a:rPr>
              <a:t>	</a:t>
            </a:r>
            <a:r>
              <a:rPr lang="en-US" sz="2270" dirty="0" smtClean="0">
                <a:solidFill>
                  <a:srgbClr val="C00000"/>
                </a:solidFill>
                <a:latin typeface="Arial" panose="020B0604020202020204" pitchFamily="34" charset="0"/>
                <a:cs typeface="Arial" panose="020B0604020202020204" pitchFamily="34" charset="0"/>
              </a:rPr>
              <a:t>f.</a:t>
            </a:r>
            <a:r>
              <a:rPr lang="en-US" sz="2270" dirty="0" smtClean="0">
                <a:latin typeface="Arial" panose="020B0604020202020204" pitchFamily="34" charset="0"/>
                <a:cs typeface="Arial" panose="020B0604020202020204" pitchFamily="34" charset="0"/>
              </a:rPr>
              <a:t>  72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48</a:t>
            </a:r>
          </a:p>
          <a:p>
            <a:pPr marL="914400" indent="-457200">
              <a:buClr>
                <a:srgbClr val="C00000"/>
              </a:buClr>
              <a:buFont typeface="+mj-lt"/>
              <a:buAutoNum type="alphaLcPeriod" startAt="7"/>
              <a:tabLst>
                <a:tab pos="2000250" algn="l"/>
                <a:tab pos="2743200" algn="l"/>
                <a:tab pos="3657600" algn="l"/>
              </a:tabLst>
            </a:pPr>
            <a:r>
              <a:rPr lang="en-US" sz="2270" dirty="0" smtClean="0">
                <a:latin typeface="Arial" panose="020B0604020202020204" pitchFamily="34" charset="0"/>
                <a:cs typeface="Arial" panose="020B0604020202020204" pitchFamily="34" charset="0"/>
              </a:rPr>
              <a:t>28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49</a:t>
            </a:r>
            <a:r>
              <a:rPr lang="en-US" sz="2270" dirty="0">
                <a:latin typeface="Arial" panose="020B0604020202020204" pitchFamily="34" charset="0"/>
                <a:cs typeface="Arial" panose="020B0604020202020204" pitchFamily="34" charset="0"/>
              </a:rPr>
              <a:t>	</a:t>
            </a:r>
            <a:r>
              <a:rPr lang="en-US" sz="2270" dirty="0" smtClean="0">
                <a:solidFill>
                  <a:srgbClr val="C00000"/>
                </a:solidFill>
                <a:latin typeface="Arial" panose="020B0604020202020204" pitchFamily="34" charset="0"/>
                <a:cs typeface="Arial" panose="020B0604020202020204" pitchFamily="34" charset="0"/>
              </a:rPr>
              <a:t>h.</a:t>
            </a:r>
            <a:r>
              <a:rPr lang="en-US" sz="2270" dirty="0" smtClean="0">
                <a:latin typeface="Arial" panose="020B0604020202020204" pitchFamily="34" charset="0"/>
                <a:cs typeface="Arial" panose="020B0604020202020204" pitchFamily="34" charset="0"/>
              </a:rPr>
              <a:t>  36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42</a:t>
            </a:r>
            <a:br>
              <a:rPr lang="en-US" sz="2270" dirty="0" smtClean="0">
                <a:latin typeface="Arial" panose="020B0604020202020204" pitchFamily="34" charset="0"/>
                <a:cs typeface="Arial" panose="020B0604020202020204" pitchFamily="34" charset="0"/>
              </a:rPr>
            </a:br>
            <a:r>
              <a:rPr lang="en-US" sz="2270" dirty="0" smtClean="0">
                <a:latin typeface="Arial" panose="020B0604020202020204" pitchFamily="34" charset="0"/>
                <a:cs typeface="Arial" panose="020B0604020202020204" pitchFamily="34" charset="0"/>
              </a:rPr>
              <a:t/>
            </a:r>
            <a:br>
              <a:rPr lang="en-US" sz="2270" dirty="0" smtClean="0">
                <a:latin typeface="Arial" panose="020B0604020202020204" pitchFamily="34" charset="0"/>
                <a:cs typeface="Arial" panose="020B0604020202020204" pitchFamily="34" charset="0"/>
              </a:rPr>
            </a:br>
            <a:r>
              <a:rPr lang="en-US" sz="2270" dirty="0" smtClean="0">
                <a:latin typeface="Arial" panose="020B0604020202020204" pitchFamily="34" charset="0"/>
                <a:cs typeface="Arial" panose="020B0604020202020204" pitchFamily="34" charset="0"/>
              </a:rPr>
              <a:t/>
            </a:r>
            <a:br>
              <a:rPr lang="en-US" sz="2270" dirty="0" smtClean="0">
                <a:latin typeface="Arial" panose="020B0604020202020204" pitchFamily="34" charset="0"/>
                <a:cs typeface="Arial" panose="020B0604020202020204" pitchFamily="34" charset="0"/>
              </a:rPr>
            </a:br>
            <a:r>
              <a:rPr lang="en-US" sz="2270" dirty="0" smtClean="0">
                <a:latin typeface="Arial" panose="020B0604020202020204" pitchFamily="34" charset="0"/>
                <a:cs typeface="Arial" panose="020B0604020202020204" pitchFamily="34" charset="0"/>
              </a:rPr>
              <a:t/>
            </a:r>
            <a:br>
              <a:rPr lang="en-US" sz="2270" dirty="0" smtClean="0">
                <a:latin typeface="Arial" panose="020B0604020202020204" pitchFamily="34" charset="0"/>
                <a:cs typeface="Arial" panose="020B0604020202020204" pitchFamily="34" charset="0"/>
              </a:rPr>
            </a:br>
            <a:endParaRPr lang="en-US" sz="227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2000250" algn="l"/>
                <a:tab pos="2743200" algn="l"/>
                <a:tab pos="3657600" algn="l"/>
              </a:tabLst>
            </a:pPr>
            <a:r>
              <a:rPr lang="en-US" sz="2270" dirty="0">
                <a:latin typeface="Arial" panose="020B0604020202020204" pitchFamily="34" charset="0"/>
                <a:cs typeface="Arial" panose="020B0604020202020204" pitchFamily="34" charset="0"/>
              </a:rPr>
              <a:t>A primary school class teacher is planning a class trip. There are 30 children in the class and 5 adults are available to go on the trip. </a:t>
            </a:r>
            <a:br>
              <a:rPr lang="en-US" sz="2270" dirty="0">
                <a:latin typeface="Arial" panose="020B0604020202020204" pitchFamily="34" charset="0"/>
                <a:cs typeface="Arial" panose="020B0604020202020204" pitchFamily="34" charset="0"/>
              </a:rPr>
            </a:br>
            <a:r>
              <a:rPr lang="en-US" sz="2270" dirty="0" smtClean="0">
                <a:latin typeface="Arial" panose="020B0604020202020204" pitchFamily="34" charset="0"/>
                <a:cs typeface="Arial" panose="020B0604020202020204" pitchFamily="34" charset="0"/>
              </a:rPr>
              <a:t>The </a:t>
            </a:r>
            <a:r>
              <a:rPr lang="en-US" sz="2270" dirty="0">
                <a:latin typeface="Arial" panose="020B0604020202020204" pitchFamily="34" charset="0"/>
                <a:cs typeface="Arial" panose="020B0604020202020204" pitchFamily="34" charset="0"/>
              </a:rPr>
              <a:t>guidelines say that the adult-to-child ratio should be 1: 6.</a:t>
            </a:r>
          </a:p>
          <a:p>
            <a:pPr marL="457200">
              <a:buClr>
                <a:srgbClr val="C00000"/>
              </a:buClr>
              <a:tabLst>
                <a:tab pos="2000250" algn="l"/>
                <a:tab pos="2743200" algn="l"/>
                <a:tab pos="3657600" algn="l"/>
              </a:tabLst>
            </a:pPr>
            <a:r>
              <a:rPr lang="en-US" sz="2270" dirty="0">
                <a:latin typeface="Arial" panose="020B0604020202020204" pitchFamily="34" charset="0"/>
                <a:cs typeface="Arial" panose="020B0604020202020204" pitchFamily="34" charset="0"/>
              </a:rPr>
              <a:t>Are there enough adults for the trip?</a:t>
            </a:r>
          </a:p>
        </p:txBody>
      </p:sp>
      <p:sp>
        <p:nvSpPr>
          <p:cNvPr id="15" name="Rectangle 14"/>
          <p:cNvSpPr/>
          <p:nvPr/>
        </p:nvSpPr>
        <p:spPr>
          <a:xfrm flipH="1">
            <a:off x="277537" y="2852936"/>
            <a:ext cx="5204539" cy="1152128"/>
          </a:xfrm>
          <a:prstGeom prst="rect">
            <a:avLst/>
          </a:prstGeom>
          <a:solidFill>
            <a:srgbClr val="FFFFFF"/>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Q4a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627784" y="2924944"/>
            <a:ext cx="1866929" cy="1008112"/>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4184347"/>
            <a:ext cx="551298" cy="540797"/>
          </a:xfrm>
          <a:prstGeom prst="rect">
            <a:avLst/>
          </a:prstGeom>
        </p:spPr>
      </p:pic>
    </p:spTree>
    <p:extLst>
      <p:ext uri="{BB962C8B-B14F-4D97-AF65-F5344CB8AC3E}">
        <p14:creationId xmlns:p14="http://schemas.microsoft.com/office/powerpoint/2010/main" val="1427621287"/>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11.1 </a:t>
            </a:r>
            <a:r>
              <a:rPr lang="en-GB" dirty="0" smtClean="0"/>
              <a:t>– </a:t>
            </a:r>
            <a:r>
              <a:rPr lang="en-GB" dirty="0" smtClean="0"/>
              <a:t>Writing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040560" cy="5262979"/>
          </a:xfrm>
          <a:prstGeom prst="rect">
            <a:avLst/>
          </a:prstGeom>
        </p:spPr>
        <p:txBody>
          <a:bodyPr wrap="square">
            <a:spAutoFit/>
          </a:bodyPr>
          <a:lstStyle/>
          <a:p>
            <a:pPr marL="400050" indent="-400050">
              <a:buClr>
                <a:srgbClr val="C00000"/>
              </a:buClr>
              <a:buFont typeface="+mj-lt"/>
              <a:buAutoNum type="arabicPeriod" startAt="5"/>
              <a:tabLst>
                <a:tab pos="2066925" algn="l"/>
                <a:tab pos="2743200" algn="l"/>
                <a:tab pos="3822700" algn="l"/>
              </a:tabLst>
            </a:pPr>
            <a:r>
              <a:rPr lang="en-US" sz="2400" b="1" dirty="0" smtClean="0">
                <a:solidFill>
                  <a:srgbClr val="FF0000"/>
                </a:solidFill>
                <a:latin typeface="Arial" panose="020B0604020202020204" pitchFamily="34" charset="0"/>
                <a:cs typeface="Arial" panose="020B0604020202020204" pitchFamily="34" charset="0"/>
              </a:rPr>
              <a:t>P/R</a:t>
            </a:r>
            <a:r>
              <a:rPr lang="en-US" sz="2400" dirty="0" smtClean="0">
                <a:latin typeface="Arial" panose="020B0604020202020204" pitchFamily="34" charset="0"/>
                <a:cs typeface="Arial" panose="020B0604020202020204" pitchFamily="34" charset="0"/>
              </a:rPr>
              <a:t> The bar charts show the </a:t>
            </a:r>
            <a:r>
              <a:rPr lang="en-US" sz="2400" dirty="0">
                <a:latin typeface="Arial" panose="020B0604020202020204" pitchFamily="34" charset="0"/>
                <a:cs typeface="Arial" panose="020B0604020202020204" pitchFamily="34" charset="0"/>
              </a:rPr>
              <a:t>n</a:t>
            </a:r>
            <a:r>
              <a:rPr lang="en-US" sz="2400" dirty="0" smtClean="0">
                <a:latin typeface="Arial" panose="020B0604020202020204" pitchFamily="34" charset="0"/>
                <a:cs typeface="Arial" panose="020B0604020202020204" pitchFamily="34" charset="0"/>
              </a:rPr>
              <a:t>umbers of rosettes won un a horse show by teams from a club. </a:t>
            </a:r>
          </a:p>
          <a:p>
            <a:pPr marL="800100" indent="-342900">
              <a:buClr>
                <a:srgbClr val="C00000"/>
              </a:buClr>
              <a:buFont typeface="+mj-lt"/>
              <a:buAutoNum type="alphaLcPeriod"/>
              <a:tabLst>
                <a:tab pos="2066925" algn="l"/>
                <a:tab pos="2743200" algn="l"/>
                <a:tab pos="3822700" algn="l"/>
              </a:tabLst>
            </a:pPr>
            <a:r>
              <a:rPr lang="en-US" sz="2400" dirty="0">
                <a:latin typeface="Arial" panose="020B0604020202020204" pitchFamily="34" charset="0"/>
                <a:cs typeface="Arial" panose="020B0604020202020204" pitchFamily="34" charset="0"/>
              </a:rPr>
              <a:t>What is the ratio of red rosettes won to other rosettes </a:t>
            </a:r>
            <a:r>
              <a:rPr lang="en-US" sz="2400" dirty="0" smtClean="0">
                <a:latin typeface="Arial" panose="020B0604020202020204" pitchFamily="34" charset="0"/>
                <a:cs typeface="Arial" panose="020B0604020202020204" pitchFamily="34" charset="0"/>
              </a:rPr>
              <a:t>won?</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your answer in its simplest </a:t>
            </a:r>
            <a:r>
              <a:rPr lang="en-US" sz="2400" dirty="0" smtClean="0">
                <a:latin typeface="Arial" panose="020B0604020202020204" pitchFamily="34" charset="0"/>
                <a:cs typeface="Arial" panose="020B0604020202020204" pitchFamily="34" charset="0"/>
              </a:rPr>
              <a:t>form.</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club's trainer says that they won three times as many other rosettes as red </a:t>
            </a:r>
            <a:r>
              <a:rPr lang="en-US" sz="2400" dirty="0" smtClean="0">
                <a:latin typeface="Arial" panose="020B0604020202020204" pitchFamily="34" charset="0"/>
                <a:cs typeface="Arial" panose="020B0604020202020204" pitchFamily="34" charset="0"/>
              </a:rPr>
              <a:t>rosettes.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the trainer </a:t>
            </a:r>
            <a:r>
              <a:rPr lang="en-US" sz="2400" dirty="0" smtClean="0">
                <a:latin typeface="Arial" panose="020B0604020202020204" pitchFamily="34" charset="0"/>
                <a:cs typeface="Arial" panose="020B0604020202020204" pitchFamily="34" charset="0"/>
              </a:rPr>
              <a:t>correct?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Explain </a:t>
            </a:r>
            <a:r>
              <a:rPr lang="en-US" sz="2400" dirty="0">
                <a:latin typeface="Arial" panose="020B0604020202020204" pitchFamily="34" charset="0"/>
                <a:cs typeface="Arial" panose="020B0604020202020204" pitchFamily="34" charset="0"/>
              </a:rPr>
              <a:t>your answer.</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28384" y="5821771"/>
            <a:ext cx="790641" cy="775581"/>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292081" y="1191171"/>
            <a:ext cx="3543762" cy="4606891"/>
          </a:xfrm>
          <a:prstGeom prst="rect">
            <a:avLst/>
          </a:prstGeom>
        </p:spPr>
      </p:pic>
    </p:spTree>
    <p:extLst>
      <p:ext uri="{BB962C8B-B14F-4D97-AF65-F5344CB8AC3E}">
        <p14:creationId xmlns:p14="http://schemas.microsoft.com/office/powerpoint/2010/main" val="3130180603"/>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a:t>
            </a:r>
            <a:r>
              <a:rPr lang="en-GB" dirty="0" smtClean="0"/>
              <a:t>– </a:t>
            </a:r>
            <a:r>
              <a:rPr lang="en-GB" dirty="0" smtClean="0"/>
              <a:t>Writing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256584" cy="5078313"/>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822700" algn="l"/>
              </a:tabLst>
            </a:pPr>
            <a:r>
              <a:rPr lang="en-US" sz="2700" dirty="0">
                <a:latin typeface="Arial" panose="020B0604020202020204" pitchFamily="34" charset="0"/>
                <a:cs typeface="Arial" panose="020B0604020202020204" pitchFamily="34" charset="0"/>
              </a:rPr>
              <a:t>Which of these ratios are equivalent?</a:t>
            </a:r>
          </a:p>
          <a:p>
            <a:pPr marL="914400" indent="-457200">
              <a:buClr>
                <a:srgbClr val="C00000"/>
              </a:buClr>
              <a:buFont typeface="+mj-lt"/>
              <a:buAutoNum type="alphaLcPeriod"/>
              <a:tabLst>
                <a:tab pos="2571750" algn="l"/>
                <a:tab pos="3028950" algn="l"/>
                <a:tab pos="3822700" algn="l"/>
              </a:tabLst>
            </a:pPr>
            <a:r>
              <a:rPr lang="en-US" sz="2700" dirty="0" smtClean="0">
                <a:latin typeface="Arial" panose="020B0604020202020204" pitchFamily="34" charset="0"/>
                <a:cs typeface="Arial" panose="020B0604020202020204" pitchFamily="34" charset="0"/>
              </a:rPr>
              <a:t>56 : 49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120 : 105</a:t>
            </a:r>
          </a:p>
          <a:p>
            <a:pPr marL="914400" indent="-457200">
              <a:buClr>
                <a:srgbClr val="C00000"/>
              </a:buClr>
              <a:buFont typeface="+mj-lt"/>
              <a:buAutoNum type="alphaLcPeriod" startAt="3"/>
              <a:tabLst>
                <a:tab pos="2571750" algn="l"/>
                <a:tab pos="3028950" algn="l"/>
                <a:tab pos="3822700" algn="l"/>
              </a:tabLst>
            </a:pPr>
            <a:r>
              <a:rPr lang="en-US" sz="2700" dirty="0" smtClean="0">
                <a:latin typeface="Arial" panose="020B0604020202020204" pitchFamily="34" charset="0"/>
                <a:cs typeface="Arial" panose="020B0604020202020204" pitchFamily="34" charset="0"/>
              </a:rPr>
              <a:t>108 : 84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128 : 112</a:t>
            </a:r>
          </a:p>
          <a:p>
            <a:pPr marL="914400" indent="-457200">
              <a:buClr>
                <a:srgbClr val="C00000"/>
              </a:buClr>
              <a:buFont typeface="+mj-lt"/>
              <a:buAutoNum type="alphaLcPeriod" startAt="5"/>
              <a:tabLst>
                <a:tab pos="2571750" algn="l"/>
                <a:tab pos="3143250" algn="l"/>
                <a:tab pos="3822700" algn="l"/>
              </a:tabLst>
            </a:pPr>
            <a:r>
              <a:rPr lang="en-US" sz="2700" dirty="0" smtClean="0">
                <a:latin typeface="Arial" panose="020B0604020202020204" pitchFamily="34" charset="0"/>
                <a:cs typeface="Arial" panose="020B0604020202020204" pitchFamily="34" charset="0"/>
              </a:rPr>
              <a:t>63 : 49</a:t>
            </a:r>
          </a:p>
          <a:p>
            <a:pPr marL="457200" indent="-457200">
              <a:buClr>
                <a:srgbClr val="C00000"/>
              </a:buClr>
              <a:buFont typeface="+mj-lt"/>
              <a:buAutoNum type="arabicPeriod" startAt="8"/>
              <a:tabLst>
                <a:tab pos="2066925" algn="l"/>
                <a:tab pos="2743200" algn="l"/>
                <a:tab pos="3822700" algn="l"/>
              </a:tabLst>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each ratio in its simplest form, </a:t>
            </a:r>
            <a:endParaRPr lang="en-US" sz="27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514600" algn="l"/>
                <a:tab pos="3028950" algn="l"/>
                <a:tab pos="3822700" algn="l"/>
              </a:tabLst>
            </a:pPr>
            <a:r>
              <a:rPr lang="en-US" sz="2700" dirty="0" smtClean="0">
                <a:latin typeface="Arial" panose="020B0604020202020204" pitchFamily="34" charset="0"/>
                <a:cs typeface="Arial" panose="020B0604020202020204" pitchFamily="34" charset="0"/>
              </a:rPr>
              <a:t>6:21:15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15:25:30 </a:t>
            </a:r>
          </a:p>
          <a:p>
            <a:pPr marL="914400" indent="-457200">
              <a:buClr>
                <a:srgbClr val="C00000"/>
              </a:buClr>
              <a:buFont typeface="+mj-lt"/>
              <a:buAutoNum type="alphaLcPeriod" startAt="3"/>
              <a:tabLst>
                <a:tab pos="2514600" algn="l"/>
                <a:tab pos="2971800" algn="l"/>
                <a:tab pos="3822700" algn="l"/>
              </a:tabLst>
            </a:pPr>
            <a:r>
              <a:rPr lang="en-US" sz="2700" dirty="0" smtClean="0">
                <a:latin typeface="Arial" panose="020B0604020202020204" pitchFamily="34" charset="0"/>
                <a:cs typeface="Arial" panose="020B0604020202020204" pitchFamily="34" charset="0"/>
              </a:rPr>
              <a:t>32:40:48 	</a:t>
            </a:r>
            <a:r>
              <a:rPr lang="en-US" sz="2700" dirty="0" smtClean="0">
                <a:solidFill>
                  <a:srgbClr val="C00000"/>
                </a:solidFill>
                <a:latin typeface="Arial" panose="020B0604020202020204" pitchFamily="34" charset="0"/>
                <a:cs typeface="Arial" panose="020B0604020202020204" pitchFamily="34" charset="0"/>
              </a:rPr>
              <a:t>d.</a:t>
            </a:r>
            <a:r>
              <a:rPr lang="en-US" sz="2700" dirty="0" smtClean="0">
                <a:latin typeface="Arial" panose="020B0604020202020204" pitchFamily="34" charset="0"/>
                <a:cs typeface="Arial" panose="020B0604020202020204" pitchFamily="34" charset="0"/>
              </a:rPr>
              <a:t> 	45:72:54</a:t>
            </a:r>
            <a:endParaRPr lang="en-US" sz="27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9"/>
              <a:tabLst>
                <a:tab pos="2066925" algn="l"/>
                <a:tab pos="2743200" algn="l"/>
                <a:tab pos="3822700" algn="l"/>
              </a:tabLst>
            </a:pPr>
            <a:r>
              <a:rPr lang="en-US" sz="2700" dirty="0" smtClean="0">
                <a:latin typeface="Arial" panose="020B0604020202020204" pitchFamily="34" charset="0"/>
                <a:cs typeface="Arial" panose="020B0604020202020204" pitchFamily="34" charset="0"/>
              </a:rPr>
              <a:t>Show </a:t>
            </a:r>
            <a:r>
              <a:rPr lang="en-US" sz="2700" dirty="0">
                <a:latin typeface="Arial" panose="020B0604020202020204" pitchFamily="34" charset="0"/>
                <a:cs typeface="Arial" panose="020B0604020202020204" pitchFamily="34" charset="0"/>
              </a:rPr>
              <a:t>that these ratios are equivalent.</a:t>
            </a:r>
          </a:p>
          <a:p>
            <a:pPr marL="457200">
              <a:buClr>
                <a:srgbClr val="C00000"/>
              </a:buClr>
              <a:tabLst>
                <a:tab pos="2000250" algn="l"/>
                <a:tab pos="3600450" algn="l"/>
                <a:tab pos="3822700" algn="l"/>
              </a:tabLst>
            </a:pPr>
            <a:r>
              <a:rPr lang="en-US" sz="2700" dirty="0">
                <a:latin typeface="Arial" panose="020B0604020202020204" pitchFamily="34" charset="0"/>
                <a:cs typeface="Arial" panose="020B0604020202020204" pitchFamily="34" charset="0"/>
              </a:rPr>
              <a:t>15:10:35 	</a:t>
            </a:r>
            <a:r>
              <a:rPr lang="en-US" sz="2700" dirty="0" smtClean="0">
                <a:latin typeface="Arial" panose="020B0604020202020204" pitchFamily="34" charset="0"/>
                <a:cs typeface="Arial" panose="020B0604020202020204" pitchFamily="34" charset="0"/>
              </a:rPr>
              <a:t>18:12:42 	36:24:84</a:t>
            </a:r>
            <a:endParaRPr lang="en-US" sz="27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294306463"/>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11.1 </a:t>
            </a:r>
            <a:r>
              <a:rPr lang="en-GB" dirty="0" smtClean="0"/>
              <a:t>– </a:t>
            </a:r>
            <a:r>
              <a:rPr lang="en-GB" dirty="0" smtClean="0"/>
              <a:t>Writing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256584" cy="2169825"/>
          </a:xfrm>
          <a:prstGeom prst="rect">
            <a:avLst/>
          </a:prstGeom>
        </p:spPr>
        <p:txBody>
          <a:bodyPr wrap="square">
            <a:spAutoFit/>
          </a:bodyPr>
          <a:lstStyle/>
          <a:p>
            <a:pPr marL="628650" indent="-628650">
              <a:buClr>
                <a:srgbClr val="C00000"/>
              </a:buClr>
              <a:buFont typeface="+mj-lt"/>
              <a:buAutoNum type="arabicPeriod" startAt="10"/>
              <a:tabLst>
                <a:tab pos="2066925" algn="l"/>
                <a:tab pos="2743200" algn="l"/>
                <a:tab pos="3822700" algn="l"/>
              </a:tabLst>
            </a:pPr>
            <a:r>
              <a:rPr lang="en-US" sz="2700" dirty="0">
                <a:latin typeface="Arial" panose="020B0604020202020204" pitchFamily="34" charset="0"/>
                <a:cs typeface="Arial" panose="020B0604020202020204" pitchFamily="34" charset="0"/>
              </a:rPr>
              <a:t>A recipe for sweet pastry uses 200 g of flour, 100 g of butter and 75 g of </a:t>
            </a:r>
            <a:r>
              <a:rPr lang="en-US" sz="2700" dirty="0" smtClean="0">
                <a:latin typeface="Arial" panose="020B0604020202020204" pitchFamily="34" charset="0"/>
                <a:cs typeface="Arial" panose="020B0604020202020204" pitchFamily="34" charset="0"/>
              </a:rPr>
              <a:t>sugar.</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the ratio of flour: butter: sugar in its simplest form.</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grpSp>
        <p:nvGrpSpPr>
          <p:cNvPr id="7" name="Group 6"/>
          <p:cNvGrpSpPr/>
          <p:nvPr/>
        </p:nvGrpSpPr>
        <p:grpSpPr>
          <a:xfrm>
            <a:off x="243512" y="3501008"/>
            <a:ext cx="5130191" cy="3024336"/>
            <a:chOff x="3483872" y="1089031"/>
            <a:chExt cx="5264592" cy="3024336"/>
          </a:xfrm>
        </p:grpSpPr>
        <p:sp>
          <p:nvSpPr>
            <p:cNvPr id="9" name="Round Diagonal Corner Rectangle 8"/>
            <p:cNvSpPr/>
            <p:nvPr/>
          </p:nvSpPr>
          <p:spPr>
            <a:xfrm>
              <a:off x="3491880" y="1089031"/>
              <a:ext cx="5256584" cy="302433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11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2308324"/>
            </a:xfrm>
            <a:prstGeom prst="rect">
              <a:avLst/>
            </a:prstGeom>
          </p:spPr>
          <p:txBody>
            <a:bodyPr wrap="square">
              <a:spAutoFit/>
            </a:bodyPr>
            <a:lstStyle/>
            <a:p>
              <a:pPr>
                <a:spcAft>
                  <a:spcPts val="0"/>
                </a:spcAft>
                <a:tabLst>
                  <a:tab pos="4972050" algn="r"/>
                </a:tabLst>
              </a:pPr>
              <a:r>
                <a:rPr lang="en-US" sz="2400" dirty="0"/>
                <a:t>There are 60 sweets in a bag. Of these,</a:t>
              </a:r>
            </a:p>
            <a:p>
              <a:pPr>
                <a:spcAft>
                  <a:spcPts val="0"/>
                </a:spcAft>
                <a:tabLst>
                  <a:tab pos="4972050" algn="r"/>
                </a:tabLst>
              </a:pPr>
              <a:r>
                <a:rPr lang="en-US" sz="2400" dirty="0"/>
                <a:t>18 are toffee and the rest are fruit flavoured. Write the ratio of toffee to fruit-flavoured sweets in its simplest form</a:t>
              </a:r>
              <a:r>
                <a:rPr lang="en-US" sz="2400" dirty="0" smtClean="0"/>
                <a:t>.</a:t>
              </a:r>
              <a:r>
                <a:rPr lang="en-US" sz="2400" dirty="0" smtClean="0"/>
                <a:t>	</a:t>
              </a:r>
              <a:r>
                <a:rPr lang="en-US" sz="2400" b="1" dirty="0" smtClean="0"/>
                <a:t>(</a:t>
              </a:r>
              <a:r>
                <a:rPr lang="en-US" sz="2400" b="1" dirty="0"/>
                <a:t>2 marks)</a:t>
              </a:r>
            </a:p>
          </p:txBody>
        </p:sp>
      </p:grpSp>
    </p:spTree>
    <p:extLst>
      <p:ext uri="{BB962C8B-B14F-4D97-AF65-F5344CB8AC3E}">
        <p14:creationId xmlns:p14="http://schemas.microsoft.com/office/powerpoint/2010/main" val="4169675821"/>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11.2 </a:t>
            </a:r>
            <a:r>
              <a:rPr lang="en-GB" dirty="0" smtClean="0"/>
              <a:t>– </a:t>
            </a:r>
            <a:r>
              <a:rPr lang="en-GB" dirty="0" smtClean="0"/>
              <a:t>Using Ratios 1</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85</a:t>
            </a:r>
          </a:p>
        </p:txBody>
      </p:sp>
      <p:sp>
        <p:nvSpPr>
          <p:cNvPr id="3" name="Rectangle 2"/>
          <p:cNvSpPr/>
          <p:nvPr/>
        </p:nvSpPr>
        <p:spPr>
          <a:xfrm>
            <a:off x="251520" y="1242814"/>
            <a:ext cx="5256584" cy="3985706"/>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822700" algn="l"/>
              </a:tabLst>
            </a:pPr>
            <a:r>
              <a:rPr lang="en-US" sz="2300" dirty="0">
                <a:latin typeface="Arial" panose="020B0604020202020204" pitchFamily="34" charset="0"/>
                <a:cs typeface="Arial" panose="020B0604020202020204" pitchFamily="34" charset="0"/>
              </a:rPr>
              <a:t>The ratio of sand : </a:t>
            </a:r>
            <a:r>
              <a:rPr lang="en-US" sz="2300" dirty="0" smtClean="0">
                <a:latin typeface="Arial" panose="020B0604020202020204" pitchFamily="34" charset="0"/>
                <a:cs typeface="Arial" panose="020B0604020202020204" pitchFamily="34" charset="0"/>
              </a:rPr>
              <a:t>cement needed </a:t>
            </a:r>
            <a:r>
              <a:rPr lang="en-US" sz="2300" dirty="0">
                <a:latin typeface="Arial" panose="020B0604020202020204" pitchFamily="34" charset="0"/>
                <a:cs typeface="Arial" panose="020B0604020202020204" pitchFamily="34" charset="0"/>
              </a:rPr>
              <a:t>to make </a:t>
            </a:r>
            <a:r>
              <a:rPr lang="en-US" sz="2300" dirty="0" smtClean="0">
                <a:latin typeface="Arial" panose="020B0604020202020204" pitchFamily="34" charset="0"/>
                <a:cs typeface="Arial" panose="020B0604020202020204" pitchFamily="34" charset="0"/>
              </a:rPr>
              <a:t>mortar is 5:1.</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Sarah </a:t>
            </a:r>
            <a:r>
              <a:rPr lang="en-US" sz="2300" dirty="0">
                <a:latin typeface="Arial" panose="020B0604020202020204" pitchFamily="34" charset="0"/>
                <a:cs typeface="Arial" panose="020B0604020202020204" pitchFamily="34" charset="0"/>
              </a:rPr>
              <a:t>uses 6 kg of </a:t>
            </a:r>
            <a:r>
              <a:rPr lang="en-US" sz="2300" dirty="0" smtClean="0">
                <a:latin typeface="Arial" panose="020B0604020202020204" pitchFamily="34" charset="0"/>
                <a:cs typeface="Arial" panose="020B0604020202020204" pitchFamily="34" charset="0"/>
              </a:rPr>
              <a:t>cement. How </a:t>
            </a:r>
            <a:r>
              <a:rPr lang="en-US" sz="2300" dirty="0">
                <a:latin typeface="Arial" panose="020B0604020202020204" pitchFamily="34" charset="0"/>
                <a:cs typeface="Arial" panose="020B0604020202020204" pitchFamily="34" charset="0"/>
              </a:rPr>
              <a:t>many </a:t>
            </a:r>
            <a:r>
              <a:rPr lang="en-US" sz="2300" dirty="0" smtClean="0">
                <a:latin typeface="Arial" panose="020B0604020202020204" pitchFamily="34" charset="0"/>
                <a:cs typeface="Arial" panose="020B0604020202020204" pitchFamily="34" charset="0"/>
              </a:rPr>
              <a:t>kilograms </a:t>
            </a:r>
            <a:r>
              <a:rPr lang="en-US" sz="2300" dirty="0">
                <a:latin typeface="Arial" panose="020B0604020202020204" pitchFamily="34" charset="0"/>
                <a:cs typeface="Arial" panose="020B0604020202020204" pitchFamily="34" charset="0"/>
              </a:rPr>
              <a:t>of sand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does she </a:t>
            </a:r>
            <a:r>
              <a:rPr lang="en-US" sz="2300" dirty="0">
                <a:latin typeface="Arial" panose="020B0604020202020204" pitchFamily="34" charset="0"/>
                <a:cs typeface="Arial" panose="020B0604020202020204" pitchFamily="34" charset="0"/>
              </a:rPr>
              <a:t>use</a:t>
            </a:r>
            <a:r>
              <a:rPr lang="en-US" sz="23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a:tabLst>
                <a:tab pos="2066925" algn="l"/>
                <a:tab pos="2743200" algn="l"/>
                <a:tab pos="3822700" algn="l"/>
              </a:tabLst>
            </a:pPr>
            <a:r>
              <a:rPr lang="en-US" sz="2300" dirty="0">
                <a:latin typeface="Arial" panose="020B0604020202020204" pitchFamily="34" charset="0"/>
                <a:cs typeface="Arial" panose="020B0604020202020204" pitchFamily="34" charset="0"/>
              </a:rPr>
              <a:t>Mark makes a model of the </a:t>
            </a:r>
            <a:r>
              <a:rPr lang="en-US" sz="2300" dirty="0" err="1">
                <a:latin typeface="Arial" panose="020B0604020202020204" pitchFamily="34" charset="0"/>
                <a:cs typeface="Arial" panose="020B0604020202020204" pitchFamily="34" charset="0"/>
              </a:rPr>
              <a:t>Burj</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Khalifa</a:t>
            </a:r>
            <a:r>
              <a:rPr lang="en-US" sz="2300" dirty="0">
                <a:latin typeface="Arial" panose="020B0604020202020204" pitchFamily="34" charset="0"/>
                <a:cs typeface="Arial" panose="020B0604020202020204" pitchFamily="34" charset="0"/>
              </a:rPr>
              <a:t> tower using a ratio of 1: </a:t>
            </a:r>
            <a:r>
              <a:rPr lang="en-US" sz="2300" dirty="0" smtClean="0">
                <a:latin typeface="Arial" panose="020B0604020202020204" pitchFamily="34" charset="0"/>
                <a:cs typeface="Arial" panose="020B0604020202020204" pitchFamily="34" charset="0"/>
              </a:rPr>
              <a:t>2400. The </a:t>
            </a:r>
            <a:r>
              <a:rPr lang="en-US" sz="2300" dirty="0">
                <a:latin typeface="Arial" panose="020B0604020202020204" pitchFamily="34" charset="0"/>
                <a:cs typeface="Arial" panose="020B0604020202020204" pitchFamily="34" charset="0"/>
              </a:rPr>
              <a:t>height of his model is 345 </a:t>
            </a:r>
            <a:r>
              <a:rPr lang="en-US" sz="2300" dirty="0" smtClean="0">
                <a:latin typeface="Arial" panose="020B0604020202020204" pitchFamily="34" charset="0"/>
                <a:cs typeface="Arial" panose="020B0604020202020204" pitchFamily="34" charset="0"/>
              </a:rPr>
              <a:t>mm.</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height of the </a:t>
            </a:r>
            <a:r>
              <a:rPr lang="en-US" sz="2300" dirty="0" err="1">
                <a:latin typeface="Arial" panose="020B0604020202020204" pitchFamily="34" charset="0"/>
                <a:cs typeface="Arial" panose="020B0604020202020204" pitchFamily="34" charset="0"/>
              </a:rPr>
              <a:t>Burj</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Khalifa</a:t>
            </a:r>
            <a:r>
              <a:rPr lang="en-US" sz="2300" dirty="0">
                <a:latin typeface="Arial" panose="020B0604020202020204" pitchFamily="34" charset="0"/>
                <a:cs typeface="Arial" panose="020B0604020202020204" pitchFamily="34" charset="0"/>
              </a:rPr>
              <a:t> tower in metres?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2" name="Picture 1"/>
          <p:cNvPicPr>
            <a:picLocks noChangeAspect="1"/>
          </p:cNvPicPr>
          <p:nvPr/>
        </p:nvPicPr>
        <p:blipFill rotWithShape="1">
          <a:blip r:embed="rId5" cstate="print">
            <a:lum contrast="40000"/>
            <a:extLst>
              <a:ext uri="{28A0092B-C50C-407E-A947-70E740481C1C}">
                <a14:useLocalDpi xmlns:a14="http://schemas.microsoft.com/office/drawing/2010/main" val="0"/>
              </a:ext>
            </a:extLst>
          </a:blip>
          <a:srcRect/>
          <a:stretch/>
        </p:blipFill>
        <p:spPr>
          <a:xfrm>
            <a:off x="4427984" y="1751214"/>
            <a:ext cx="1080120" cy="1317746"/>
          </a:xfrm>
          <a:prstGeom prst="rect">
            <a:avLst/>
          </a:prstGeom>
        </p:spPr>
      </p:pic>
      <p:sp>
        <p:nvSpPr>
          <p:cNvPr id="13" name="Rectangle 12"/>
          <p:cNvSpPr/>
          <p:nvPr/>
        </p:nvSpPr>
        <p:spPr>
          <a:xfrm flipH="1">
            <a:off x="277535" y="5373216"/>
            <a:ext cx="5204539" cy="115212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Q2 hint</a:t>
            </a:r>
            <a:r>
              <a:rPr lang="en-US" sz="2400" dirty="0" smtClean="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1: 2400 means that 1 mm in the model represents 2400 mm in real life.</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261097"/>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grpSp>
        <p:nvGrpSpPr>
          <p:cNvPr id="5" name="Group 4"/>
          <p:cNvGrpSpPr/>
          <p:nvPr/>
        </p:nvGrpSpPr>
        <p:grpSpPr>
          <a:xfrm>
            <a:off x="217486" y="1184002"/>
            <a:ext cx="5264592" cy="5341342"/>
            <a:chOff x="3483872" y="1089031"/>
            <a:chExt cx="5264592" cy="5341342"/>
          </a:xfrm>
        </p:grpSpPr>
        <p:sp>
          <p:nvSpPr>
            <p:cNvPr id="6" name="Round Diagonal Corner Rectangle 5"/>
            <p:cNvSpPr/>
            <p:nvPr/>
          </p:nvSpPr>
          <p:spPr>
            <a:xfrm>
              <a:off x="3491880" y="1089031"/>
              <a:ext cx="5256584" cy="534134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8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8" y="1666250"/>
              <a:ext cx="5176568" cy="1384995"/>
            </a:xfrm>
            <a:prstGeom prst="rect">
              <a:avLst/>
            </a:prstGeom>
          </p:spPr>
          <p:txBody>
            <a:bodyPr wrap="square">
              <a:spAutoFit/>
            </a:bodyPr>
            <a:lstStyle/>
            <a:p>
              <a:pPr>
                <a:spcAft>
                  <a:spcPts val="0"/>
                </a:spcAft>
                <a:tabLst>
                  <a:tab pos="4972050" algn="r"/>
                </a:tabLst>
              </a:pPr>
              <a:r>
                <a:rPr lang="en-US" sz="2100" dirty="0"/>
                <a:t>The point A has </a:t>
              </a:r>
              <a:r>
                <a:rPr lang="en-US" sz="2100" dirty="0" smtClean="0"/>
                <a:t>coordinates: (10</a:t>
              </a:r>
              <a:r>
                <a:rPr lang="en-US" sz="2100" dirty="0"/>
                <a:t>, 5).</a:t>
              </a:r>
            </a:p>
            <a:p>
              <a:pPr>
                <a:spcAft>
                  <a:spcPts val="0"/>
                </a:spcAft>
                <a:tabLst>
                  <a:tab pos="4972050" algn="r"/>
                </a:tabLst>
              </a:pPr>
              <a:r>
                <a:rPr lang="en-US" sz="2100" dirty="0"/>
                <a:t>The point B has </a:t>
              </a:r>
              <a:r>
                <a:rPr lang="en-US" sz="2100" dirty="0" smtClean="0"/>
                <a:t>coordinates: (</a:t>
              </a:r>
              <a:r>
                <a:rPr lang="en-US" sz="2100" dirty="0"/>
                <a:t>6, 8).</a:t>
              </a:r>
            </a:p>
            <a:p>
              <a:pPr>
                <a:spcAft>
                  <a:spcPts val="0"/>
                </a:spcAft>
                <a:tabLst>
                  <a:tab pos="4972050" algn="r"/>
                </a:tabLst>
              </a:pPr>
              <a:r>
                <a:rPr lang="en-US" sz="2100" i="1" dirty="0" smtClean="0"/>
                <a:t>M</a:t>
              </a:r>
              <a:r>
                <a:rPr lang="en-US" sz="2100" dirty="0" smtClean="0"/>
                <a:t> is </a:t>
              </a:r>
              <a:r>
                <a:rPr lang="en-US" sz="2100" dirty="0"/>
                <a:t>the midpoint of AB.</a:t>
              </a:r>
            </a:p>
            <a:p>
              <a:pPr>
                <a:spcAft>
                  <a:spcPts val="0"/>
                </a:spcAft>
                <a:tabLst>
                  <a:tab pos="4972050" algn="r"/>
                </a:tabLst>
              </a:pPr>
              <a:r>
                <a:rPr lang="en-US" sz="2100" dirty="0"/>
                <a:t>Find the coordinates of M.</a:t>
              </a:r>
              <a:endParaRPr lang="en-US" sz="2100" b="1" dirty="0"/>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611560" y="3158198"/>
            <a:ext cx="3150193" cy="3255201"/>
          </a:xfrm>
          <a:prstGeom prst="rect">
            <a:avLst/>
          </a:prstGeom>
        </p:spPr>
      </p:pic>
      <p:sp>
        <p:nvSpPr>
          <p:cNvPr id="4" name="TextBox 3"/>
          <p:cNvSpPr txBox="1"/>
          <p:nvPr/>
        </p:nvSpPr>
        <p:spPr>
          <a:xfrm>
            <a:off x="3923929" y="6044067"/>
            <a:ext cx="1550142" cy="461665"/>
          </a:xfrm>
          <a:prstGeom prst="rect">
            <a:avLst/>
          </a:prstGeom>
          <a:noFill/>
        </p:spPr>
        <p:txBody>
          <a:bodyPr wrap="square" rtlCol="0">
            <a:spAutoFit/>
          </a:bodyPr>
          <a:lstStyle/>
          <a:p>
            <a:r>
              <a:rPr lang="en-US" sz="2400" b="1" dirty="0" smtClean="0"/>
              <a:t>(3 marks)</a:t>
            </a:r>
            <a:endParaRPr lang="en-US" sz="2400" b="1" dirty="0"/>
          </a:p>
        </p:txBody>
      </p:sp>
      <p:pic>
        <p:nvPicPr>
          <p:cNvPr id="9" name="Picture 8"/>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283968" y="3171400"/>
            <a:ext cx="1118094" cy="133772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510709447"/>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11.2 – Using Ratios 1</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5262979"/>
          </a:xfrm>
          <a:prstGeom prst="rect">
            <a:avLst/>
          </a:prstGeom>
        </p:spPr>
        <p:txBody>
          <a:bodyPr wrap="square">
            <a:spAutoFit/>
          </a:bodyPr>
          <a:lstStyle/>
          <a:p>
            <a:pPr marL="457200" indent="-457200">
              <a:buClr>
                <a:srgbClr val="C00000"/>
              </a:buClr>
              <a:buFont typeface="+mj-lt"/>
              <a:buAutoNum type="arabicPeriod" startAt="3"/>
              <a:tabLst>
                <a:tab pos="2066925" algn="l"/>
                <a:tab pos="2743200" algn="l"/>
                <a:tab pos="3822700" algn="l"/>
              </a:tabLst>
            </a:pPr>
            <a:r>
              <a:rPr lang="en-US" sz="2800" dirty="0">
                <a:latin typeface="Arial" panose="020B0604020202020204" pitchFamily="34" charset="0"/>
                <a:cs typeface="Arial" panose="020B0604020202020204" pitchFamily="34" charset="0"/>
              </a:rPr>
              <a:t>Write each ratio as a whole number ratio in its simplest form,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7500" algn="l"/>
                <a:tab pos="3257550" algn="l"/>
              </a:tabLst>
            </a:pPr>
            <a:r>
              <a:rPr lang="en-US" sz="2800" dirty="0" smtClean="0">
                <a:latin typeface="Arial" panose="020B0604020202020204" pitchFamily="34" charset="0"/>
                <a:cs typeface="Arial" panose="020B0604020202020204" pitchFamily="34" charset="0"/>
              </a:rPr>
              <a:t>0.3 : 6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3.2 : </a:t>
            </a:r>
            <a:r>
              <a:rPr lang="en-US" sz="2800" dirty="0">
                <a:latin typeface="Arial" panose="020B0604020202020204" pitchFamily="34" charset="0"/>
                <a:cs typeface="Arial" panose="020B0604020202020204" pitchFamily="34" charset="0"/>
              </a:rPr>
              <a:t>4.8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857500" algn="l"/>
                <a:tab pos="3257550" algn="l"/>
              </a:tabLst>
            </a:pPr>
            <a:r>
              <a:rPr lang="en-US" sz="2800" dirty="0" smtClean="0">
                <a:latin typeface="Arial" panose="020B0604020202020204" pitchFamily="34" charset="0"/>
                <a:cs typeface="Arial" panose="020B0604020202020204" pitchFamily="34" charset="0"/>
              </a:rPr>
              <a:t>36 : 1.5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14.4 : 25.6</a:t>
            </a: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4"/>
              <a:tabLst>
                <a:tab pos="2857500" algn="l"/>
                <a:tab pos="3257550" algn="l"/>
              </a:tabLst>
            </a:pPr>
            <a:r>
              <a:rPr lang="en-US" sz="2800" dirty="0">
                <a:latin typeface="Arial" panose="020B0604020202020204" pitchFamily="34" charset="0"/>
                <a:cs typeface="Arial" panose="020B0604020202020204" pitchFamily="34" charset="0"/>
              </a:rPr>
              <a:t>Write each ratio as a whole number ratio in its simplest form,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857500" algn="l"/>
                <a:tab pos="3257550" algn="l"/>
              </a:tabLst>
            </a:pPr>
            <a:r>
              <a:rPr lang="en-US" sz="2800" dirty="0" smtClean="0">
                <a:latin typeface="Arial" panose="020B0604020202020204" pitchFamily="34" charset="0"/>
                <a:cs typeface="Arial" panose="020B0604020202020204" pitchFamily="34" charset="0"/>
              </a:rPr>
              <a:t>0.3   : 1.25 	</a:t>
            </a:r>
          </a:p>
          <a:p>
            <a:pPr marL="914400" indent="-457200">
              <a:buClr>
                <a:srgbClr val="C00000"/>
              </a:buClr>
              <a:buFont typeface="+mj-lt"/>
              <a:buAutoNum type="alphaLcPeriod"/>
              <a:tabLst>
                <a:tab pos="2857500" algn="l"/>
                <a:tab pos="3257550" algn="l"/>
              </a:tabLst>
            </a:pPr>
            <a:r>
              <a:rPr lang="en-US" sz="2800" dirty="0" smtClean="0">
                <a:latin typeface="Arial" panose="020B0604020202020204" pitchFamily="34" charset="0"/>
                <a:cs typeface="Arial" panose="020B0604020202020204" pitchFamily="34" charset="0"/>
              </a:rPr>
              <a:t>37.8 : 6.3 </a:t>
            </a:r>
          </a:p>
          <a:p>
            <a:pPr marL="914400" indent="-457200">
              <a:buClr>
                <a:srgbClr val="C00000"/>
              </a:buClr>
              <a:buFont typeface="+mj-lt"/>
              <a:buAutoNum type="alphaLcPeriod" startAt="3"/>
              <a:tabLst>
                <a:tab pos="2857500" algn="l"/>
                <a:tab pos="3257550" algn="l"/>
              </a:tabLst>
            </a:pPr>
            <a:r>
              <a:rPr lang="en-US" sz="2800" dirty="0" smtClean="0">
                <a:latin typeface="Arial" panose="020B0604020202020204" pitchFamily="34" charset="0"/>
                <a:cs typeface="Arial" panose="020B0604020202020204" pitchFamily="34" charset="0"/>
              </a:rPr>
              <a:t>12.5 : 13.75</a:t>
            </a:r>
          </a:p>
          <a:p>
            <a:pPr marL="914400" indent="-457200">
              <a:buClr>
                <a:srgbClr val="C00000"/>
              </a:buClr>
              <a:buFont typeface="+mj-lt"/>
              <a:buAutoNum type="alphaLcPeriod" startAt="3"/>
              <a:tabLst>
                <a:tab pos="2857500" algn="l"/>
                <a:tab pos="3257550" algn="l"/>
              </a:tabLst>
            </a:pPr>
            <a:r>
              <a:rPr lang="en-US" sz="2800" dirty="0" smtClean="0">
                <a:latin typeface="Arial" panose="020B0604020202020204" pitchFamily="34" charset="0"/>
                <a:cs typeface="Arial" panose="020B0604020202020204" pitchFamily="34" charset="0"/>
              </a:rPr>
              <a:t>28.8 : 61.2</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40000"/>
            <a:extLst>
              <a:ext uri="{28A0092B-C50C-407E-A947-70E740481C1C}">
                <a14:useLocalDpi xmlns:a14="http://schemas.microsoft.com/office/drawing/2010/main" val="0"/>
              </a:ext>
            </a:extLst>
          </a:blip>
          <a:srcRect l="5595" t="2420" r="6627" b="4962"/>
          <a:stretch/>
        </p:blipFill>
        <p:spPr>
          <a:xfrm>
            <a:off x="4522258" y="5445224"/>
            <a:ext cx="981231" cy="112140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798035424"/>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11.2 – Using Ratios 1</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5432256"/>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822700" algn="l"/>
              </a:tabLst>
            </a:pPr>
            <a:r>
              <a:rPr lang="en-US" sz="2250" b="1" dirty="0">
                <a:solidFill>
                  <a:srgbClr val="FF0000"/>
                </a:solidFill>
                <a:latin typeface="Arial" panose="020B0604020202020204" pitchFamily="34" charset="0"/>
                <a:cs typeface="Arial" panose="020B0604020202020204" pitchFamily="34" charset="0"/>
              </a:rPr>
              <a:t>P</a:t>
            </a:r>
            <a:r>
              <a:rPr lang="en-US" sz="2250" dirty="0">
                <a:latin typeface="Arial" panose="020B0604020202020204" pitchFamily="34" charset="0"/>
                <a:cs typeface="Arial" panose="020B0604020202020204" pitchFamily="34" charset="0"/>
              </a:rPr>
              <a:t> Windows are made in standard </a:t>
            </a:r>
            <a:r>
              <a:rPr lang="en-US" sz="2250" dirty="0" smtClean="0">
                <a:latin typeface="Arial" panose="020B0604020202020204" pitchFamily="34" charset="0"/>
                <a:cs typeface="Arial" panose="020B0604020202020204" pitchFamily="34" charset="0"/>
              </a:rPr>
              <a:t>ratios.</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Type </a:t>
            </a:r>
            <a:r>
              <a:rPr lang="en-US" sz="2250" dirty="0">
                <a:latin typeface="Arial" panose="020B0604020202020204" pitchFamily="34" charset="0"/>
                <a:cs typeface="Arial" panose="020B0604020202020204" pitchFamily="34" charset="0"/>
              </a:rPr>
              <a:t>A are made in the width : height ratio of 5: 6, and Type B are made in the ratio 5: </a:t>
            </a:r>
            <a:r>
              <a:rPr lang="en-US" sz="2250" dirty="0" smtClean="0">
                <a:latin typeface="Arial" panose="020B0604020202020204" pitchFamily="34" charset="0"/>
                <a:cs typeface="Arial" panose="020B0604020202020204" pitchFamily="34" charset="0"/>
              </a:rPr>
              <a:t>8.</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Is </a:t>
            </a:r>
            <a:r>
              <a:rPr lang="en-US" sz="2250" dirty="0">
                <a:latin typeface="Arial" panose="020B0604020202020204" pitchFamily="34" charset="0"/>
                <a:cs typeface="Arial" panose="020B0604020202020204" pitchFamily="34" charset="0"/>
              </a:rPr>
              <a:t>each of these windows Type A or Type B</a:t>
            </a:r>
            <a:r>
              <a:rPr lang="en-US" sz="2250" dirty="0" smtClean="0">
                <a:latin typeface="Arial" panose="020B0604020202020204" pitchFamily="34" charset="0"/>
                <a:cs typeface="Arial" panose="020B0604020202020204" pitchFamily="34" charset="0"/>
              </a:rPr>
              <a:t>?</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25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2066925" algn="l"/>
                <a:tab pos="2743200" algn="l"/>
                <a:tab pos="3822700" algn="l"/>
              </a:tabLst>
            </a:pPr>
            <a:r>
              <a:rPr lang="en-US" sz="2250" dirty="0">
                <a:latin typeface="Arial" panose="020B0604020202020204" pitchFamily="34" charset="0"/>
                <a:cs typeface="Arial" panose="020B0604020202020204" pitchFamily="34" charset="0"/>
              </a:rPr>
              <a:t>Brass screws are made from copper and zinc in the ratio 84.5 : </a:t>
            </a:r>
            <a:r>
              <a:rPr lang="en-US" sz="2250" dirty="0" smtClean="0">
                <a:latin typeface="Arial" panose="020B0604020202020204" pitchFamily="34" charset="0"/>
                <a:cs typeface="Arial" panose="020B0604020202020204" pitchFamily="34" charset="0"/>
              </a:rPr>
              <a:t>45.5.</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Write </a:t>
            </a:r>
            <a:r>
              <a:rPr lang="en-US" sz="2250" dirty="0">
                <a:latin typeface="Arial" panose="020B0604020202020204" pitchFamily="34" charset="0"/>
                <a:cs typeface="Arial" panose="020B0604020202020204" pitchFamily="34" charset="0"/>
              </a:rPr>
              <a:t>this ratio in its simplest form.</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2" name="Picture 1"/>
          <p:cNvPicPr>
            <a:picLocks noChangeAspect="1"/>
          </p:cNvPicPr>
          <p:nvPr/>
        </p:nvPicPr>
        <p:blipFill rotWithShape="1">
          <a:blip r:embed="rId5" cstate="print">
            <a:lum contrast="40000"/>
            <a:extLst>
              <a:ext uri="{28A0092B-C50C-407E-A947-70E740481C1C}">
                <a14:useLocalDpi xmlns:a14="http://schemas.microsoft.com/office/drawing/2010/main" val="0"/>
              </a:ext>
            </a:extLst>
          </a:blip>
          <a:srcRect/>
          <a:stretch/>
        </p:blipFill>
        <p:spPr>
          <a:xfrm>
            <a:off x="1014555" y="3772335"/>
            <a:ext cx="3956464" cy="1695626"/>
          </a:xfrm>
          <a:prstGeom prst="rect">
            <a:avLst/>
          </a:prstGeom>
        </p:spPr>
      </p:pic>
    </p:spTree>
    <p:extLst>
      <p:ext uri="{BB962C8B-B14F-4D97-AF65-F5344CB8AC3E}">
        <p14:creationId xmlns:p14="http://schemas.microsoft.com/office/powerpoint/2010/main" val="3493690425"/>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11.2 – Using Ratios 1</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5632311"/>
          </a:xfrm>
          <a:prstGeom prst="rect">
            <a:avLst/>
          </a:prstGeom>
        </p:spPr>
        <p:txBody>
          <a:bodyPr wrap="square">
            <a:spAutoFit/>
          </a:bodyPr>
          <a:lstStyle/>
          <a:p>
            <a:pPr marL="400050" indent="-400050">
              <a:buClr>
                <a:srgbClr val="C00000"/>
              </a:buClr>
              <a:buFont typeface="+mj-lt"/>
              <a:buAutoNum type="arabicPeriod" startAt="7"/>
              <a:tabLst>
                <a:tab pos="2066925" algn="l"/>
                <a:tab pos="2743200" algn="l"/>
                <a:tab pos="3822700" algn="l"/>
              </a:tabLst>
            </a:pPr>
            <a:r>
              <a:rPr lang="en-US" sz="2200" dirty="0">
                <a:latin typeface="Arial" panose="020B0604020202020204" pitchFamily="34" charset="0"/>
                <a:cs typeface="Arial" panose="020B0604020202020204" pitchFamily="34" charset="0"/>
              </a:rPr>
              <a:t>The ratio of fat: flour in a recipe is 3 : </a:t>
            </a:r>
            <a:r>
              <a:rPr lang="en-US" sz="2200" dirty="0" smtClean="0">
                <a:latin typeface="Arial" panose="020B0604020202020204" pitchFamily="34" charset="0"/>
                <a:cs typeface="Arial" panose="020B0604020202020204" pitchFamily="34" charset="0"/>
              </a:rPr>
              <a:t>8. Aziz </a:t>
            </a:r>
            <a:r>
              <a:rPr lang="en-US" sz="2200" dirty="0">
                <a:latin typeface="Arial" panose="020B0604020202020204" pitchFamily="34" charset="0"/>
                <a:cs typeface="Arial" panose="020B0604020202020204" pitchFamily="34" charset="0"/>
              </a:rPr>
              <a:t>uses 75 g of </a:t>
            </a:r>
            <a:r>
              <a:rPr lang="en-US" sz="2200" dirty="0" smtClean="0">
                <a:latin typeface="Arial" panose="020B0604020202020204" pitchFamily="34" charset="0"/>
                <a:cs typeface="Arial" panose="020B0604020202020204" pitchFamily="34" charset="0"/>
              </a:rPr>
              <a:t>fat.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grams of flour should he use?</a:t>
            </a:r>
          </a:p>
          <a:p>
            <a:pPr marL="400050" indent="-400050">
              <a:buClr>
                <a:srgbClr val="C00000"/>
              </a:buClr>
              <a:buFont typeface="+mj-lt"/>
              <a:buAutoNum type="arabicPeriod" startAt="7"/>
              <a:tabLst>
                <a:tab pos="2066925" algn="l"/>
                <a:tab pos="2743200" algn="l"/>
                <a:tab pos="382270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The ratio of potato : cauliflower in a potato and cauliflower curry recipe is 9 :</a:t>
            </a:r>
            <a:r>
              <a:rPr lang="en-US" sz="2200" dirty="0" smtClean="0">
                <a:latin typeface="Arial" panose="020B0604020202020204" pitchFamily="34" charset="0"/>
                <a:cs typeface="Arial" panose="020B0604020202020204" pitchFamily="34" charset="0"/>
              </a:rPr>
              <a:t>15.</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Sanjay </a:t>
            </a:r>
            <a:r>
              <a:rPr lang="en-US" sz="2200" dirty="0">
                <a:latin typeface="Arial" panose="020B0604020202020204" pitchFamily="34" charset="0"/>
                <a:cs typeface="Arial" panose="020B0604020202020204" pitchFamily="34" charset="0"/>
              </a:rPr>
              <a:t>uses 420 g of </a:t>
            </a:r>
            <a:r>
              <a:rPr lang="en-US" sz="2200" dirty="0" smtClean="0">
                <a:latin typeface="Arial" panose="020B0604020202020204" pitchFamily="34" charset="0"/>
                <a:cs typeface="Arial" panose="020B0604020202020204" pitchFamily="34" charset="0"/>
              </a:rPr>
              <a:t>cauliflower.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He </a:t>
            </a:r>
            <a:r>
              <a:rPr lang="en-US" sz="2200" dirty="0">
                <a:latin typeface="Arial" panose="020B0604020202020204" pitchFamily="34" charset="0"/>
                <a:cs typeface="Arial" panose="020B0604020202020204" pitchFamily="34" charset="0"/>
              </a:rPr>
              <a:t>has 300 g of </a:t>
            </a:r>
            <a:r>
              <a:rPr lang="en-US" sz="2200" dirty="0" smtClean="0">
                <a:latin typeface="Arial" panose="020B0604020202020204" pitchFamily="34" charset="0"/>
                <a:cs typeface="Arial" panose="020B0604020202020204" pitchFamily="34" charset="0"/>
              </a:rPr>
              <a:t>potato.</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Will </a:t>
            </a:r>
            <a:r>
              <a:rPr lang="en-US" sz="2200" dirty="0">
                <a:latin typeface="Arial" panose="020B0604020202020204" pitchFamily="34" charset="0"/>
                <a:cs typeface="Arial" panose="020B0604020202020204" pitchFamily="34" charset="0"/>
              </a:rPr>
              <a:t>he use all of the potato?</a:t>
            </a:r>
          </a:p>
          <a:p>
            <a:pPr marL="400050" indent="-400050">
              <a:buClr>
                <a:srgbClr val="C00000"/>
              </a:buClr>
              <a:buFont typeface="+mj-lt"/>
              <a:buAutoNum type="arabicPeriod" startAt="7"/>
              <a:tabLst>
                <a:tab pos="2066925" algn="l"/>
                <a:tab pos="2743200" algn="l"/>
                <a:tab pos="3822700" algn="l"/>
              </a:tabLst>
            </a:pPr>
            <a:r>
              <a:rPr lang="en-US" sz="2200" dirty="0" err="1">
                <a:latin typeface="Arial" panose="020B0604020202020204" pitchFamily="34" charset="0"/>
                <a:cs typeface="Arial" panose="020B0604020202020204" pitchFamily="34" charset="0"/>
              </a:rPr>
              <a:t>Huw</a:t>
            </a:r>
            <a:r>
              <a:rPr lang="en-US" sz="2200" dirty="0">
                <a:latin typeface="Arial" panose="020B0604020202020204" pitchFamily="34" charset="0"/>
                <a:cs typeface="Arial" panose="020B0604020202020204" pitchFamily="34" charset="0"/>
              </a:rPr>
              <a:t> splits his weekly pocket money into spending money and money saved to buy a laptop in the ratio 17 :</a:t>
            </a:r>
            <a:r>
              <a:rPr lang="en-US" sz="2200" dirty="0" smtClean="0">
                <a:latin typeface="Arial" panose="020B0604020202020204" pitchFamily="34" charset="0"/>
                <a:cs typeface="Arial" panose="020B0604020202020204" pitchFamily="34" charset="0"/>
              </a:rPr>
              <a:t>13. He </a:t>
            </a:r>
            <a:r>
              <a:rPr lang="en-US" sz="2200" dirty="0">
                <a:latin typeface="Arial" panose="020B0604020202020204" pitchFamily="34" charset="0"/>
                <a:cs typeface="Arial" panose="020B0604020202020204" pitchFamily="34" charset="0"/>
              </a:rPr>
              <a:t>gets £15 each </a:t>
            </a:r>
            <a:r>
              <a:rPr lang="en-US" sz="2200" dirty="0" smtClean="0">
                <a:latin typeface="Arial" panose="020B0604020202020204" pitchFamily="34" charset="0"/>
                <a:cs typeface="Arial" panose="020B0604020202020204" pitchFamily="34" charset="0"/>
              </a:rPr>
              <a:t>week.</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much money does he save each week?</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540750387"/>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11.2 – Using Ratios 1</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grpSp>
        <p:nvGrpSpPr>
          <p:cNvPr id="6" name="Group 5"/>
          <p:cNvGrpSpPr/>
          <p:nvPr/>
        </p:nvGrpSpPr>
        <p:grpSpPr>
          <a:xfrm>
            <a:off x="243512" y="1268760"/>
            <a:ext cx="5264592" cy="5336148"/>
            <a:chOff x="3483872" y="1089031"/>
            <a:chExt cx="5264592" cy="5336148"/>
          </a:xfrm>
        </p:grpSpPr>
        <p:sp>
          <p:nvSpPr>
            <p:cNvPr id="8" name="Round Diagonal Corner Rectangle 7"/>
            <p:cNvSpPr/>
            <p:nvPr/>
          </p:nvSpPr>
          <p:spPr>
            <a:xfrm>
              <a:off x="3491880" y="1141601"/>
              <a:ext cx="5256584" cy="523100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32048"/>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10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593087"/>
              <a:ext cx="5095139" cy="4832092"/>
            </a:xfrm>
            <a:prstGeom prst="rect">
              <a:avLst/>
            </a:prstGeom>
          </p:spPr>
          <p:txBody>
            <a:bodyPr wrap="square">
              <a:spAutoFit/>
            </a:bodyPr>
            <a:lstStyle/>
            <a:p>
              <a:pPr>
                <a:spcAft>
                  <a:spcPts val="0"/>
                </a:spcAft>
                <a:tabLst>
                  <a:tab pos="4972050" algn="r"/>
                </a:tabLst>
              </a:pPr>
              <a:r>
                <a:rPr lang="en-US" sz="2200" dirty="0"/>
                <a:t>A school </a:t>
              </a:r>
              <a:r>
                <a:rPr lang="en-US" sz="2200" dirty="0" err="1"/>
                <a:t>organises</a:t>
              </a:r>
              <a:r>
                <a:rPr lang="en-US" sz="2200" dirty="0"/>
                <a:t> a baking competition. Four classes take part. Each student can only enter one item in the competition. One class enters cakes and loaves of bread in the ratio 3:1.</a:t>
              </a:r>
            </a:p>
            <a:p>
              <a:pPr>
                <a:spcAft>
                  <a:spcPts val="0"/>
                </a:spcAft>
                <a:tabLst>
                  <a:tab pos="4972050" algn="r"/>
                </a:tabLst>
              </a:pPr>
              <a:r>
                <a:rPr lang="en-US" sz="2200" dirty="0"/>
                <a:t>There are 6 loaves of bread entered in the competition.</a:t>
              </a:r>
            </a:p>
            <a:p>
              <a:pPr>
                <a:spcAft>
                  <a:spcPts val="0"/>
                </a:spcAft>
                <a:tabLst>
                  <a:tab pos="4972050" algn="r"/>
                </a:tabLst>
              </a:pPr>
              <a:r>
                <a:rPr lang="en-US" sz="2200" dirty="0"/>
                <a:t>All the entries from the other classes are cakes.</a:t>
              </a:r>
            </a:p>
            <a:p>
              <a:pPr>
                <a:spcAft>
                  <a:spcPts val="0"/>
                </a:spcAft>
                <a:tabLst>
                  <a:tab pos="4972050" algn="r"/>
                </a:tabLst>
              </a:pPr>
              <a:r>
                <a:rPr lang="en-US" sz="2200" dirty="0"/>
                <a:t>The same number of students take part from each class.</a:t>
              </a:r>
            </a:p>
            <a:p>
              <a:pPr>
                <a:spcAft>
                  <a:spcPts val="0"/>
                </a:spcAft>
                <a:tabLst>
                  <a:tab pos="4972050" algn="r"/>
                </a:tabLst>
              </a:pPr>
              <a:r>
                <a:rPr lang="en-US" sz="2200" dirty="0"/>
                <a:t>How many students take part in the competition altogether</a:t>
              </a:r>
              <a:r>
                <a:rPr lang="en-US" sz="2200" dirty="0" smtClean="0"/>
                <a:t>?</a:t>
              </a:r>
              <a:r>
                <a:rPr lang="en-US" sz="2200" dirty="0" smtClean="0"/>
                <a:t>	</a:t>
              </a:r>
              <a:r>
                <a:rPr lang="en-US" sz="2200" b="1" dirty="0" smtClean="0"/>
                <a:t>(4 </a:t>
              </a:r>
              <a:r>
                <a:rPr lang="en-US" sz="2200" b="1" dirty="0"/>
                <a:t>marks)</a:t>
              </a:r>
            </a:p>
          </p:txBody>
        </p:sp>
      </p:grpSp>
    </p:spTree>
    <p:extLst>
      <p:ext uri="{BB962C8B-B14F-4D97-AF65-F5344CB8AC3E}">
        <p14:creationId xmlns:p14="http://schemas.microsoft.com/office/powerpoint/2010/main" val="4075848287"/>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5262979"/>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822700" algn="l"/>
              </a:tabLst>
            </a:pPr>
            <a:r>
              <a:rPr lang="en-US" sz="2420" dirty="0">
                <a:latin typeface="Arial" panose="020B0604020202020204" pitchFamily="34" charset="0"/>
                <a:cs typeface="Arial" panose="020B0604020202020204" pitchFamily="34" charset="0"/>
              </a:rPr>
              <a:t>Write these ratios in their simplest form, </a:t>
            </a:r>
            <a:endParaRPr lang="en-US" sz="24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20" dirty="0" smtClean="0">
                <a:latin typeface="Arial" panose="020B0604020202020204" pitchFamily="34" charset="0"/>
                <a:cs typeface="Arial" panose="020B0604020202020204" pitchFamily="34" charset="0"/>
              </a:rPr>
              <a:t>1 hour : </a:t>
            </a:r>
            <a:r>
              <a:rPr lang="en-US" sz="2420" dirty="0">
                <a:latin typeface="Arial" panose="020B0604020202020204" pitchFamily="34" charset="0"/>
                <a:cs typeface="Arial" panose="020B0604020202020204" pitchFamily="34" charset="0"/>
              </a:rPr>
              <a:t>20 minutes </a:t>
            </a:r>
            <a:endParaRPr lang="en-US" sz="24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20" dirty="0" smtClean="0">
                <a:latin typeface="Arial" panose="020B0604020202020204" pitchFamily="34" charset="0"/>
                <a:cs typeface="Arial" panose="020B0604020202020204" pitchFamily="34" charset="0"/>
              </a:rPr>
              <a:t>750 ml : </a:t>
            </a:r>
            <a:r>
              <a:rPr lang="en-US" sz="2420" dirty="0">
                <a:latin typeface="Arial" panose="020B0604020202020204" pitchFamily="34" charset="0"/>
                <a:cs typeface="Arial" panose="020B0604020202020204" pitchFamily="34" charset="0"/>
              </a:rPr>
              <a:t>1 litre </a:t>
            </a:r>
            <a:endParaRPr lang="en-US" sz="242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20" dirty="0" smtClean="0">
                <a:latin typeface="Arial" panose="020B0604020202020204" pitchFamily="34" charset="0"/>
                <a:cs typeface="Arial" panose="020B0604020202020204" pitchFamily="34" charset="0"/>
              </a:rPr>
              <a:t>8 mm : 2 m</a:t>
            </a:r>
            <a:br>
              <a:rPr lang="en-US" sz="2420" dirty="0" smtClean="0">
                <a:latin typeface="Arial" panose="020B0604020202020204" pitchFamily="34" charset="0"/>
                <a:cs typeface="Arial" panose="020B0604020202020204" pitchFamily="34" charset="0"/>
              </a:rPr>
            </a:br>
            <a:r>
              <a:rPr lang="en-US" sz="2420" dirty="0" smtClean="0">
                <a:latin typeface="Arial" panose="020B0604020202020204" pitchFamily="34" charset="0"/>
                <a:cs typeface="Arial" panose="020B0604020202020204" pitchFamily="34" charset="0"/>
              </a:rPr>
              <a:t/>
            </a:r>
            <a:br>
              <a:rPr lang="en-US" sz="2420" dirty="0" smtClean="0">
                <a:latin typeface="Arial" panose="020B0604020202020204" pitchFamily="34" charset="0"/>
                <a:cs typeface="Arial" panose="020B0604020202020204" pitchFamily="34" charset="0"/>
              </a:rPr>
            </a:br>
            <a:r>
              <a:rPr lang="en-US" sz="2420" dirty="0" smtClean="0">
                <a:latin typeface="Arial" panose="020B0604020202020204" pitchFamily="34" charset="0"/>
                <a:cs typeface="Arial" panose="020B0604020202020204" pitchFamily="34" charset="0"/>
              </a:rPr>
              <a:t/>
            </a:r>
            <a:br>
              <a:rPr lang="en-US" sz="2420" dirty="0" smtClean="0">
                <a:latin typeface="Arial" panose="020B0604020202020204" pitchFamily="34" charset="0"/>
                <a:cs typeface="Arial" panose="020B0604020202020204" pitchFamily="34" charset="0"/>
              </a:rPr>
            </a:br>
            <a:endParaRPr lang="en-US" sz="242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2066925" algn="l"/>
                <a:tab pos="2743200" algn="l"/>
                <a:tab pos="3822700" algn="l"/>
              </a:tabLst>
            </a:pPr>
            <a:r>
              <a:rPr lang="en-US" sz="2420" dirty="0">
                <a:latin typeface="Arial" panose="020B0604020202020204" pitchFamily="34" charset="0"/>
                <a:cs typeface="Arial" panose="020B0604020202020204" pitchFamily="34" charset="0"/>
              </a:rPr>
              <a:t>A can contains 250 ml of cola and a bottle contains 2 litres of </a:t>
            </a:r>
            <a:r>
              <a:rPr lang="en-US" sz="2420" dirty="0" smtClean="0">
                <a:latin typeface="Arial" panose="020B0604020202020204" pitchFamily="34" charset="0"/>
                <a:cs typeface="Arial" panose="020B0604020202020204" pitchFamily="34" charset="0"/>
              </a:rPr>
              <a:t>cola.</a:t>
            </a:r>
            <a:br>
              <a:rPr lang="en-US" sz="2420" dirty="0" smtClean="0">
                <a:latin typeface="Arial" panose="020B0604020202020204" pitchFamily="34" charset="0"/>
                <a:cs typeface="Arial" panose="020B0604020202020204" pitchFamily="34" charset="0"/>
              </a:rPr>
            </a:br>
            <a:r>
              <a:rPr lang="en-US" sz="2420" dirty="0" smtClean="0">
                <a:latin typeface="Arial" panose="020B0604020202020204" pitchFamily="34" charset="0"/>
                <a:cs typeface="Arial" panose="020B0604020202020204" pitchFamily="34" charset="0"/>
              </a:rPr>
              <a:t>Write </a:t>
            </a:r>
            <a:r>
              <a:rPr lang="en-US" sz="2420" dirty="0">
                <a:latin typeface="Arial" panose="020B0604020202020204" pitchFamily="34" charset="0"/>
                <a:cs typeface="Arial" panose="020B0604020202020204" pitchFamily="34" charset="0"/>
              </a:rPr>
              <a:t>down the ratio of the amount of cola in the can to the amount of cola in the bottle. Give your answer in its simplest form.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
        <p:nvSpPr>
          <p:cNvPr id="6" name="Rectangle 5"/>
          <p:cNvSpPr/>
          <p:nvPr/>
        </p:nvSpPr>
        <p:spPr>
          <a:xfrm flipH="1">
            <a:off x="277538" y="3227131"/>
            <a:ext cx="5204539" cy="8499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a:solidFill>
                  <a:schemeClr val="tx1"/>
                </a:solidFill>
                <a:latin typeface="Arial" panose="020B0604020202020204" pitchFamily="34" charset="0"/>
                <a:cs typeface="Arial" panose="020B0604020202020204" pitchFamily="34" charset="0"/>
              </a:rPr>
              <a:t>Both parts of the ratio need to be in </a:t>
            </a:r>
            <a:r>
              <a:rPr lang="en-US" sz="2200" dirty="0" smtClean="0">
                <a:solidFill>
                  <a:schemeClr val="tx1"/>
                </a:solidFill>
                <a:latin typeface="Arial" panose="020B0604020202020204" pitchFamily="34" charset="0"/>
                <a:cs typeface="Arial" panose="020B0604020202020204" pitchFamily="34" charset="0"/>
              </a:rPr>
              <a:t>the </a:t>
            </a:r>
            <a:r>
              <a:rPr lang="en-US" sz="2200" dirty="0">
                <a:solidFill>
                  <a:schemeClr val="tx1"/>
                </a:solidFill>
                <a:latin typeface="Arial" panose="020B0604020202020204" pitchFamily="34" charset="0"/>
                <a:cs typeface="Arial" panose="020B0604020202020204" pitchFamily="34" charset="0"/>
              </a:rPr>
              <a:t>same units before you simplify.</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121193"/>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5211683"/>
          </a:xfrm>
          <a:prstGeom prst="rect">
            <a:avLst/>
          </a:prstGeom>
        </p:spPr>
        <p:txBody>
          <a:bodyPr wrap="square">
            <a:spAutoFit/>
          </a:bodyPr>
          <a:lstStyle/>
          <a:p>
            <a:pPr marL="457200" indent="-457200">
              <a:buClr>
                <a:srgbClr val="C00000"/>
              </a:buClr>
              <a:buFont typeface="+mj-lt"/>
              <a:buAutoNum type="arabicPeriod" startAt="3"/>
              <a:tabLst>
                <a:tab pos="2066925" algn="l"/>
                <a:tab pos="2743200" algn="l"/>
                <a:tab pos="3822700" algn="l"/>
              </a:tabLst>
            </a:pPr>
            <a:r>
              <a:rPr lang="en-US" sz="2800" dirty="0">
                <a:latin typeface="Arial" panose="020B0604020202020204" pitchFamily="34" charset="0"/>
                <a:cs typeface="Arial" panose="020B0604020202020204" pitchFamily="34" charset="0"/>
              </a:rPr>
              <a:t>Complete these conversions, </a:t>
            </a:r>
            <a:endParaRPr lang="en-US" sz="2800" dirty="0" smtClean="0">
              <a:latin typeface="Arial" panose="020B0604020202020204" pitchFamily="34" charset="0"/>
              <a:cs typeface="Arial" panose="020B0604020202020204" pitchFamily="34" charset="0"/>
            </a:endParaRPr>
          </a:p>
          <a:p>
            <a:pPr marL="914400" indent="-457200">
              <a:lnSpc>
                <a:spcPts val="4100"/>
              </a:lnSpc>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64 </a:t>
            </a:r>
            <a:r>
              <a:rPr lang="en-US" sz="2800" dirty="0">
                <a:latin typeface="Arial" panose="020B0604020202020204" pitchFamily="34" charset="0"/>
                <a:cs typeface="Arial" panose="020B0604020202020204" pitchFamily="34" charset="0"/>
              </a:rPr>
              <a:t>000 g = </a:t>
            </a:r>
            <a:r>
              <a:rPr lang="en-US" sz="44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kg </a:t>
            </a:r>
            <a:endParaRPr lang="en-US" sz="2800" dirty="0" smtClean="0">
              <a:latin typeface="Arial" panose="020B0604020202020204" pitchFamily="34" charset="0"/>
              <a:cs typeface="Arial" panose="020B0604020202020204" pitchFamily="34" charset="0"/>
            </a:endParaRPr>
          </a:p>
          <a:p>
            <a:pPr marL="914400" indent="-457200">
              <a:lnSpc>
                <a:spcPts val="4100"/>
              </a:lnSpc>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4.7 </a:t>
            </a:r>
            <a:r>
              <a:rPr lang="en-US" sz="2800" dirty="0">
                <a:latin typeface="Arial" panose="020B0604020202020204" pitchFamily="34" charset="0"/>
                <a:cs typeface="Arial" panose="020B0604020202020204" pitchFamily="34" charset="0"/>
              </a:rPr>
              <a:t>litres = </a:t>
            </a:r>
            <a:r>
              <a:rPr lang="en-US" sz="44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ml </a:t>
            </a:r>
            <a:endParaRPr lang="en-US" sz="2800" dirty="0" smtClean="0">
              <a:latin typeface="Arial" panose="020B0604020202020204" pitchFamily="34" charset="0"/>
              <a:cs typeface="Arial" panose="020B0604020202020204" pitchFamily="34" charset="0"/>
            </a:endParaRPr>
          </a:p>
          <a:p>
            <a:pPr marL="914400" indent="-457200">
              <a:lnSpc>
                <a:spcPts val="4100"/>
              </a:lnSpc>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135 </a:t>
            </a:r>
            <a:r>
              <a:rPr lang="en-US" sz="2800" dirty="0">
                <a:latin typeface="Arial" panose="020B0604020202020204" pitchFamily="34" charset="0"/>
                <a:cs typeface="Arial" panose="020B0604020202020204" pitchFamily="34" charset="0"/>
              </a:rPr>
              <a:t>mm </a:t>
            </a:r>
            <a:r>
              <a:rPr lang="en-US" sz="28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cm </a:t>
            </a:r>
            <a:endParaRPr lang="en-US" sz="2800" dirty="0" smtClean="0">
              <a:latin typeface="Arial" panose="020B0604020202020204" pitchFamily="34" charset="0"/>
              <a:cs typeface="Arial" panose="020B0604020202020204" pitchFamily="34" charset="0"/>
            </a:endParaRPr>
          </a:p>
          <a:p>
            <a:pPr marL="914400" indent="-457200">
              <a:lnSpc>
                <a:spcPts val="4100"/>
              </a:lnSpc>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3.6 </a:t>
            </a:r>
            <a:r>
              <a:rPr lang="en-US" sz="2800" dirty="0">
                <a:latin typeface="Arial" panose="020B0604020202020204" pitchFamily="34" charset="0"/>
                <a:cs typeface="Arial" panose="020B0604020202020204" pitchFamily="34" charset="0"/>
              </a:rPr>
              <a:t>km </a:t>
            </a:r>
            <a:r>
              <a:rPr lang="en-US" sz="28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a:t>
            </a:r>
          </a:p>
          <a:p>
            <a:pPr marL="457200" indent="-457200">
              <a:buClr>
                <a:srgbClr val="C00000"/>
              </a:buClr>
              <a:buFont typeface="+mj-lt"/>
              <a:buAutoNum type="arabicPeriod" startAt="4"/>
              <a:tabLst>
                <a:tab pos="2066925" algn="l"/>
                <a:tab pos="2743200" algn="l"/>
                <a:tab pos="3822700" algn="l"/>
              </a:tabLst>
            </a:pPr>
            <a:r>
              <a:rPr lang="en-US" sz="2800" dirty="0">
                <a:latin typeface="Arial" panose="020B0604020202020204" pitchFamily="34" charset="0"/>
                <a:cs typeface="Arial" panose="020B0604020202020204" pitchFamily="34" charset="0"/>
              </a:rPr>
              <a:t>1 mile = 1.6 km. Convert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8 </a:t>
            </a:r>
            <a:r>
              <a:rPr lang="en-US" sz="2800" dirty="0">
                <a:latin typeface="Arial" panose="020B0604020202020204" pitchFamily="34" charset="0"/>
                <a:cs typeface="Arial" panose="020B0604020202020204" pitchFamily="34" charset="0"/>
              </a:rPr>
              <a:t>km to miles </a:t>
            </a:r>
            <a:endParaRPr lang="en-US" sz="28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62 </a:t>
            </a:r>
            <a:r>
              <a:rPr lang="en-US" sz="2800" dirty="0">
                <a:latin typeface="Arial" panose="020B0604020202020204" pitchFamily="34" charset="0"/>
                <a:cs typeface="Arial" panose="020B0604020202020204" pitchFamily="34" charset="0"/>
              </a:rPr>
              <a:t>miles to km.</a:t>
            </a:r>
          </a:p>
          <a:p>
            <a:pPr marL="914400" indent="-45720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distance from Paris to Brussels by car is 305 km. How far is this in miles?</a:t>
            </a:r>
          </a:p>
        </p:txBody>
      </p:sp>
      <p:pic>
        <p:nvPicPr>
          <p:cNvPr id="2" name="Picture 1"/>
          <p:cNvPicPr>
            <a:picLocks noChangeAspect="1"/>
          </p:cNvPicPr>
          <p:nvPr/>
        </p:nvPicPr>
        <p:blipFill rotWithShape="1">
          <a:blip r:embed="rId4" cstate="print">
            <a:lum contrast="40000"/>
            <a:extLst>
              <a:ext uri="{28A0092B-C50C-407E-A947-70E740481C1C}">
                <a14:useLocalDpi xmlns:a14="http://schemas.microsoft.com/office/drawing/2010/main" val="0"/>
              </a:ext>
            </a:extLst>
          </a:blip>
          <a:srcRect/>
          <a:stretch/>
        </p:blipFill>
        <p:spPr>
          <a:xfrm>
            <a:off x="4316247" y="1844824"/>
            <a:ext cx="1191857" cy="1440160"/>
          </a:xfrm>
          <a:prstGeom prst="rect">
            <a:avLst/>
          </a:prstGeom>
        </p:spPr>
      </p:pic>
    </p:spTree>
    <p:extLst>
      <p:ext uri="{BB962C8B-B14F-4D97-AF65-F5344CB8AC3E}">
        <p14:creationId xmlns:p14="http://schemas.microsoft.com/office/powerpoint/2010/main" val="2193766483"/>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86</a:t>
            </a:r>
          </a:p>
        </p:txBody>
      </p:sp>
      <p:sp>
        <p:nvSpPr>
          <p:cNvPr id="3" name="Rectangle 2"/>
          <p:cNvSpPr/>
          <p:nvPr/>
        </p:nvSpPr>
        <p:spPr>
          <a:xfrm>
            <a:off x="251520" y="1242814"/>
            <a:ext cx="5256584" cy="1785104"/>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822700" algn="l"/>
              </a:tabLst>
            </a:pPr>
            <a:r>
              <a:rPr lang="en-US" sz="2200" dirty="0">
                <a:latin typeface="Arial" panose="020B0604020202020204" pitchFamily="34" charset="0"/>
                <a:cs typeface="Arial" panose="020B0604020202020204" pitchFamily="34" charset="0"/>
              </a:rPr>
              <a:t>A recipe needs </a:t>
            </a:r>
            <a:r>
              <a:rPr lang="en-US" sz="2200" dirty="0" smtClean="0">
                <a:latin typeface="Arial" panose="020B0604020202020204" pitchFamily="34" charset="0"/>
                <a:cs typeface="Arial" panose="020B0604020202020204" pitchFamily="34" charset="0"/>
              </a:rPr>
              <a:t>1½ pints </a:t>
            </a:r>
            <a:r>
              <a:rPr lang="en-US" sz="2200" dirty="0">
                <a:latin typeface="Arial" panose="020B0604020202020204" pitchFamily="34" charset="0"/>
                <a:cs typeface="Arial" panose="020B0604020202020204" pitchFamily="34" charset="0"/>
              </a:rPr>
              <a:t>of </a:t>
            </a:r>
            <a:r>
              <a:rPr lang="en-US" sz="2200" dirty="0" smtClean="0">
                <a:latin typeface="Arial" panose="020B0604020202020204" pitchFamily="34" charset="0"/>
                <a:cs typeface="Arial" panose="020B0604020202020204" pitchFamily="34" charset="0"/>
              </a:rPr>
              <a:t>milk.</a:t>
            </a:r>
          </a:p>
          <a:p>
            <a:pPr marL="914400"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pint = 20 fl. </a:t>
            </a:r>
            <a:r>
              <a:rPr lang="en-US" sz="2200" dirty="0" err="1">
                <a:latin typeface="Arial" panose="020B0604020202020204" pitchFamily="34" charset="0"/>
                <a:cs typeface="Arial" panose="020B0604020202020204" pitchFamily="34" charset="0"/>
              </a:rPr>
              <a:t>oz</a:t>
            </a:r>
            <a:r>
              <a:rPr lang="en-US" sz="2200" dirty="0">
                <a:latin typeface="Arial" panose="020B0604020202020204" pitchFamily="34" charset="0"/>
                <a:cs typeface="Arial" panose="020B0604020202020204" pitchFamily="34" charset="0"/>
              </a:rPr>
              <a:t> (fluid ounces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Convert 1½ pints </a:t>
            </a:r>
            <a:r>
              <a:rPr lang="en-US" sz="2200" dirty="0">
                <a:latin typeface="Arial" panose="020B0604020202020204" pitchFamily="34" charset="0"/>
                <a:cs typeface="Arial" panose="020B0604020202020204" pitchFamily="34" charset="0"/>
              </a:rPr>
              <a:t>to fluid </a:t>
            </a:r>
            <a:r>
              <a:rPr lang="en-US" sz="2200" dirty="0" smtClean="0">
                <a:latin typeface="Arial" panose="020B0604020202020204" pitchFamily="34" charset="0"/>
                <a:cs typeface="Arial" panose="020B0604020202020204" pitchFamily="34" charset="0"/>
              </a:rPr>
              <a:t>ounces.</a:t>
            </a:r>
          </a:p>
          <a:p>
            <a:pPr marL="914400"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fl. </a:t>
            </a:r>
            <a:r>
              <a:rPr lang="en-US" sz="2200" dirty="0" err="1">
                <a:latin typeface="Arial" panose="020B0604020202020204" pitchFamily="34" charset="0"/>
                <a:cs typeface="Arial" panose="020B0604020202020204" pitchFamily="34" charset="0"/>
              </a:rPr>
              <a:t>oz</a:t>
            </a:r>
            <a:r>
              <a:rPr lang="en-US" sz="2200" dirty="0">
                <a:latin typeface="Arial" panose="020B0604020202020204" pitchFamily="34" charset="0"/>
                <a:cs typeface="Arial" panose="020B0604020202020204" pitchFamily="34" charset="0"/>
              </a:rPr>
              <a:t> = 28 ml. </a:t>
            </a:r>
            <a:r>
              <a:rPr lang="en-US" sz="2200" dirty="0" smtClean="0">
                <a:latin typeface="Arial" panose="020B0604020202020204" pitchFamily="34" charset="0"/>
                <a:cs typeface="Arial" panose="020B0604020202020204" pitchFamily="34" charset="0"/>
              </a:rPr>
              <a:t>Convert </a:t>
            </a:r>
            <a:r>
              <a:rPr lang="en-US" sz="2200" dirty="0">
                <a:latin typeface="Arial" panose="020B0604020202020204" pitchFamily="34" charset="0"/>
                <a:cs typeface="Arial" panose="020B0604020202020204" pitchFamily="34" charset="0"/>
              </a:rPr>
              <a:t>your answer to </a:t>
            </a:r>
            <a:r>
              <a:rPr lang="en-US" sz="2200" dirty="0" smtClean="0">
                <a:latin typeface="Arial" panose="020B0604020202020204" pitchFamily="34" charset="0"/>
                <a:cs typeface="Arial" panose="020B0604020202020204" pitchFamily="34" charset="0"/>
              </a:rPr>
              <a:t>part </a:t>
            </a:r>
            <a:r>
              <a:rPr lang="en-US" sz="2200" dirty="0">
                <a:latin typeface="Arial" panose="020B0604020202020204" pitchFamily="34" charset="0"/>
                <a:cs typeface="Arial" panose="020B0604020202020204" pitchFamily="34" charset="0"/>
              </a:rPr>
              <a:t>a into </a:t>
            </a:r>
            <a:r>
              <a:rPr lang="en-US" sz="2200" dirty="0" err="1">
                <a:latin typeface="Arial" panose="020B0604020202020204" pitchFamily="34" charset="0"/>
                <a:cs typeface="Arial" panose="020B0604020202020204" pitchFamily="34" charset="0"/>
              </a:rPr>
              <a:t>millilitres</a:t>
            </a:r>
            <a:r>
              <a:rPr lang="en-US" sz="2200" dirty="0">
                <a:latin typeface="Arial" panose="020B0604020202020204" pitchFamily="34" charset="0"/>
                <a:cs typeface="Arial" panose="020B0604020202020204" pitchFamily="34" charset="0"/>
              </a:rPr>
              <a:t>.</a:t>
            </a:r>
          </a:p>
        </p:txBody>
      </p:sp>
      <p:grpSp>
        <p:nvGrpSpPr>
          <p:cNvPr id="8" name="Group 7"/>
          <p:cNvGrpSpPr/>
          <p:nvPr/>
        </p:nvGrpSpPr>
        <p:grpSpPr>
          <a:xfrm>
            <a:off x="243512" y="3068960"/>
            <a:ext cx="5264592" cy="3525202"/>
            <a:chOff x="3483872" y="1089031"/>
            <a:chExt cx="5264592" cy="3525202"/>
          </a:xfrm>
        </p:grpSpPr>
        <p:sp>
          <p:nvSpPr>
            <p:cNvPr id="9" name="Round Diagonal Corner Rectangle 8"/>
            <p:cNvSpPr/>
            <p:nvPr/>
          </p:nvSpPr>
          <p:spPr>
            <a:xfrm>
              <a:off x="3491880" y="1089031"/>
              <a:ext cx="5256584" cy="347903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399793"/>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521079"/>
              <a:ext cx="5095139" cy="3093154"/>
            </a:xfrm>
            <a:prstGeom prst="rect">
              <a:avLst/>
            </a:prstGeom>
          </p:spPr>
          <p:txBody>
            <a:bodyPr wrap="square">
              <a:spAutoFit/>
            </a:bodyPr>
            <a:lstStyle/>
            <a:p>
              <a:pPr>
                <a:spcAft>
                  <a:spcPts val="0"/>
                </a:spcAft>
                <a:tabLst>
                  <a:tab pos="4972050" algn="r"/>
                </a:tabLst>
              </a:pPr>
              <a:r>
                <a:rPr lang="en-US" sz="2100" dirty="0"/>
                <a:t>A farm shop has 30 hundredweight of potatoes.</a:t>
              </a:r>
            </a:p>
            <a:p>
              <a:pPr>
                <a:spcAft>
                  <a:spcPts val="0"/>
                </a:spcAft>
                <a:tabLst>
                  <a:tab pos="4972050" algn="r"/>
                </a:tabLst>
              </a:pPr>
              <a:r>
                <a:rPr lang="en-US" sz="2100" dirty="0"/>
                <a:t>They need to be put into 5 kg bags to be sold.</a:t>
              </a:r>
            </a:p>
            <a:p>
              <a:pPr>
                <a:spcAft>
                  <a:spcPts val="0"/>
                </a:spcAft>
                <a:tabLst>
                  <a:tab pos="4972050" algn="r"/>
                </a:tabLst>
              </a:pPr>
              <a:r>
                <a:rPr lang="en-US" sz="2100" dirty="0"/>
                <a:t>The farm shop manager knows that</a:t>
              </a:r>
            </a:p>
            <a:p>
              <a:pPr marL="342900" indent="-342900">
                <a:spcAft>
                  <a:spcPts val="0"/>
                </a:spcAft>
                <a:buClr>
                  <a:srgbClr val="C00000"/>
                </a:buClr>
                <a:buFont typeface="Arial" panose="020B0604020202020204" pitchFamily="34" charset="0"/>
                <a:buChar char="•"/>
                <a:tabLst>
                  <a:tab pos="4972050" algn="r"/>
                </a:tabLst>
              </a:pPr>
              <a:r>
                <a:rPr lang="en-US" sz="2100" dirty="0" smtClean="0"/>
                <a:t>1 </a:t>
              </a:r>
              <a:r>
                <a:rPr lang="en-US" sz="2100" dirty="0"/>
                <a:t>hundredweight </a:t>
              </a:r>
              <a:r>
                <a:rPr lang="en-US" sz="2400" dirty="0"/>
                <a:t>≈</a:t>
              </a:r>
              <a:r>
                <a:rPr lang="en-US" sz="2100" dirty="0" smtClean="0"/>
                <a:t> 112 </a:t>
              </a:r>
              <a:r>
                <a:rPr lang="en-US" sz="2100" dirty="0"/>
                <a:t>pounds</a:t>
              </a:r>
            </a:p>
            <a:p>
              <a:pPr marL="342900" indent="-342900">
                <a:spcAft>
                  <a:spcPts val="0"/>
                </a:spcAft>
                <a:buClr>
                  <a:srgbClr val="C00000"/>
                </a:buClr>
                <a:buFont typeface="Arial" panose="020B0604020202020204" pitchFamily="34" charset="0"/>
                <a:buChar char="•"/>
                <a:tabLst>
                  <a:tab pos="4972050" algn="r"/>
                </a:tabLst>
              </a:pPr>
              <a:r>
                <a:rPr lang="en-US" sz="2100" dirty="0" smtClean="0"/>
                <a:t>1 </a:t>
              </a:r>
              <a:r>
                <a:rPr lang="en-US" sz="2100" dirty="0"/>
                <a:t>pound </a:t>
              </a:r>
              <a:r>
                <a:rPr lang="en-US" sz="2000" dirty="0"/>
                <a:t>≈</a:t>
              </a:r>
              <a:r>
                <a:rPr lang="en-US" sz="2100" dirty="0" smtClean="0"/>
                <a:t> </a:t>
              </a:r>
              <a:r>
                <a:rPr lang="en-US" sz="2100" dirty="0"/>
                <a:t>0.454 kilogram</a:t>
              </a:r>
            </a:p>
            <a:p>
              <a:pPr>
                <a:spcAft>
                  <a:spcPts val="0"/>
                </a:spcAft>
                <a:tabLst>
                  <a:tab pos="4972050" algn="r"/>
                </a:tabLst>
              </a:pPr>
              <a:r>
                <a:rPr lang="en-US" sz="2100" dirty="0"/>
                <a:t>How many bags of potatoes will the farm shop have for sale</a:t>
              </a:r>
              <a:r>
                <a:rPr lang="en-US" sz="2100" dirty="0" smtClean="0"/>
                <a:t>?</a:t>
              </a:r>
              <a:r>
                <a:rPr lang="en-US" sz="2100" dirty="0" smtClean="0"/>
                <a:t>	</a:t>
              </a:r>
              <a:r>
                <a:rPr lang="en-US" sz="2100" b="1" dirty="0" smtClean="0"/>
                <a:t>(</a:t>
              </a:r>
              <a:r>
                <a:rPr lang="en-US" sz="2100" b="1" dirty="0"/>
                <a:t>4</a:t>
              </a:r>
              <a:r>
                <a:rPr lang="en-US" sz="2100" b="1" dirty="0" smtClean="0"/>
                <a:t> </a:t>
              </a:r>
              <a:r>
                <a:rPr lang="en-US" sz="2100" b="1" dirty="0"/>
                <a:t>marks)</a:t>
              </a:r>
            </a:p>
          </p:txBody>
        </p:sp>
      </p:grpSp>
    </p:spTree>
    <p:extLst>
      <p:ext uri="{BB962C8B-B14F-4D97-AF65-F5344CB8AC3E}">
        <p14:creationId xmlns:p14="http://schemas.microsoft.com/office/powerpoint/2010/main" val="2479294157"/>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p:sp>
        <p:nvSpPr>
          <p:cNvPr id="3" name="Rectangle 2"/>
          <p:cNvSpPr/>
          <p:nvPr/>
        </p:nvSpPr>
        <p:spPr>
          <a:xfrm>
            <a:off x="251520" y="1242814"/>
            <a:ext cx="5256584" cy="5370701"/>
          </a:xfrm>
          <a:prstGeom prst="rect">
            <a:avLst/>
          </a:prstGeom>
        </p:spPr>
        <p:txBody>
          <a:bodyPr wrap="square">
            <a:spAutoFit/>
          </a:bodyPr>
          <a:lstStyle/>
          <a:p>
            <a:pPr marL="342900" indent="-342900">
              <a:buClr>
                <a:srgbClr val="C00000"/>
              </a:buClr>
              <a:buFont typeface="+mj-lt"/>
              <a:buAutoNum type="arabicPeriod" startAt="7"/>
              <a:tabLst>
                <a:tab pos="2066925" algn="l"/>
                <a:tab pos="2743200" algn="l"/>
                <a:tab pos="3822700" algn="l"/>
              </a:tabLst>
            </a:pPr>
            <a:r>
              <a:rPr lang="en-US" sz="2100" dirty="0">
                <a:latin typeface="Arial" panose="020B0604020202020204" pitchFamily="34" charset="0"/>
                <a:cs typeface="Arial" panose="020B0604020202020204" pitchFamily="34" charset="0"/>
              </a:rPr>
              <a:t>On the day that David buys some euros for </a:t>
            </a:r>
            <a:r>
              <a:rPr lang="en-US" sz="2100" dirty="0" smtClean="0">
                <a:latin typeface="Arial" panose="020B0604020202020204" pitchFamily="34" charset="0"/>
                <a:cs typeface="Arial" panose="020B0604020202020204" pitchFamily="34" charset="0"/>
              </a:rPr>
              <a:t>this </a:t>
            </a:r>
            <a:r>
              <a:rPr lang="en-US" sz="2100" dirty="0">
                <a:latin typeface="Arial" panose="020B0604020202020204" pitchFamily="34" charset="0"/>
                <a:cs typeface="Arial" panose="020B0604020202020204" pitchFamily="34" charset="0"/>
              </a:rPr>
              <a:t>holiday, £1 buys €</a:t>
            </a:r>
            <a:r>
              <a:rPr lang="en-US" sz="2100" dirty="0" smtClean="0">
                <a:latin typeface="Arial" panose="020B0604020202020204" pitchFamily="34" charset="0"/>
                <a:cs typeface="Arial" panose="020B0604020202020204" pitchFamily="34" charset="0"/>
              </a:rPr>
              <a:t>1.27.</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euros does he get for £400?</a:t>
            </a:r>
          </a:p>
          <a:p>
            <a:pPr marL="342900" indent="-342900">
              <a:buClr>
                <a:srgbClr val="C00000"/>
              </a:buClr>
              <a:buFont typeface="+mj-lt"/>
              <a:buAutoNum type="arabicPeriod" startAt="8"/>
              <a:tabLst>
                <a:tab pos="2066925" algn="l"/>
                <a:tab pos="2743200" algn="l"/>
                <a:tab pos="3822700" algn="l"/>
              </a:tabLst>
            </a:pPr>
            <a:r>
              <a:rPr lang="en-US" sz="2100" dirty="0" smtClean="0">
                <a:latin typeface="Arial" panose="020B0604020202020204" pitchFamily="34" charset="0"/>
                <a:cs typeface="Arial" panose="020B0604020202020204" pitchFamily="34" charset="0"/>
              </a:rPr>
              <a:t>Choose </a:t>
            </a:r>
            <a:r>
              <a:rPr lang="en-US" sz="2100" dirty="0">
                <a:latin typeface="Arial" panose="020B0604020202020204" pitchFamily="34" charset="0"/>
                <a:cs typeface="Arial" panose="020B0604020202020204" pitchFamily="34" charset="0"/>
              </a:rPr>
              <a:t>an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amount in £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from </a:t>
            </a:r>
            <a:r>
              <a:rPr lang="en-US" sz="2100" dirty="0">
                <a:latin typeface="Arial" panose="020B0604020202020204" pitchFamily="34" charset="0"/>
                <a:cs typeface="Arial" panose="020B0604020202020204" pitchFamily="34" charset="0"/>
              </a:rPr>
              <a:t>the cloud.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Choose </a:t>
            </a:r>
            <a:r>
              <a:rPr lang="en-US" sz="2100" dirty="0">
                <a:latin typeface="Arial" panose="020B0604020202020204" pitchFamily="34" charset="0"/>
                <a:cs typeface="Arial" panose="020B0604020202020204" pitchFamily="34" charset="0"/>
              </a:rPr>
              <a:t>an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exchange rate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from </a:t>
            </a:r>
            <a:r>
              <a:rPr lang="en-US" sz="2100" dirty="0">
                <a:latin typeface="Arial" panose="020B0604020202020204" pitchFamily="34" charset="0"/>
                <a:cs typeface="Arial" panose="020B0604020202020204" pitchFamily="34" charset="0"/>
              </a:rPr>
              <a:t>the </a:t>
            </a:r>
            <a:r>
              <a:rPr lang="en-US" sz="2100" dirty="0" smtClean="0">
                <a:latin typeface="Arial" panose="020B0604020202020204" pitchFamily="34" charset="0"/>
                <a:cs typeface="Arial" panose="020B0604020202020204" pitchFamily="34" charset="0"/>
              </a:rPr>
              <a:t>table</a:t>
            </a:r>
            <a:br>
              <a:rPr lang="en-US" sz="21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how much money you </a:t>
            </a:r>
            <a:r>
              <a:rPr lang="en-US" sz="2100" dirty="0" smtClean="0">
                <a:latin typeface="Arial" panose="020B0604020202020204" pitchFamily="34" charset="0"/>
                <a:cs typeface="Arial" panose="020B0604020202020204" pitchFamily="34" charset="0"/>
              </a:rPr>
              <a:t>will </a:t>
            </a:r>
            <a:r>
              <a:rPr lang="en-US" sz="2100" dirty="0">
                <a:latin typeface="Arial" panose="020B0604020202020204" pitchFamily="34" charset="0"/>
                <a:cs typeface="Arial" panose="020B0604020202020204" pitchFamily="34" charset="0"/>
              </a:rPr>
              <a:t>get. </a:t>
            </a:r>
            <a:br>
              <a:rPr lang="en-US" sz="2100" dirty="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Repeat </a:t>
            </a:r>
            <a:r>
              <a:rPr lang="en-US" sz="2100" dirty="0">
                <a:latin typeface="Arial" panose="020B0604020202020204" pitchFamily="34" charset="0"/>
                <a:cs typeface="Arial" panose="020B0604020202020204" pitchFamily="34" charset="0"/>
              </a:rPr>
              <a:t>for two more amounts and currencies.</a:t>
            </a:r>
          </a:p>
        </p:txBody>
      </p:sp>
      <p:pic>
        <p:nvPicPr>
          <p:cNvPr id="2" name="Picture 1"/>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304209" y="4293096"/>
            <a:ext cx="2273970" cy="11940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253544803"/>
              </p:ext>
            </p:extLst>
          </p:nvPr>
        </p:nvGraphicFramePr>
        <p:xfrm>
          <a:off x="2699792" y="2366888"/>
          <a:ext cx="2808312" cy="3134360"/>
        </p:xfrm>
        <a:graphic>
          <a:graphicData uri="http://schemas.openxmlformats.org/drawingml/2006/table">
            <a:tbl>
              <a:tblPr firstRow="1" bandRow="1">
                <a:tableStyleId>{5C22544A-7EE6-4342-B048-85BDC9FD1C3A}</a:tableStyleId>
              </a:tblPr>
              <a:tblGrid>
                <a:gridCol w="1800200"/>
                <a:gridCol w="1008112"/>
              </a:tblGrid>
              <a:tr h="370840">
                <a:tc>
                  <a:txBody>
                    <a:bodyPr/>
                    <a:lstStyle/>
                    <a:p>
                      <a:r>
                        <a:rPr lang="en-US" dirty="0" smtClean="0"/>
                        <a:t>Currency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Euros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Turkish</a:t>
                      </a:r>
                      <a:r>
                        <a:rPr lang="en-US" baseline="0" dirty="0" smtClean="0"/>
                        <a:t> Lira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baseline="0" dirty="0" smtClean="0"/>
                        <a:t>Croatian Kuna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9.71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Albanian</a:t>
                      </a:r>
                      <a:r>
                        <a:rPr lang="en-US" baseline="0" dirty="0" smtClean="0"/>
                        <a:t> </a:t>
                      </a:r>
                      <a:r>
                        <a:rPr lang="en-US" baseline="0" dirty="0" err="1" smtClean="0"/>
                        <a:t>Lek</a:t>
                      </a:r>
                      <a:endParaRPr lang="en-US"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176.22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Tunisian Dinar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2.90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Moroccan Dirham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14.06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70695"/>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p:sp>
        <p:nvSpPr>
          <p:cNvPr id="3" name="Rectangle 2"/>
          <p:cNvSpPr/>
          <p:nvPr/>
        </p:nvSpPr>
        <p:spPr>
          <a:xfrm>
            <a:off x="251520" y="1242814"/>
            <a:ext cx="5256584" cy="5533823"/>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822700" algn="l"/>
              </a:tabLst>
            </a:pPr>
            <a:r>
              <a:rPr lang="en-US" sz="2080" b="1" dirty="0">
                <a:solidFill>
                  <a:srgbClr val="FF0000"/>
                </a:solidFill>
                <a:latin typeface="Arial" panose="020B0604020202020204" pitchFamily="34" charset="0"/>
                <a:cs typeface="Arial" panose="020B0604020202020204" pitchFamily="34" charset="0"/>
              </a:rPr>
              <a:t>P</a:t>
            </a:r>
            <a:r>
              <a:rPr lang="en-US" sz="2080" dirty="0">
                <a:latin typeface="Arial" panose="020B0604020202020204" pitchFamily="34" charset="0"/>
                <a:cs typeface="Arial" panose="020B0604020202020204" pitchFamily="34" charset="0"/>
              </a:rPr>
              <a:t> Use the table in Q8.</a:t>
            </a:r>
          </a:p>
          <a:p>
            <a:pPr marL="914400" indent="-457200">
              <a:buClr>
                <a:srgbClr val="C00000"/>
              </a:buClr>
              <a:buFont typeface="+mj-lt"/>
              <a:buAutoNum type="alphaLcPeriod"/>
              <a:tabLst>
                <a:tab pos="2066925" algn="l"/>
                <a:tab pos="2743200" algn="l"/>
                <a:tab pos="3822700" algn="l"/>
              </a:tabLst>
            </a:pPr>
            <a:r>
              <a:rPr lang="en-US" sz="2080" dirty="0" smtClean="0">
                <a:latin typeface="Arial" panose="020B0604020202020204" pitchFamily="34" charset="0"/>
                <a:cs typeface="Arial" panose="020B0604020202020204" pitchFamily="34" charset="0"/>
              </a:rPr>
              <a:t>How </a:t>
            </a:r>
            <a:r>
              <a:rPr lang="en-US" sz="2080" dirty="0">
                <a:latin typeface="Arial" panose="020B0604020202020204" pitchFamily="34" charset="0"/>
                <a:cs typeface="Arial" panose="020B0604020202020204" pitchFamily="34" charset="0"/>
              </a:rPr>
              <a:t>many £ does Vicky get for 500 Turkish lira?</a:t>
            </a:r>
          </a:p>
          <a:p>
            <a:pPr marL="914400" indent="-457200">
              <a:buClr>
                <a:srgbClr val="C00000"/>
              </a:buClr>
              <a:buFont typeface="+mj-lt"/>
              <a:buAutoNum type="alphaLcPeriod"/>
              <a:tabLst>
                <a:tab pos="2066925" algn="l"/>
                <a:tab pos="2743200" algn="l"/>
                <a:tab pos="3822700" algn="l"/>
              </a:tabLst>
            </a:pPr>
            <a:r>
              <a:rPr lang="en-US" sz="2080" dirty="0" smtClean="0">
                <a:latin typeface="Arial" panose="020B0604020202020204" pitchFamily="34" charset="0"/>
                <a:cs typeface="Arial" panose="020B0604020202020204" pitchFamily="34" charset="0"/>
              </a:rPr>
              <a:t>Which </a:t>
            </a:r>
            <a:r>
              <a:rPr lang="en-US" sz="2080" dirty="0">
                <a:latin typeface="Arial" panose="020B0604020202020204" pitchFamily="34" charset="0"/>
                <a:cs typeface="Arial" panose="020B0604020202020204" pitchFamily="34" charset="0"/>
              </a:rPr>
              <a:t>is worth more, 500 Moroccan dirham or 3800 Croatian </a:t>
            </a:r>
            <a:r>
              <a:rPr lang="en-US" sz="2080" dirty="0" err="1">
                <a:latin typeface="Arial" panose="020B0604020202020204" pitchFamily="34" charset="0"/>
                <a:cs typeface="Arial" panose="020B0604020202020204" pitchFamily="34" charset="0"/>
              </a:rPr>
              <a:t>kuna</a:t>
            </a:r>
            <a:r>
              <a:rPr lang="en-US" sz="208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0"/>
              <a:tabLst>
                <a:tab pos="2066925" algn="l"/>
                <a:tab pos="2743200" algn="l"/>
                <a:tab pos="3822700" algn="l"/>
              </a:tabLst>
            </a:pPr>
            <a:r>
              <a:rPr lang="en-US" sz="2080" b="1" dirty="0">
                <a:solidFill>
                  <a:srgbClr val="FF0000"/>
                </a:solidFill>
                <a:latin typeface="Arial" panose="020B0604020202020204" pitchFamily="34" charset="0"/>
                <a:cs typeface="Arial" panose="020B0604020202020204" pitchFamily="34" charset="0"/>
              </a:rPr>
              <a:t>P</a:t>
            </a:r>
            <a:r>
              <a:rPr lang="en-US" sz="2080" dirty="0">
                <a:latin typeface="Arial" panose="020B0604020202020204" pitchFamily="34" charset="0"/>
                <a:cs typeface="Arial" panose="020B0604020202020204" pitchFamily="34" charset="0"/>
              </a:rPr>
              <a:t> </a:t>
            </a:r>
            <a:r>
              <a:rPr lang="en-US" sz="2080" dirty="0" smtClean="0">
                <a:latin typeface="Arial" panose="020B0604020202020204" pitchFamily="34" charset="0"/>
                <a:cs typeface="Arial" panose="020B0604020202020204" pitchFamily="34" charset="0"/>
              </a:rPr>
              <a:t> The </a:t>
            </a:r>
            <a:r>
              <a:rPr lang="en-US" sz="2080" dirty="0">
                <a:latin typeface="Arial" panose="020B0604020202020204" pitchFamily="34" charset="0"/>
                <a:cs typeface="Arial" panose="020B0604020202020204" pitchFamily="34" charset="0"/>
              </a:rPr>
              <a:t>diagram shows two right-angled triangles.</a:t>
            </a:r>
            <a:br>
              <a:rPr lang="en-US" sz="2080" dirty="0">
                <a:latin typeface="Arial" panose="020B0604020202020204" pitchFamily="34" charset="0"/>
                <a:cs typeface="Arial" panose="020B0604020202020204" pitchFamily="34" charset="0"/>
              </a:rPr>
            </a:br>
            <a:r>
              <a:rPr lang="en-US" sz="2080" dirty="0">
                <a:latin typeface="Arial" panose="020B0604020202020204" pitchFamily="34" charset="0"/>
                <a:cs typeface="Arial" panose="020B0604020202020204" pitchFamily="34" charset="0"/>
              </a:rPr>
              <a:t/>
            </a:r>
            <a:br>
              <a:rPr lang="en-US" sz="2080" dirty="0">
                <a:latin typeface="Arial" panose="020B0604020202020204" pitchFamily="34" charset="0"/>
                <a:cs typeface="Arial" panose="020B0604020202020204" pitchFamily="34" charset="0"/>
              </a:rPr>
            </a:br>
            <a:r>
              <a:rPr lang="en-US" sz="2080" dirty="0">
                <a:latin typeface="Arial" panose="020B0604020202020204" pitchFamily="34" charset="0"/>
                <a:cs typeface="Arial" panose="020B0604020202020204" pitchFamily="34" charset="0"/>
              </a:rPr>
              <a:t/>
            </a:r>
            <a:br>
              <a:rPr lang="en-US" sz="208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2080" dirty="0">
                <a:latin typeface="Arial" panose="020B0604020202020204" pitchFamily="34" charset="0"/>
                <a:cs typeface="Arial" panose="020B0604020202020204" pitchFamily="34" charset="0"/>
              </a:rPr>
              <a:t/>
            </a:r>
            <a:br>
              <a:rPr lang="en-US" sz="2080" dirty="0">
                <a:latin typeface="Arial" panose="020B0604020202020204" pitchFamily="34" charset="0"/>
                <a:cs typeface="Arial" panose="020B0604020202020204" pitchFamily="34" charset="0"/>
              </a:rPr>
            </a:br>
            <a:r>
              <a:rPr lang="en-US" sz="2080" dirty="0" smtClean="0">
                <a:latin typeface="Arial" panose="020B0604020202020204" pitchFamily="34" charset="0"/>
                <a:cs typeface="Arial" panose="020B0604020202020204" pitchFamily="34" charset="0"/>
              </a:rPr>
              <a:t>Write </a:t>
            </a:r>
            <a:r>
              <a:rPr lang="en-US" sz="2080" dirty="0">
                <a:latin typeface="Arial" panose="020B0604020202020204" pitchFamily="34" charset="0"/>
                <a:cs typeface="Arial" panose="020B0604020202020204" pitchFamily="34" charset="0"/>
              </a:rPr>
              <a:t>these ratios in their simplest form.</a:t>
            </a:r>
          </a:p>
          <a:p>
            <a:pPr marL="800100" indent="-342900">
              <a:buClr>
                <a:srgbClr val="C00000"/>
              </a:buClr>
              <a:buFont typeface="+mj-lt"/>
              <a:buAutoNum type="alphaLcPeriod"/>
              <a:tabLst>
                <a:tab pos="2066925" algn="l"/>
                <a:tab pos="2743200" algn="l"/>
                <a:tab pos="3822700" algn="l"/>
              </a:tabLst>
            </a:pPr>
            <a:r>
              <a:rPr lang="en-US" sz="2080" dirty="0" smtClean="0">
                <a:latin typeface="Arial" panose="020B0604020202020204" pitchFamily="34" charset="0"/>
                <a:cs typeface="Arial" panose="020B0604020202020204" pitchFamily="34" charset="0"/>
              </a:rPr>
              <a:t>The </a:t>
            </a:r>
            <a:r>
              <a:rPr lang="en-US" sz="2080" dirty="0">
                <a:latin typeface="Arial" panose="020B0604020202020204" pitchFamily="34" charset="0"/>
                <a:cs typeface="Arial" panose="020B0604020202020204" pitchFamily="34" charset="0"/>
              </a:rPr>
              <a:t>base of triangle A to triangle B.</a:t>
            </a:r>
          </a:p>
          <a:p>
            <a:pPr marL="800100" indent="-342900">
              <a:buClr>
                <a:srgbClr val="C00000"/>
              </a:buClr>
              <a:buFont typeface="+mj-lt"/>
              <a:buAutoNum type="alphaLcPeriod"/>
              <a:tabLst>
                <a:tab pos="2066925" algn="l"/>
                <a:tab pos="2743200" algn="l"/>
                <a:tab pos="3822700" algn="l"/>
              </a:tabLst>
            </a:pPr>
            <a:r>
              <a:rPr lang="en-US" sz="2080" dirty="0" smtClean="0">
                <a:latin typeface="Arial" panose="020B0604020202020204" pitchFamily="34" charset="0"/>
                <a:cs typeface="Arial" panose="020B0604020202020204" pitchFamily="34" charset="0"/>
              </a:rPr>
              <a:t>The </a:t>
            </a:r>
            <a:r>
              <a:rPr lang="en-US" sz="2080" dirty="0">
                <a:latin typeface="Arial" panose="020B0604020202020204" pitchFamily="34" charset="0"/>
                <a:cs typeface="Arial" panose="020B0604020202020204" pitchFamily="34" charset="0"/>
              </a:rPr>
              <a:t>height of triangle A to triangle B.</a:t>
            </a:r>
          </a:p>
          <a:p>
            <a:pPr marL="800100" indent="-342900">
              <a:buClr>
                <a:srgbClr val="C00000"/>
              </a:buClr>
              <a:buFont typeface="+mj-lt"/>
              <a:buAutoNum type="alphaLcPeriod"/>
              <a:tabLst>
                <a:tab pos="2066925" algn="l"/>
                <a:tab pos="2743200" algn="l"/>
                <a:tab pos="3822700" algn="l"/>
              </a:tabLst>
            </a:pPr>
            <a:r>
              <a:rPr lang="en-US" sz="2080" dirty="0" smtClean="0">
                <a:latin typeface="Arial" panose="020B0604020202020204" pitchFamily="34" charset="0"/>
                <a:cs typeface="Arial" panose="020B0604020202020204" pitchFamily="34" charset="0"/>
              </a:rPr>
              <a:t>The </a:t>
            </a:r>
            <a:r>
              <a:rPr lang="en-US" sz="2080" dirty="0">
                <a:latin typeface="Arial" panose="020B0604020202020204" pitchFamily="34" charset="0"/>
                <a:cs typeface="Arial" panose="020B0604020202020204" pitchFamily="34" charset="0"/>
              </a:rPr>
              <a:t>area of triangle A to triangle B.</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208712" y="3913154"/>
            <a:ext cx="3774249" cy="1020068"/>
          </a:xfrm>
          <a:prstGeom prst="rect">
            <a:avLst/>
          </a:prstGeom>
        </p:spPr>
      </p:pic>
    </p:spTree>
    <p:extLst>
      <p:ext uri="{BB962C8B-B14F-4D97-AF65-F5344CB8AC3E}">
        <p14:creationId xmlns:p14="http://schemas.microsoft.com/office/powerpoint/2010/main" val="83597221"/>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p:sp>
        <p:nvSpPr>
          <p:cNvPr id="3" name="Rectangle 2"/>
          <p:cNvSpPr/>
          <p:nvPr/>
        </p:nvSpPr>
        <p:spPr>
          <a:xfrm>
            <a:off x="251520" y="1242814"/>
            <a:ext cx="5256584" cy="5478423"/>
          </a:xfrm>
          <a:prstGeom prst="rect">
            <a:avLst/>
          </a:prstGeom>
        </p:spPr>
        <p:txBody>
          <a:bodyPr wrap="square">
            <a:spAutoFit/>
          </a:bodyPr>
          <a:lstStyle/>
          <a:p>
            <a:pPr marL="457200" indent="-457200">
              <a:buClr>
                <a:srgbClr val="C00000"/>
              </a:buClr>
              <a:buFont typeface="+mj-lt"/>
              <a:buAutoNum type="arabicPeriod" startAt="11"/>
              <a:tabLst>
                <a:tab pos="2066925" algn="l"/>
                <a:tab pos="2743200" algn="l"/>
                <a:tab pos="3822700" algn="l"/>
              </a:tabLst>
            </a:pPr>
            <a:r>
              <a:rPr lang="en-US" sz="2500" dirty="0">
                <a:latin typeface="Arial" panose="020B0604020202020204" pitchFamily="34" charset="0"/>
                <a:cs typeface="Arial" panose="020B0604020202020204" pitchFamily="34" charset="0"/>
              </a:rPr>
              <a:t>The diagram shows two </a:t>
            </a:r>
            <a:r>
              <a:rPr lang="en-US" sz="2500" dirty="0" smtClean="0">
                <a:latin typeface="Arial" panose="020B0604020202020204" pitchFamily="34" charset="0"/>
                <a:cs typeface="Arial" panose="020B0604020202020204" pitchFamily="34" charset="0"/>
              </a:rPr>
              <a:t>cuboids.</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Write </a:t>
            </a:r>
            <a:r>
              <a:rPr lang="en-US" sz="2500" dirty="0">
                <a:latin typeface="Arial" panose="020B0604020202020204" pitchFamily="34" charset="0"/>
                <a:cs typeface="Arial" panose="020B0604020202020204" pitchFamily="34" charset="0"/>
              </a:rPr>
              <a:t>these ratios in their simplest form,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Height </a:t>
            </a:r>
            <a:r>
              <a:rPr lang="en-US" sz="2500" dirty="0">
                <a:latin typeface="Arial" panose="020B0604020202020204" pitchFamily="34" charset="0"/>
                <a:cs typeface="Arial" panose="020B0604020202020204" pitchFamily="34" charset="0"/>
              </a:rPr>
              <a:t>of A to height of B.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Area </a:t>
            </a:r>
            <a:r>
              <a:rPr lang="en-US" sz="2500" dirty="0">
                <a:latin typeface="Arial" panose="020B0604020202020204" pitchFamily="34" charset="0"/>
                <a:cs typeface="Arial" panose="020B0604020202020204" pitchFamily="34" charset="0"/>
              </a:rPr>
              <a:t>of the darker shaded face of A to area of the darker shaded face of B</a:t>
            </a:r>
            <a:r>
              <a:rPr lang="en-US" sz="2500" dirty="0" smtClean="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Volume </a:t>
            </a:r>
            <a:r>
              <a:rPr lang="en-US" sz="2500" dirty="0">
                <a:latin typeface="Arial" panose="020B0604020202020204" pitchFamily="34" charset="0"/>
                <a:cs typeface="Arial" panose="020B0604020202020204" pitchFamily="34" charset="0"/>
              </a:rPr>
              <a:t>of A to volume of B</a:t>
            </a:r>
            <a:r>
              <a:rPr lang="en-US" sz="25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77611" y="2136396"/>
            <a:ext cx="5204401" cy="1734798"/>
          </a:xfrm>
          <a:prstGeom prst="rect">
            <a:avLst/>
          </a:prstGeom>
        </p:spPr>
      </p:pic>
    </p:spTree>
    <p:extLst>
      <p:ext uri="{BB962C8B-B14F-4D97-AF65-F5344CB8AC3E}">
        <p14:creationId xmlns:p14="http://schemas.microsoft.com/office/powerpoint/2010/main" val="1364561383"/>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sp>
        <p:nvSpPr>
          <p:cNvPr id="3" name="Rectangle 2"/>
          <p:cNvSpPr/>
          <p:nvPr/>
        </p:nvSpPr>
        <p:spPr>
          <a:xfrm>
            <a:off x="251520" y="1196752"/>
            <a:ext cx="5256584" cy="4770537"/>
          </a:xfrm>
          <a:prstGeom prst="rect">
            <a:avLst/>
          </a:prstGeom>
        </p:spPr>
        <p:txBody>
          <a:bodyPr wrap="square">
            <a:spAutoFit/>
          </a:bodyPr>
          <a:lstStyle/>
          <a:p>
            <a:pPr marL="514350" indent="-514350">
              <a:buClr>
                <a:srgbClr val="C00000"/>
              </a:buClr>
              <a:buFont typeface="+mj-lt"/>
              <a:buAutoNum type="arabicPeriod" startAt="9"/>
              <a:tabLst>
                <a:tab pos="914400" algn="l"/>
              </a:tabLst>
            </a:pPr>
            <a:r>
              <a:rPr lang="en-US" sz="3800" dirty="0">
                <a:latin typeface="Arial" panose="020B0604020202020204" pitchFamily="34" charset="0"/>
                <a:cs typeface="Arial" panose="020B0604020202020204" pitchFamily="34" charset="0"/>
              </a:rPr>
              <a:t>Work out the midpoints of the line segments with these start and end points, </a:t>
            </a:r>
            <a:endParaRPr lang="en-US" sz="3800" dirty="0" smtClean="0">
              <a:latin typeface="Arial" panose="020B0604020202020204" pitchFamily="34" charset="0"/>
              <a:cs typeface="Arial" panose="020B0604020202020204" pitchFamily="34" charset="0"/>
            </a:endParaRPr>
          </a:p>
          <a:p>
            <a:pPr marL="1152525" indent="-639763">
              <a:buClr>
                <a:srgbClr val="C00000"/>
              </a:buClr>
              <a:buFont typeface="+mj-lt"/>
              <a:buAutoNum type="alphaLcPeriod"/>
            </a:pPr>
            <a:r>
              <a:rPr lang="en-US" sz="3800" dirty="0" smtClean="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1, 8) and (7, 4) </a:t>
            </a:r>
            <a:endParaRPr lang="en-US" sz="3800" dirty="0" smtClean="0">
              <a:latin typeface="Arial" panose="020B0604020202020204" pitchFamily="34" charset="0"/>
              <a:cs typeface="Arial" panose="020B0604020202020204" pitchFamily="34" charset="0"/>
            </a:endParaRPr>
          </a:p>
          <a:p>
            <a:pPr marL="1152525" indent="-639763">
              <a:buClr>
                <a:srgbClr val="C00000"/>
              </a:buClr>
              <a:buFont typeface="+mj-lt"/>
              <a:buAutoNum type="alphaLcPeriod"/>
            </a:pPr>
            <a:r>
              <a:rPr lang="en-US" sz="3800" dirty="0" smtClean="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1, 3) and (6, 8) </a:t>
            </a:r>
            <a:endParaRPr lang="en-US" sz="3800" dirty="0" smtClean="0">
              <a:latin typeface="Arial" panose="020B0604020202020204" pitchFamily="34" charset="0"/>
              <a:cs typeface="Arial" panose="020B0604020202020204" pitchFamily="34" charset="0"/>
            </a:endParaRPr>
          </a:p>
          <a:p>
            <a:pPr marL="1152525" indent="-639763">
              <a:buClr>
                <a:srgbClr val="C00000"/>
              </a:buClr>
              <a:buFont typeface="+mj-lt"/>
              <a:buAutoNum type="alphaLcPeriod"/>
            </a:pPr>
            <a:r>
              <a:rPr lang="en-US" sz="3800" dirty="0" smtClean="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2, 5) and (4,1) </a:t>
            </a:r>
            <a:endParaRPr lang="en-US" sz="3800" dirty="0" smtClean="0">
              <a:latin typeface="Arial" panose="020B0604020202020204" pitchFamily="34" charset="0"/>
              <a:cs typeface="Arial" panose="020B0604020202020204" pitchFamily="34" charset="0"/>
            </a:endParaRPr>
          </a:p>
          <a:p>
            <a:pPr marL="1152525" indent="-639763">
              <a:buClr>
                <a:srgbClr val="C00000"/>
              </a:buClr>
              <a:buFont typeface="+mj-lt"/>
              <a:buAutoNum type="alphaLcPeriod"/>
            </a:pPr>
            <a:r>
              <a:rPr lang="en-US" sz="3800" dirty="0" smtClean="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3, -7) and (0, -2)</a:t>
            </a:r>
            <a:endParaRPr lang="en-US" sz="3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439199"/>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mc:AlternateContent xmlns:mc="http://schemas.openxmlformats.org/markup-compatibility/2006">
        <mc:Choice xmlns:a14="http://schemas.microsoft.com/office/drawing/2010/main" Requires="a14">
          <p:sp>
            <p:nvSpPr>
              <p:cNvPr id="3" name="Rectangle 2"/>
              <p:cNvSpPr/>
              <p:nvPr/>
            </p:nvSpPr>
            <p:spPr>
              <a:xfrm>
                <a:off x="251520" y="1242814"/>
                <a:ext cx="5256584" cy="5412379"/>
              </a:xfrm>
              <a:prstGeom prst="rect">
                <a:avLst/>
              </a:prstGeom>
            </p:spPr>
            <p:txBody>
              <a:bodyPr wrap="square">
                <a:spAutoFit/>
              </a:bodyPr>
              <a:lstStyle/>
              <a:p>
                <a:pPr marL="457200" indent="-457200">
                  <a:buClr>
                    <a:srgbClr val="C00000"/>
                  </a:buClr>
                  <a:buFont typeface="+mj-lt"/>
                  <a:buAutoNum type="arabicPeriod" startAt="12"/>
                  <a:tabLst>
                    <a:tab pos="2066925" algn="l"/>
                    <a:tab pos="2743200" algn="l"/>
                    <a:tab pos="3822700" algn="l"/>
                  </a:tabLst>
                </a:pPr>
                <a:r>
                  <a:rPr lang="en-US" sz="2230" dirty="0" smtClean="0">
                    <a:latin typeface="Arial" panose="020B0604020202020204" pitchFamily="34" charset="0"/>
                    <a:cs typeface="Arial" panose="020B0604020202020204" pitchFamily="34" charset="0"/>
                  </a:rPr>
                  <a:t>A </a:t>
                </a:r>
                <a:r>
                  <a:rPr lang="en-US" sz="2230" dirty="0">
                    <a:latin typeface="Arial" panose="020B0604020202020204" pitchFamily="34" charset="0"/>
                    <a:cs typeface="Arial" panose="020B0604020202020204" pitchFamily="34" charset="0"/>
                  </a:rPr>
                  <a:t>pencil case contains just 4 pens and 9 pencils, </a:t>
                </a:r>
                <a:endParaRPr lang="en-US" sz="223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is the ratio of pens: pencils?</a:t>
                </a:r>
              </a:p>
              <a:p>
                <a:pPr marL="800100" indent="-342900">
                  <a:buClr>
                    <a:srgbClr val="C00000"/>
                  </a:buClr>
                  <a:buFont typeface="+mj-lt"/>
                  <a:buAutoNum type="alphaLcPeriod"/>
                  <a:tabLst>
                    <a:tab pos="2066925" algn="l"/>
                    <a:tab pos="2743200" algn="l"/>
                    <a:tab pos="38227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fraction of the contents of the pencil case are pens?</a:t>
                </a:r>
              </a:p>
              <a:p>
                <a:pPr marL="800100" indent="-342900">
                  <a:buClr>
                    <a:srgbClr val="C00000"/>
                  </a:buClr>
                  <a:buFont typeface="+mj-lt"/>
                  <a:buAutoNum type="alphaLcPeriod"/>
                  <a:tabLst>
                    <a:tab pos="2066925" algn="l"/>
                    <a:tab pos="2743200" algn="l"/>
                    <a:tab pos="38227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fraction of the contents of the pencil case are pencils</a:t>
                </a:r>
                <a:r>
                  <a:rPr lang="en-US" sz="223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4"/>
                  <a:tabLst>
                    <a:tab pos="2066925" algn="l"/>
                    <a:tab pos="2743200" algn="l"/>
                    <a:tab pos="3822700" algn="l"/>
                  </a:tabLst>
                </a:pPr>
                <a:r>
                  <a:rPr lang="en-US" sz="2230" dirty="0">
                    <a:latin typeface="Arial" panose="020B0604020202020204" pitchFamily="34" charset="0"/>
                    <a:cs typeface="Arial" panose="020B0604020202020204" pitchFamily="34" charset="0"/>
                  </a:rPr>
                  <a:t>Rina school drama group, </a:t>
                </a:r>
                <a14:m>
                  <m:oMath xmlns:m="http://schemas.openxmlformats.org/officeDocument/2006/math">
                    <m:f>
                      <m:fPr>
                        <m:ctrlPr>
                          <a:rPr lang="en-US" sz="2230" i="1" dirty="0" smtClean="0">
                            <a:latin typeface="Cambria Math" panose="02040503050406030204" pitchFamily="18" charset="0"/>
                            <a:cs typeface="Arial" panose="020B0604020202020204" pitchFamily="34" charset="0"/>
                          </a:rPr>
                        </m:ctrlPr>
                      </m:fPr>
                      <m:num>
                        <m:r>
                          <a:rPr lang="en-US" sz="2230" b="0" i="1" dirty="0" smtClean="0">
                            <a:latin typeface="Cambria Math" panose="02040503050406030204" pitchFamily="18" charset="0"/>
                            <a:cs typeface="Arial" panose="020B0604020202020204" pitchFamily="34" charset="0"/>
                          </a:rPr>
                          <m:t>3</m:t>
                        </m:r>
                      </m:num>
                      <m:den>
                        <m:r>
                          <a:rPr lang="en-US" sz="2230" b="0" i="1" dirty="0" smtClean="0">
                            <a:latin typeface="Cambria Math" panose="02040503050406030204" pitchFamily="18" charset="0"/>
                            <a:cs typeface="Arial" panose="020B0604020202020204" pitchFamily="34" charset="0"/>
                          </a:rPr>
                          <m:t>4</m:t>
                        </m:r>
                      </m:den>
                    </m:f>
                  </m:oMath>
                </a14:m>
                <a:r>
                  <a:rPr lang="en-US" sz="2230" dirty="0">
                    <a:latin typeface="Arial" panose="020B0604020202020204" pitchFamily="34" charset="0"/>
                    <a:cs typeface="Arial" panose="020B0604020202020204" pitchFamily="34" charset="0"/>
                  </a:rPr>
                  <a:t> of the group are girls and the rest are boys.</a:t>
                </a:r>
              </a:p>
              <a:p>
                <a:pPr marL="800100" indent="-342900">
                  <a:buClr>
                    <a:srgbClr val="C00000"/>
                  </a:buClr>
                  <a:buFont typeface="+mj-lt"/>
                  <a:buAutoNum type="alphaLcPeriod"/>
                  <a:tabLst>
                    <a:tab pos="2066925" algn="l"/>
                    <a:tab pos="2743200" algn="l"/>
                    <a:tab pos="38227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is the ratio of boys: girls in the group?</a:t>
                </a:r>
              </a:p>
              <a:p>
                <a:pPr marL="800100" indent="-342900">
                  <a:buClr>
                    <a:srgbClr val="C00000"/>
                  </a:buClr>
                  <a:buFont typeface="+mj-lt"/>
                  <a:buAutoNum type="alphaLcPeriod"/>
                  <a:tabLst>
                    <a:tab pos="2066925" algn="l"/>
                    <a:tab pos="2743200" algn="l"/>
                    <a:tab pos="3822700" algn="l"/>
                  </a:tabLst>
                </a:pPr>
                <a:r>
                  <a:rPr lang="en-US" sz="2230" dirty="0" smtClean="0">
                    <a:latin typeface="Arial" panose="020B0604020202020204" pitchFamily="34" charset="0"/>
                    <a:cs typeface="Arial" panose="020B0604020202020204" pitchFamily="34" charset="0"/>
                  </a:rPr>
                  <a:t>Rashid </a:t>
                </a:r>
                <a:r>
                  <a:rPr lang="en-US" sz="2230" dirty="0">
                    <a:latin typeface="Arial" panose="020B0604020202020204" pitchFamily="34" charset="0"/>
                    <a:cs typeface="Arial" panose="020B0604020202020204" pitchFamily="34" charset="0"/>
                  </a:rPr>
                  <a:t>thinks there are 27 students in the group. Explain why he must be wrong.</a:t>
                </a:r>
              </a:p>
            </p:txBody>
          </p:sp>
        </mc:Choice>
        <mc:Fallback>
          <p:sp>
            <p:nvSpPr>
              <p:cNvPr id="3" name="Rectangle 2"/>
              <p:cNvSpPr>
                <a:spLocks noRot="1" noChangeAspect="1" noMove="1" noResize="1" noEditPoints="1" noAdjustHandles="1" noChangeArrowheads="1" noChangeShapeType="1" noTextEdit="1"/>
              </p:cNvSpPr>
              <p:nvPr/>
            </p:nvSpPr>
            <p:spPr>
              <a:xfrm>
                <a:off x="251520" y="1242814"/>
                <a:ext cx="5256584" cy="5412379"/>
              </a:xfrm>
              <a:prstGeom prst="rect">
                <a:avLst/>
              </a:prstGeom>
              <a:blipFill rotWithShape="0">
                <a:blip r:embed="rId4"/>
                <a:stretch>
                  <a:fillRect l="-1275" t="-676" r="-927" b="-788"/>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428994103"/>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11.3 </a:t>
            </a:r>
            <a:r>
              <a:rPr lang="en-GB" dirty="0" smtClean="0"/>
              <a:t>– </a:t>
            </a:r>
            <a:r>
              <a:rPr lang="en-GB" dirty="0" smtClean="0"/>
              <a:t>Ratios and Measures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mc:AlternateContent xmlns:mc="http://schemas.openxmlformats.org/markup-compatibility/2006">
        <mc:Choice xmlns:a14="http://schemas.microsoft.com/office/drawing/2010/main" Requires="a14">
          <p:sp>
            <p:nvSpPr>
              <p:cNvPr id="3" name="Rectangle 2"/>
              <p:cNvSpPr/>
              <p:nvPr/>
            </p:nvSpPr>
            <p:spPr>
              <a:xfrm>
                <a:off x="251520" y="1242814"/>
                <a:ext cx="5256584" cy="5204245"/>
              </a:xfrm>
              <a:prstGeom prst="rect">
                <a:avLst/>
              </a:prstGeom>
            </p:spPr>
            <p:txBody>
              <a:bodyPr wrap="square">
                <a:spAutoFit/>
              </a:bodyPr>
              <a:lstStyle/>
              <a:p>
                <a:pPr marL="571500" indent="-571500">
                  <a:buClr>
                    <a:srgbClr val="C00000"/>
                  </a:buClr>
                  <a:buFont typeface="+mj-lt"/>
                  <a:buAutoNum type="arabicPeriod" startAt="13"/>
                  <a:tabLst>
                    <a:tab pos="2066925" algn="l"/>
                    <a:tab pos="2743200" algn="l"/>
                    <a:tab pos="3822700" algn="l"/>
                  </a:tabLst>
                </a:pPr>
                <a:r>
                  <a:rPr lang="en-US" sz="2400" dirty="0" smtClean="0">
                    <a:latin typeface="Arial" panose="020B0604020202020204" pitchFamily="34" charset="0"/>
                    <a:cs typeface="Arial" panose="020B0604020202020204" pitchFamily="34" charset="0"/>
                  </a:rPr>
                  <a:t>In a multipack of crisps, </a:t>
                </a:r>
                <a14:m>
                  <m:oMath xmlns:m="http://schemas.openxmlformats.org/officeDocument/2006/math">
                    <m:f>
                      <m:fPr>
                        <m:ctrlPr>
                          <a:rPr lang="en-US" sz="2400" i="1" dirty="0" smtClean="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3</m:t>
                        </m:r>
                      </m:num>
                      <m:den>
                        <m:r>
                          <a:rPr lang="en-US" sz="2400" b="0" i="1" dirty="0" smtClean="0">
                            <a:latin typeface="Cambria Math" panose="02040503050406030204" pitchFamily="18" charset="0"/>
                            <a:cs typeface="Arial" panose="020B0604020202020204" pitchFamily="34" charset="0"/>
                          </a:rPr>
                          <m:t>5</m:t>
                        </m:r>
                      </m:den>
                    </m:f>
                  </m:oMath>
                </a14:m>
                <a:r>
                  <a:rPr lang="en-US" sz="2400" dirty="0">
                    <a:latin typeface="Arial" panose="020B0604020202020204" pitchFamily="34" charset="0"/>
                    <a:cs typeface="Arial" panose="020B0604020202020204" pitchFamily="34" charset="0"/>
                  </a:rPr>
                  <a:t> of the packets of crisps are salt and vinegar and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2</m:t>
                        </m:r>
                      </m:num>
                      <m:den>
                        <m:r>
                          <a:rPr lang="en-US" sz="2400" i="1" dirty="0">
                            <a:latin typeface="Cambria Math" panose="02040503050406030204" pitchFamily="18" charset="0"/>
                            <a:cs typeface="Arial" panose="020B0604020202020204" pitchFamily="34" charset="0"/>
                          </a:rPr>
                          <m:t>5</m:t>
                        </m:r>
                      </m:den>
                    </m:f>
                  </m:oMath>
                </a14:m>
                <a:r>
                  <a:rPr lang="en-US" sz="2400" dirty="0">
                    <a:latin typeface="Arial" panose="020B0604020202020204" pitchFamily="34" charset="0"/>
                    <a:cs typeface="Arial" panose="020B0604020202020204" pitchFamily="34" charset="0"/>
                  </a:rPr>
                  <a:t> of the packets are cheese and onion.</a:t>
                </a:r>
              </a:p>
              <a:p>
                <a:pPr marL="914400" indent="-40005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ratio </a:t>
                </a:r>
                <a:r>
                  <a:rPr lang="en-US" sz="2400" dirty="0" smtClean="0">
                    <a:latin typeface="Arial" panose="020B0604020202020204" pitchFamily="34" charset="0"/>
                    <a:cs typeface="Arial" panose="020B0604020202020204" pitchFamily="34" charset="0"/>
                  </a:rPr>
                  <a:t>of salt </a:t>
                </a:r>
                <a:r>
                  <a:rPr lang="en-US" sz="2400" dirty="0">
                    <a:latin typeface="Arial" panose="020B0604020202020204" pitchFamily="34" charset="0"/>
                    <a:cs typeface="Arial" panose="020B0604020202020204" pitchFamily="34" charset="0"/>
                  </a:rPr>
                  <a:t>and vinegar: cheese and onion? </a:t>
                </a:r>
                <a:endParaRPr lang="en-US" sz="2400" dirty="0" smtClean="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There </a:t>
                </a:r>
                <a:r>
                  <a:rPr lang="en-US" sz="2400" dirty="0">
                    <a:latin typeface="Arial" panose="020B0604020202020204" pitchFamily="34" charset="0"/>
                    <a:cs typeface="Arial" panose="020B0604020202020204" pitchFamily="34" charset="0"/>
                  </a:rPr>
                  <a:t>are 6 packets of cheese and onion in the multipack. How many packets of salt and vinegar are there? </a:t>
                </a:r>
                <a:endParaRPr lang="en-US" sz="2400" dirty="0" smtClean="0">
                  <a:latin typeface="Arial" panose="020B0604020202020204" pitchFamily="34" charset="0"/>
                  <a:cs typeface="Arial" panose="020B0604020202020204" pitchFamily="34" charset="0"/>
                </a:endParaRPr>
              </a:p>
              <a:p>
                <a:pPr marL="914400" indent="-40005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packets of crisps are in the multipack altogether?</a:t>
                </a:r>
              </a:p>
            </p:txBody>
          </p:sp>
        </mc:Choice>
        <mc:Fallback>
          <p:sp>
            <p:nvSpPr>
              <p:cNvPr id="3" name="Rectangle 2"/>
              <p:cNvSpPr>
                <a:spLocks noRot="1" noChangeAspect="1" noMove="1" noResize="1" noEditPoints="1" noAdjustHandles="1" noChangeArrowheads="1" noChangeShapeType="1" noTextEdit="1"/>
              </p:cNvSpPr>
              <p:nvPr/>
            </p:nvSpPr>
            <p:spPr>
              <a:xfrm>
                <a:off x="251520" y="1242814"/>
                <a:ext cx="5256584" cy="5204245"/>
              </a:xfrm>
              <a:prstGeom prst="rect">
                <a:avLst/>
              </a:prstGeom>
              <a:blipFill rotWithShape="0">
                <a:blip r:embed="rId4"/>
                <a:stretch>
                  <a:fillRect l="-1506" r="-2549" b="-1756"/>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75087520"/>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87</a:t>
            </a:r>
          </a:p>
        </p:txBody>
      </p:sp>
      <p:sp>
        <p:nvSpPr>
          <p:cNvPr id="3" name="Rectangle 2"/>
          <p:cNvSpPr/>
          <p:nvPr/>
        </p:nvSpPr>
        <p:spPr>
          <a:xfrm>
            <a:off x="251520" y="1242814"/>
            <a:ext cx="5256584" cy="5478423"/>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822700" algn="l"/>
              </a:tabLst>
            </a:pPr>
            <a:r>
              <a:rPr lang="en-US" sz="2500" dirty="0">
                <a:latin typeface="Arial" panose="020B0604020202020204" pitchFamily="34" charset="0"/>
                <a:cs typeface="Arial" panose="020B0604020202020204" pitchFamily="34" charset="0"/>
              </a:rPr>
              <a:t>Share these amounts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in </a:t>
            </a:r>
            <a:r>
              <a:rPr lang="en-US" sz="2500" dirty="0">
                <a:latin typeface="Arial" panose="020B0604020202020204" pitchFamily="34" charset="0"/>
                <a:cs typeface="Arial" panose="020B0604020202020204" pitchFamily="34" charset="0"/>
              </a:rPr>
              <a:t>the ratios given.</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24 </a:t>
            </a:r>
            <a:r>
              <a:rPr lang="en-US" sz="2500" dirty="0">
                <a:latin typeface="Arial" panose="020B0604020202020204" pitchFamily="34" charset="0"/>
                <a:cs typeface="Arial" panose="020B0604020202020204" pitchFamily="34" charset="0"/>
              </a:rPr>
              <a:t>kg in the ratio 3 </a:t>
            </a:r>
            <a:r>
              <a:rPr lang="en-US" sz="2500" dirty="0" smtClean="0">
                <a:latin typeface="Arial" panose="020B0604020202020204" pitchFamily="34" charset="0"/>
                <a:cs typeface="Arial" panose="020B0604020202020204" pitchFamily="34" charset="0"/>
              </a:rPr>
              <a:t>: 1</a:t>
            </a:r>
            <a:endParaRPr lang="en-US" sz="250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72 </a:t>
            </a:r>
            <a:r>
              <a:rPr lang="en-US" sz="2500" dirty="0">
                <a:latin typeface="Arial" panose="020B0604020202020204" pitchFamily="34" charset="0"/>
                <a:cs typeface="Arial" panose="020B0604020202020204" pitchFamily="34" charset="0"/>
              </a:rPr>
              <a:t>m in the ratio </a:t>
            </a:r>
            <a:r>
              <a:rPr lang="en-US" sz="2500" dirty="0" smtClean="0">
                <a:latin typeface="Arial" panose="020B0604020202020204" pitchFamily="34" charset="0"/>
                <a:cs typeface="Arial" panose="020B0604020202020204" pitchFamily="34" charset="0"/>
              </a:rPr>
              <a:t>1 : </a:t>
            </a:r>
            <a:r>
              <a:rPr lang="en-US" sz="2500" dirty="0">
                <a:latin typeface="Arial" panose="020B0604020202020204" pitchFamily="34" charset="0"/>
                <a:cs typeface="Arial" panose="020B0604020202020204" pitchFamily="34" charset="0"/>
              </a:rPr>
              <a:t>5</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32 in the ratio </a:t>
            </a:r>
            <a:r>
              <a:rPr lang="en-US" sz="2500" dirty="0" smtClean="0">
                <a:latin typeface="Arial" panose="020B0604020202020204" pitchFamily="34" charset="0"/>
                <a:cs typeface="Arial" panose="020B0604020202020204" pitchFamily="34" charset="0"/>
              </a:rPr>
              <a:t>5 : </a:t>
            </a:r>
            <a:r>
              <a:rPr lang="en-US" sz="2500" dirty="0">
                <a:latin typeface="Arial" panose="020B0604020202020204" pitchFamily="34" charset="0"/>
                <a:cs typeface="Arial" panose="020B0604020202020204" pitchFamily="34" charset="0"/>
              </a:rPr>
              <a:t>3</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250 in the ratio 3 : 7</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42 </a:t>
            </a:r>
            <a:r>
              <a:rPr lang="en-US" sz="2500" dirty="0">
                <a:latin typeface="Arial" panose="020B0604020202020204" pitchFamily="34" charset="0"/>
                <a:cs typeface="Arial" panose="020B0604020202020204" pitchFamily="34" charset="0"/>
              </a:rPr>
              <a:t>litres in the ratio 5 : 2</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12.5 </a:t>
            </a:r>
            <a:r>
              <a:rPr lang="en-US" sz="2500" dirty="0">
                <a:latin typeface="Arial" panose="020B0604020202020204" pitchFamily="34" charset="0"/>
                <a:cs typeface="Arial" panose="020B0604020202020204" pitchFamily="34" charset="0"/>
              </a:rPr>
              <a:t>km in the ratio 3 : 2</a:t>
            </a:r>
          </a:p>
          <a:p>
            <a:pPr marL="457200" indent="-457200">
              <a:buClr>
                <a:srgbClr val="C00000"/>
              </a:buClr>
              <a:buFont typeface="+mj-lt"/>
              <a:buAutoNum type="arabicPeriod" startAt="2"/>
              <a:tabLst>
                <a:tab pos="2066925" algn="l"/>
                <a:tab pos="2743200" algn="l"/>
                <a:tab pos="3822700" algn="l"/>
              </a:tabLst>
            </a:pPr>
            <a:r>
              <a:rPr lang="en-US" sz="2500" dirty="0" smtClean="0">
                <a:latin typeface="Arial" panose="020B0604020202020204" pitchFamily="34" charset="0"/>
                <a:cs typeface="Arial" panose="020B0604020202020204" pitchFamily="34" charset="0"/>
              </a:rPr>
              <a:t>Solder </a:t>
            </a:r>
            <a:r>
              <a:rPr lang="en-US" sz="2500" dirty="0">
                <a:latin typeface="Arial" panose="020B0604020202020204" pitchFamily="34" charset="0"/>
                <a:cs typeface="Arial" panose="020B0604020202020204" pitchFamily="34" charset="0"/>
              </a:rPr>
              <a:t>used for joining metal pipes is made from a mixture of tin and lead in the ratio 3 : 2. Paul has 425 g of </a:t>
            </a:r>
            <a:r>
              <a:rPr lang="en-US" sz="2500" dirty="0" smtClean="0">
                <a:latin typeface="Arial" panose="020B0604020202020204" pitchFamily="34" charset="0"/>
                <a:cs typeface="Arial" panose="020B0604020202020204" pitchFamily="34" charset="0"/>
              </a:rPr>
              <a:t>solder.</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is the mass of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571750" algn="l"/>
                <a:tab pos="3822700" algn="l"/>
              </a:tabLst>
            </a:pPr>
            <a:r>
              <a:rPr lang="en-US" sz="2500" dirty="0" smtClean="0">
                <a:latin typeface="Arial" panose="020B0604020202020204" pitchFamily="34" charset="0"/>
                <a:cs typeface="Arial" panose="020B0604020202020204" pitchFamily="34" charset="0"/>
              </a:rPr>
              <a:t>tin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lead</a:t>
            </a:r>
            <a:r>
              <a:rPr lang="en-US" sz="25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499992" y="1264832"/>
            <a:ext cx="1008112" cy="1228064"/>
          </a:xfrm>
          <a:prstGeom prst="rect">
            <a:avLst/>
          </a:prstGeom>
        </p:spPr>
      </p:pic>
    </p:spTree>
    <p:extLst>
      <p:ext uri="{BB962C8B-B14F-4D97-AF65-F5344CB8AC3E}">
        <p14:creationId xmlns:p14="http://schemas.microsoft.com/office/powerpoint/2010/main" val="1907471005"/>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sp>
        <p:nvSpPr>
          <p:cNvPr id="3" name="Rectangle 2"/>
          <p:cNvSpPr/>
          <p:nvPr/>
        </p:nvSpPr>
        <p:spPr>
          <a:xfrm>
            <a:off x="251520" y="1242814"/>
            <a:ext cx="5256584" cy="4913653"/>
          </a:xfrm>
          <a:prstGeom prst="rect">
            <a:avLst/>
          </a:prstGeom>
        </p:spPr>
        <p:txBody>
          <a:bodyPr wrap="square">
            <a:spAutoFit/>
          </a:bodyPr>
          <a:lstStyle/>
          <a:p>
            <a:pPr marL="457200" indent="-457200">
              <a:buClr>
                <a:srgbClr val="C00000"/>
              </a:buClr>
              <a:buFont typeface="+mj-lt"/>
              <a:buAutoNum type="arabicPeriod" startAt="3"/>
              <a:tabLst>
                <a:tab pos="2066925" algn="l"/>
                <a:tab pos="2743200" algn="l"/>
                <a:tab pos="3822700" algn="l"/>
              </a:tabLst>
            </a:pPr>
            <a:r>
              <a:rPr lang="en-US" sz="2410" dirty="0">
                <a:latin typeface="Arial" panose="020B0604020202020204" pitchFamily="34" charset="0"/>
                <a:cs typeface="Arial" panose="020B0604020202020204" pitchFamily="34" charset="0"/>
              </a:rPr>
              <a:t>Green dye is mixed from yellow dye and blue dye in the ratio 3 : </a:t>
            </a:r>
            <a:r>
              <a:rPr lang="en-US" sz="2410" dirty="0" smtClean="0">
                <a:latin typeface="Arial" panose="020B0604020202020204" pitchFamily="34" charset="0"/>
                <a:cs typeface="Arial" panose="020B0604020202020204" pitchFamily="34" charset="0"/>
              </a:rPr>
              <a:t>4.</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Amir </a:t>
            </a:r>
            <a:r>
              <a:rPr lang="en-US" sz="2410" dirty="0">
                <a:latin typeface="Arial" panose="020B0604020202020204" pitchFamily="34" charset="0"/>
                <a:cs typeface="Arial" panose="020B0604020202020204" pitchFamily="34" charset="0"/>
              </a:rPr>
              <a:t>needs 35 litres of green dye. </a:t>
            </a:r>
            <a:endParaRPr lang="en-US" sz="241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10" dirty="0" smtClean="0">
                <a:latin typeface="Arial" panose="020B0604020202020204" pitchFamily="34" charset="0"/>
                <a:cs typeface="Arial" panose="020B0604020202020204" pitchFamily="34" charset="0"/>
              </a:rPr>
              <a:t>How </a:t>
            </a:r>
            <a:r>
              <a:rPr lang="en-US" sz="2410" dirty="0">
                <a:latin typeface="Arial" panose="020B0604020202020204" pitchFamily="34" charset="0"/>
                <a:cs typeface="Arial" panose="020B0604020202020204" pitchFamily="34" charset="0"/>
              </a:rPr>
              <a:t>many litres of yellow dye should he use?</a:t>
            </a:r>
          </a:p>
          <a:p>
            <a:pPr marL="914400" indent="-457200">
              <a:buClr>
                <a:srgbClr val="C00000"/>
              </a:buClr>
              <a:buFont typeface="+mj-lt"/>
              <a:buAutoNum type="alphaLcPeriod"/>
              <a:tabLst>
                <a:tab pos="2066925" algn="l"/>
                <a:tab pos="2743200" algn="l"/>
                <a:tab pos="3822700" algn="l"/>
              </a:tabLst>
            </a:pPr>
            <a:r>
              <a:rPr lang="en-US" sz="2410" dirty="0" smtClean="0">
                <a:latin typeface="Arial" panose="020B0604020202020204" pitchFamily="34" charset="0"/>
                <a:cs typeface="Arial" panose="020B0604020202020204" pitchFamily="34" charset="0"/>
              </a:rPr>
              <a:t>How </a:t>
            </a:r>
            <a:r>
              <a:rPr lang="en-US" sz="2410" dirty="0">
                <a:latin typeface="Arial" panose="020B0604020202020204" pitchFamily="34" charset="0"/>
                <a:cs typeface="Arial" panose="020B0604020202020204" pitchFamily="34" charset="0"/>
              </a:rPr>
              <a:t>many litres of blue dye should he use?</a:t>
            </a:r>
          </a:p>
          <a:p>
            <a:pPr marL="457200" indent="-457200">
              <a:buClr>
                <a:srgbClr val="C00000"/>
              </a:buClr>
              <a:buFont typeface="+mj-lt"/>
              <a:buAutoNum type="arabicPeriod" startAt="4"/>
              <a:tabLst>
                <a:tab pos="2066925" algn="l"/>
                <a:tab pos="2743200" algn="l"/>
                <a:tab pos="3822700" algn="l"/>
              </a:tabLst>
            </a:pPr>
            <a:r>
              <a:rPr lang="en-US" sz="2410" dirty="0" smtClean="0">
                <a:latin typeface="Arial" panose="020B0604020202020204" pitchFamily="34" charset="0"/>
                <a:cs typeface="Arial" panose="020B0604020202020204" pitchFamily="34" charset="0"/>
              </a:rPr>
              <a:t>A </a:t>
            </a:r>
            <a:r>
              <a:rPr lang="en-US" sz="2410" dirty="0">
                <a:latin typeface="Arial" panose="020B0604020202020204" pitchFamily="34" charset="0"/>
                <a:cs typeface="Arial" panose="020B0604020202020204" pitchFamily="34" charset="0"/>
              </a:rPr>
              <a:t>cereal mix is made from oats, wheat and barley in the ratio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3 : 2 : 1.</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Chantal </a:t>
            </a:r>
            <a:r>
              <a:rPr lang="en-US" sz="2410" dirty="0">
                <a:latin typeface="Arial" panose="020B0604020202020204" pitchFamily="34" charset="0"/>
                <a:cs typeface="Arial" panose="020B0604020202020204" pitchFamily="34" charset="0"/>
              </a:rPr>
              <a:t>wants to make 600 g of cereal mix. How much of each type of ingredient does she need?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4005064"/>
            <a:ext cx="556549" cy="551298"/>
          </a:xfrm>
          <a:prstGeom prst="rect">
            <a:avLst/>
          </a:prstGeom>
        </p:spPr>
      </p:pic>
    </p:spTree>
    <p:extLst>
      <p:ext uri="{BB962C8B-B14F-4D97-AF65-F5344CB8AC3E}">
        <p14:creationId xmlns:p14="http://schemas.microsoft.com/office/powerpoint/2010/main" val="1548793073"/>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grpSp>
        <p:nvGrpSpPr>
          <p:cNvPr id="6" name="Group 5"/>
          <p:cNvGrpSpPr/>
          <p:nvPr/>
        </p:nvGrpSpPr>
        <p:grpSpPr>
          <a:xfrm>
            <a:off x="305905" y="1268760"/>
            <a:ext cx="5130191" cy="5256584"/>
            <a:chOff x="3483872" y="1089031"/>
            <a:chExt cx="5264592" cy="5256584"/>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431983"/>
            </a:xfrm>
            <a:prstGeom prst="rect">
              <a:avLst/>
            </a:prstGeom>
          </p:spPr>
          <p:txBody>
            <a:bodyPr wrap="square">
              <a:spAutoFit/>
            </a:bodyPr>
            <a:lstStyle/>
            <a:p>
              <a:pPr>
                <a:spcAft>
                  <a:spcPts val="0"/>
                </a:spcAft>
                <a:tabLst>
                  <a:tab pos="4972050" algn="r"/>
                </a:tabLst>
              </a:pPr>
              <a:r>
                <a:rPr lang="en-US" sz="2350" dirty="0"/>
                <a:t>Jamila is going to make some shortbread.</a:t>
              </a:r>
            </a:p>
            <a:p>
              <a:pPr>
                <a:spcAft>
                  <a:spcPts val="0"/>
                </a:spcAft>
                <a:tabLst>
                  <a:tab pos="4972050" algn="r"/>
                </a:tabLst>
              </a:pPr>
              <a:r>
                <a:rPr lang="en-US" sz="2350" dirty="0"/>
                <a:t>She needs to mix flour, butter and sugar in the ratio 3 : 2 : 1 by weight.</a:t>
              </a:r>
            </a:p>
            <a:p>
              <a:pPr>
                <a:spcAft>
                  <a:spcPts val="0"/>
                </a:spcAft>
                <a:tabLst>
                  <a:tab pos="4972050" algn="r"/>
                </a:tabLst>
              </a:pPr>
              <a:r>
                <a:rPr lang="en-US" sz="2350" dirty="0"/>
                <a:t>Jamila wants to make 1.5 kg of shortbread. She has</a:t>
              </a:r>
            </a:p>
            <a:p>
              <a:pPr marL="342900" indent="-342900">
                <a:spcAft>
                  <a:spcPts val="0"/>
                </a:spcAft>
                <a:buClr>
                  <a:srgbClr val="C00000"/>
                </a:buClr>
                <a:buFont typeface="Arial" panose="020B0604020202020204" pitchFamily="34" charset="0"/>
                <a:buChar char="•"/>
                <a:tabLst>
                  <a:tab pos="4972050" algn="r"/>
                </a:tabLst>
              </a:pPr>
              <a:r>
                <a:rPr lang="en-US" sz="2350" dirty="0" smtClean="0"/>
                <a:t>450 </a:t>
              </a:r>
              <a:r>
                <a:rPr lang="en-US" sz="2350" dirty="0"/>
                <a:t>g of butter</a:t>
              </a:r>
            </a:p>
            <a:p>
              <a:pPr marL="342900" indent="-342900">
                <a:spcAft>
                  <a:spcPts val="0"/>
                </a:spcAft>
                <a:buClr>
                  <a:srgbClr val="C00000"/>
                </a:buClr>
                <a:buFont typeface="Arial" panose="020B0604020202020204" pitchFamily="34" charset="0"/>
                <a:buChar char="•"/>
                <a:tabLst>
                  <a:tab pos="4972050" algn="r"/>
                </a:tabLst>
              </a:pPr>
              <a:r>
                <a:rPr lang="en-US" sz="2350" dirty="0" smtClean="0"/>
                <a:t>1500 </a:t>
              </a:r>
              <a:r>
                <a:rPr lang="en-US" sz="2350" dirty="0"/>
                <a:t>g of flour</a:t>
              </a:r>
            </a:p>
            <a:p>
              <a:pPr marL="342900" indent="-342900">
                <a:spcAft>
                  <a:spcPts val="0"/>
                </a:spcAft>
                <a:buClr>
                  <a:srgbClr val="C00000"/>
                </a:buClr>
                <a:buFont typeface="Arial" panose="020B0604020202020204" pitchFamily="34" charset="0"/>
                <a:buChar char="•"/>
                <a:tabLst>
                  <a:tab pos="4972050" algn="r"/>
                </a:tabLst>
              </a:pPr>
              <a:r>
                <a:rPr lang="en-US" sz="2350" dirty="0" smtClean="0"/>
                <a:t>500 </a:t>
              </a:r>
              <a:r>
                <a:rPr lang="en-US" sz="2350" dirty="0"/>
                <a:t>g of sugar</a:t>
              </a:r>
            </a:p>
            <a:p>
              <a:pPr>
                <a:spcAft>
                  <a:spcPts val="0"/>
                </a:spcAft>
                <a:tabLst>
                  <a:tab pos="4972050" algn="r"/>
                </a:tabLst>
              </a:pPr>
              <a:r>
                <a:rPr lang="en-US" sz="2350" dirty="0"/>
                <a:t>Does Jamila have enough flour, butter and sugar to make the shortbread</a:t>
              </a:r>
              <a:r>
                <a:rPr lang="en-US" sz="2350" dirty="0" smtClean="0"/>
                <a:t>?</a:t>
              </a:r>
              <a:r>
                <a:rPr lang="en-US" sz="2350" dirty="0" smtClean="0"/>
                <a:t>	</a:t>
              </a:r>
              <a:r>
                <a:rPr lang="en-US" sz="2350" b="1" dirty="0" smtClean="0"/>
                <a:t>(4 </a:t>
              </a:r>
              <a:r>
                <a:rPr lang="en-US" sz="2350" b="1" dirty="0"/>
                <a:t>marks)</a:t>
              </a:r>
            </a:p>
          </p:txBody>
        </p:sp>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2249643115"/>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sp>
        <p:nvSpPr>
          <p:cNvPr id="3" name="Rectangle 2"/>
          <p:cNvSpPr/>
          <p:nvPr/>
        </p:nvSpPr>
        <p:spPr>
          <a:xfrm>
            <a:off x="251520" y="1223312"/>
            <a:ext cx="5256584" cy="5086008"/>
          </a:xfrm>
          <a:prstGeom prst="rect">
            <a:avLst/>
          </a:prstGeom>
        </p:spPr>
        <p:txBody>
          <a:bodyPr wrap="square">
            <a:spAutoFit/>
          </a:bodyPr>
          <a:lstStyle/>
          <a:p>
            <a:pPr marL="457200" indent="-457200">
              <a:buClr>
                <a:srgbClr val="C00000"/>
              </a:buClr>
              <a:buFont typeface="+mj-lt"/>
              <a:buAutoNum type="arabicPeriod" startAt="6"/>
              <a:tabLst>
                <a:tab pos="2066925" algn="l"/>
                <a:tab pos="2743200" algn="l"/>
                <a:tab pos="3822700" algn="l"/>
              </a:tabLst>
            </a:pPr>
            <a:r>
              <a:rPr lang="en-US" sz="2970" dirty="0">
                <a:latin typeface="Arial" panose="020B0604020202020204" pitchFamily="34" charset="0"/>
                <a:cs typeface="Arial" panose="020B0604020202020204" pitchFamily="34" charset="0"/>
              </a:rPr>
              <a:t>Share these amounts in the ratios given, </a:t>
            </a:r>
            <a:endParaRPr lang="en-US" sz="297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750 </a:t>
            </a:r>
            <a:r>
              <a:rPr lang="en-US" sz="2970" dirty="0">
                <a:latin typeface="Arial" panose="020B0604020202020204" pitchFamily="34" charset="0"/>
                <a:cs typeface="Arial" panose="020B0604020202020204" pitchFamily="34" charset="0"/>
              </a:rPr>
              <a:t>g in the ratio </a:t>
            </a:r>
            <a:r>
              <a:rPr lang="en-US" sz="2970" dirty="0" smtClean="0">
                <a:latin typeface="Arial" panose="020B0604020202020204" pitchFamily="34" charset="0"/>
                <a:cs typeface="Arial" panose="020B0604020202020204" pitchFamily="34" charset="0"/>
              </a:rPr>
              <a:t>2:3:5</a:t>
            </a:r>
            <a:endParaRPr lang="en-US" sz="2970" dirty="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600 </a:t>
            </a:r>
            <a:r>
              <a:rPr lang="en-US" sz="2970" dirty="0">
                <a:latin typeface="Arial" panose="020B0604020202020204" pitchFamily="34" charset="0"/>
                <a:cs typeface="Arial" panose="020B0604020202020204" pitchFamily="34" charset="0"/>
              </a:rPr>
              <a:t>ml in the ratio </a:t>
            </a:r>
            <a:r>
              <a:rPr lang="en-US" sz="2970" dirty="0" smtClean="0">
                <a:latin typeface="Arial" panose="020B0604020202020204" pitchFamily="34" charset="0"/>
                <a:cs typeface="Arial" panose="020B0604020202020204" pitchFamily="34" charset="0"/>
              </a:rPr>
              <a:t>3:2:7 </a:t>
            </a: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a:t>
            </a:r>
            <a:r>
              <a:rPr lang="en-US" sz="2970" dirty="0">
                <a:latin typeface="Arial" panose="020B0604020202020204" pitchFamily="34" charset="0"/>
                <a:cs typeface="Arial" panose="020B0604020202020204" pitchFamily="34" charset="0"/>
              </a:rPr>
              <a:t>84 in the ratio 3:5:6 </a:t>
            </a:r>
            <a:endParaRPr lang="en-US" sz="297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a:t>
            </a:r>
            <a:r>
              <a:rPr lang="en-US" sz="2970" dirty="0">
                <a:latin typeface="Arial" panose="020B0604020202020204" pitchFamily="34" charset="0"/>
                <a:cs typeface="Arial" panose="020B0604020202020204" pitchFamily="34" charset="0"/>
              </a:rPr>
              <a:t>30 in the ratio </a:t>
            </a:r>
            <a:r>
              <a:rPr lang="en-US" sz="2970" dirty="0" smtClean="0">
                <a:latin typeface="Arial" panose="020B0604020202020204" pitchFamily="34" charset="0"/>
                <a:cs typeface="Arial" panose="020B0604020202020204" pitchFamily="34" charset="0"/>
              </a:rPr>
              <a:t>4:5:3</a:t>
            </a:r>
          </a:p>
          <a:p>
            <a:pPr marL="457200" indent="-457200">
              <a:buClr>
                <a:srgbClr val="C00000"/>
              </a:buClr>
              <a:buFont typeface="+mj-lt"/>
              <a:buAutoNum type="arabicPeriod" startAt="7"/>
              <a:tabLst>
                <a:tab pos="2066925" algn="l"/>
                <a:tab pos="2743200" algn="l"/>
                <a:tab pos="3822700" algn="l"/>
              </a:tabLst>
            </a:pPr>
            <a:r>
              <a:rPr lang="en-US" sz="2970" dirty="0" smtClean="0">
                <a:latin typeface="Arial" panose="020B0604020202020204" pitchFamily="34" charset="0"/>
                <a:cs typeface="Arial" panose="020B0604020202020204" pitchFamily="34" charset="0"/>
              </a:rPr>
              <a:t>Share </a:t>
            </a:r>
            <a:r>
              <a:rPr lang="en-US" sz="2970" dirty="0">
                <a:latin typeface="Arial" panose="020B0604020202020204" pitchFamily="34" charset="0"/>
                <a:cs typeface="Arial" panose="020B0604020202020204" pitchFamily="34" charset="0"/>
              </a:rPr>
              <a:t>these amounts in the ratios given. Round your answers sensibly.</a:t>
            </a: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a:t>
            </a:r>
            <a:r>
              <a:rPr lang="en-US" sz="2970" dirty="0">
                <a:latin typeface="Arial" panose="020B0604020202020204" pitchFamily="34" charset="0"/>
                <a:cs typeface="Arial" panose="020B0604020202020204" pitchFamily="34" charset="0"/>
              </a:rPr>
              <a:t>60 in the ratio 3 : 4 </a:t>
            </a:r>
            <a:endParaRPr lang="en-US" sz="297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970" dirty="0" smtClean="0">
                <a:latin typeface="Arial" panose="020B0604020202020204" pitchFamily="34" charset="0"/>
                <a:cs typeface="Arial" panose="020B0604020202020204" pitchFamily="34" charset="0"/>
              </a:rPr>
              <a:t>125 </a:t>
            </a:r>
            <a:r>
              <a:rPr lang="en-US" sz="2970" dirty="0">
                <a:latin typeface="Arial" panose="020B0604020202020204" pitchFamily="34" charset="0"/>
                <a:cs typeface="Arial" panose="020B0604020202020204" pitchFamily="34" charset="0"/>
              </a:rPr>
              <a:t>g in the ratio </a:t>
            </a:r>
            <a:r>
              <a:rPr lang="en-US" sz="2970" dirty="0" smtClean="0">
                <a:latin typeface="Arial" panose="020B0604020202020204" pitchFamily="34" charset="0"/>
                <a:cs typeface="Arial" panose="020B0604020202020204" pitchFamily="34" charset="0"/>
              </a:rPr>
              <a:t>5 : </a:t>
            </a:r>
            <a:r>
              <a:rPr lang="en-US" sz="2970" dirty="0">
                <a:latin typeface="Arial" panose="020B0604020202020204" pitchFamily="34" charset="0"/>
                <a:cs typeface="Arial" panose="020B0604020202020204" pitchFamily="34" charset="0"/>
              </a:rPr>
              <a:t>4</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4005064"/>
            <a:ext cx="556549" cy="551298"/>
          </a:xfrm>
          <a:prstGeom prst="rect">
            <a:avLst/>
          </a:prstGeom>
        </p:spPr>
      </p:pic>
    </p:spTree>
    <p:extLst>
      <p:ext uri="{BB962C8B-B14F-4D97-AF65-F5344CB8AC3E}">
        <p14:creationId xmlns:p14="http://schemas.microsoft.com/office/powerpoint/2010/main" val="2266298573"/>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sp>
        <p:nvSpPr>
          <p:cNvPr id="3" name="Rectangle 2"/>
          <p:cNvSpPr/>
          <p:nvPr/>
        </p:nvSpPr>
        <p:spPr>
          <a:xfrm>
            <a:off x="251520" y="1223312"/>
            <a:ext cx="5256584" cy="3833357"/>
          </a:xfrm>
          <a:prstGeom prst="rect">
            <a:avLst/>
          </a:prstGeom>
        </p:spPr>
        <p:txBody>
          <a:bodyPr wrap="square">
            <a:spAutoFit/>
          </a:bodyPr>
          <a:lstStyle/>
          <a:p>
            <a:pPr marL="514350" indent="-514350">
              <a:buClr>
                <a:srgbClr val="C00000"/>
              </a:buClr>
              <a:buFont typeface="+mj-lt"/>
              <a:buAutoNum type="arabicPeriod" startAt="8"/>
              <a:tabLst>
                <a:tab pos="2066925" algn="l"/>
                <a:tab pos="2743200" algn="l"/>
                <a:tab pos="3822700" algn="l"/>
              </a:tabLst>
            </a:pPr>
            <a:r>
              <a:rPr lang="en-US" sz="2210" b="1" dirty="0">
                <a:solidFill>
                  <a:srgbClr val="FF0000"/>
                </a:solidFill>
                <a:latin typeface="Arial" panose="020B0604020202020204" pitchFamily="34" charset="0"/>
                <a:cs typeface="Arial" panose="020B0604020202020204" pitchFamily="34" charset="0"/>
              </a:rPr>
              <a:t>R</a:t>
            </a:r>
            <a:r>
              <a:rPr lang="en-US" sz="2210" dirty="0">
                <a:latin typeface="Arial" panose="020B0604020202020204" pitchFamily="34" charset="0"/>
                <a:cs typeface="Arial" panose="020B0604020202020204" pitchFamily="34" charset="0"/>
              </a:rPr>
              <a:t> Jennifer and Tom buy a flat to rent out for £125 </a:t>
            </a:r>
            <a:r>
              <a:rPr lang="en-US" sz="2210" dirty="0" smtClean="0">
                <a:latin typeface="Arial" panose="020B0604020202020204" pitchFamily="34" charset="0"/>
                <a:cs typeface="Arial" panose="020B0604020202020204" pitchFamily="34" charset="0"/>
              </a:rPr>
              <a:t>000.</a:t>
            </a:r>
            <a:br>
              <a:rPr lang="en-US" sz="2210" dirty="0" smtClean="0">
                <a:latin typeface="Arial" panose="020B0604020202020204" pitchFamily="34" charset="0"/>
                <a:cs typeface="Arial" panose="020B0604020202020204" pitchFamily="34" charset="0"/>
              </a:rPr>
            </a:br>
            <a:r>
              <a:rPr lang="en-US" sz="2210" dirty="0" smtClean="0">
                <a:latin typeface="Arial" panose="020B0604020202020204" pitchFamily="34" charset="0"/>
                <a:cs typeface="Arial" panose="020B0604020202020204" pitchFamily="34" charset="0"/>
              </a:rPr>
              <a:t>Jennifer </a:t>
            </a:r>
            <a:r>
              <a:rPr lang="en-US" sz="2210" dirty="0">
                <a:latin typeface="Arial" panose="020B0604020202020204" pitchFamily="34" charset="0"/>
                <a:cs typeface="Arial" panose="020B0604020202020204" pitchFamily="34" charset="0"/>
              </a:rPr>
              <a:t>pays £75 000 and Tom pays £50 000. They rent out the flat for £650 per </a:t>
            </a:r>
            <a:r>
              <a:rPr lang="en-US" sz="2210" dirty="0" smtClean="0">
                <a:latin typeface="Arial" panose="020B0604020202020204" pitchFamily="34" charset="0"/>
                <a:cs typeface="Arial" panose="020B0604020202020204" pitchFamily="34" charset="0"/>
              </a:rPr>
              <a:t>month. </a:t>
            </a:r>
          </a:p>
          <a:p>
            <a:pPr marL="857250" indent="-400050">
              <a:buClr>
                <a:srgbClr val="C00000"/>
              </a:buClr>
              <a:buFont typeface="+mj-lt"/>
              <a:buAutoNum type="alphaLcPeriod"/>
              <a:tabLst>
                <a:tab pos="2066925" algn="l"/>
                <a:tab pos="2743200" algn="l"/>
                <a:tab pos="3822700" algn="l"/>
              </a:tabLst>
            </a:pPr>
            <a:r>
              <a:rPr lang="en-US" sz="2210" dirty="0" smtClean="0">
                <a:latin typeface="Arial" panose="020B0604020202020204" pitchFamily="34" charset="0"/>
                <a:cs typeface="Arial" panose="020B0604020202020204" pitchFamily="34" charset="0"/>
              </a:rPr>
              <a:t>Write </a:t>
            </a:r>
            <a:r>
              <a:rPr lang="en-US" sz="2210" dirty="0">
                <a:latin typeface="Arial" panose="020B0604020202020204" pitchFamily="34" charset="0"/>
                <a:cs typeface="Arial" panose="020B0604020202020204" pitchFamily="34" charset="0"/>
              </a:rPr>
              <a:t>the amounts they each pay as a </a:t>
            </a:r>
            <a:r>
              <a:rPr lang="en-US" sz="2210" dirty="0" smtClean="0">
                <a:latin typeface="Arial" panose="020B0604020202020204" pitchFamily="34" charset="0"/>
                <a:cs typeface="Arial" panose="020B0604020202020204" pitchFamily="34" charset="0"/>
              </a:rPr>
              <a:t>ratio. </a:t>
            </a:r>
          </a:p>
          <a:p>
            <a:pPr marL="857250" indent="-400050">
              <a:buClr>
                <a:srgbClr val="C00000"/>
              </a:buClr>
              <a:buFont typeface="+mj-lt"/>
              <a:buAutoNum type="alphaLcPeriod"/>
              <a:tabLst>
                <a:tab pos="2066925" algn="l"/>
                <a:tab pos="2743200" algn="l"/>
                <a:tab pos="3822700" algn="l"/>
              </a:tabLst>
            </a:pPr>
            <a:r>
              <a:rPr lang="en-US" sz="2210" dirty="0" smtClean="0">
                <a:latin typeface="Arial" panose="020B0604020202020204" pitchFamily="34" charset="0"/>
                <a:cs typeface="Arial" panose="020B0604020202020204" pitchFamily="34" charset="0"/>
              </a:rPr>
              <a:t>Write </a:t>
            </a:r>
            <a:r>
              <a:rPr lang="en-US" sz="2210" dirty="0">
                <a:latin typeface="Arial" panose="020B0604020202020204" pitchFamily="34" charset="0"/>
                <a:cs typeface="Arial" panose="020B0604020202020204" pitchFamily="34" charset="0"/>
              </a:rPr>
              <a:t>the ratio in its simplest form, </a:t>
            </a:r>
            <a:endParaRPr lang="en-US" sz="221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210" dirty="0" smtClean="0">
                <a:latin typeface="Arial" panose="020B0604020202020204" pitchFamily="34" charset="0"/>
                <a:cs typeface="Arial" panose="020B0604020202020204" pitchFamily="34" charset="0"/>
              </a:rPr>
              <a:t>Divide </a:t>
            </a:r>
            <a:r>
              <a:rPr lang="en-US" sz="2210" dirty="0">
                <a:latin typeface="Arial" panose="020B0604020202020204" pitchFamily="34" charset="0"/>
                <a:cs typeface="Arial" panose="020B0604020202020204" pitchFamily="34" charset="0"/>
              </a:rPr>
              <a:t>the rent in this ratio. How much of the rent does each of them get?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
        <p:nvSpPr>
          <p:cNvPr id="9" name="Rectangle 8"/>
          <p:cNvSpPr/>
          <p:nvPr/>
        </p:nvSpPr>
        <p:spPr>
          <a:xfrm flipH="1">
            <a:off x="251515" y="5085184"/>
            <a:ext cx="5256584" cy="1435379"/>
          </a:xfrm>
          <a:prstGeom prst="rect">
            <a:avLst/>
          </a:prstGeom>
          <a:solidFill>
            <a:srgbClr val="FFF9F2"/>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2356808" y="5154275"/>
            <a:ext cx="3062223" cy="1312383"/>
          </a:xfrm>
          <a:prstGeom prst="rect">
            <a:avLst/>
          </a:prstGeom>
        </p:spPr>
      </p:pic>
    </p:spTree>
    <p:extLst>
      <p:ext uri="{BB962C8B-B14F-4D97-AF65-F5344CB8AC3E}">
        <p14:creationId xmlns:p14="http://schemas.microsoft.com/office/powerpoint/2010/main" val="1585081430"/>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sp>
        <p:nvSpPr>
          <p:cNvPr id="3" name="Rectangle 2"/>
          <p:cNvSpPr/>
          <p:nvPr/>
        </p:nvSpPr>
        <p:spPr>
          <a:xfrm>
            <a:off x="251520" y="1223312"/>
            <a:ext cx="5256584" cy="5493812"/>
          </a:xfrm>
          <a:prstGeom prst="rect">
            <a:avLst/>
          </a:prstGeom>
        </p:spPr>
        <p:txBody>
          <a:bodyPr wrap="square">
            <a:spAutoFit/>
          </a:bodyPr>
          <a:lstStyle/>
          <a:p>
            <a:pPr marL="628650" indent="-628650">
              <a:buClr>
                <a:srgbClr val="C00000"/>
              </a:buClr>
              <a:buFont typeface="+mj-lt"/>
              <a:buAutoNum type="arabicPeriod" startAt="9"/>
              <a:tabLst>
                <a:tab pos="2066925" algn="l"/>
                <a:tab pos="2743200" algn="l"/>
                <a:tab pos="3822700" algn="l"/>
              </a:tabLst>
            </a:pPr>
            <a:r>
              <a:rPr lang="en-US" sz="2700" b="1" dirty="0" smtClean="0">
                <a:solidFill>
                  <a:srgbClr val="FF0000"/>
                </a:solidFill>
                <a:latin typeface="Arial" panose="020B0604020202020204" pitchFamily="34" charset="0"/>
                <a:cs typeface="Arial" panose="020B0604020202020204" pitchFamily="34" charset="0"/>
              </a:rPr>
              <a:t>P</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Kamal and Aisha buy a car together for £</a:t>
            </a:r>
            <a:r>
              <a:rPr lang="en-US" sz="2700" dirty="0" smtClean="0">
                <a:latin typeface="Arial" panose="020B0604020202020204" pitchFamily="34" charset="0"/>
                <a:cs typeface="Arial" panose="020B0604020202020204" pitchFamily="34" charset="0"/>
              </a:rPr>
              <a:t>6300.</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Aisha </a:t>
            </a:r>
            <a:r>
              <a:rPr lang="en-US" sz="2700" dirty="0">
                <a:latin typeface="Arial" panose="020B0604020202020204" pitchFamily="34" charset="0"/>
                <a:cs typeface="Arial" panose="020B0604020202020204" pitchFamily="34" charset="0"/>
              </a:rPr>
              <a:t>pays £2700 and Kamal pays £3600. They sell the car 4 years later for £</a:t>
            </a:r>
            <a:r>
              <a:rPr lang="en-US" sz="2700" dirty="0" smtClean="0">
                <a:latin typeface="Arial" panose="020B0604020202020204" pitchFamily="34" charset="0"/>
                <a:cs typeface="Arial" panose="020B0604020202020204" pitchFamily="34" charset="0"/>
              </a:rPr>
              <a:t>4200.</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should they share the money fairly?</a:t>
            </a:r>
          </a:p>
          <a:p>
            <a:pPr marL="628650" indent="-628650">
              <a:buClr>
                <a:srgbClr val="C00000"/>
              </a:buClr>
              <a:buFont typeface="+mj-lt"/>
              <a:buAutoNum type="arabicPeriod" startAt="9"/>
              <a:tabLst>
                <a:tab pos="2066925" algn="l"/>
                <a:tab pos="2743200" algn="l"/>
                <a:tab pos="3822700" algn="l"/>
              </a:tabLst>
            </a:pPr>
            <a:r>
              <a:rPr lang="en-US" sz="2700" b="1" dirty="0" smtClean="0">
                <a:solidFill>
                  <a:srgbClr val="FF0000"/>
                </a:solidFill>
                <a:latin typeface="Arial" panose="020B0604020202020204" pitchFamily="34" charset="0"/>
                <a:cs typeface="Arial" panose="020B0604020202020204" pitchFamily="34" charset="0"/>
              </a:rPr>
              <a:t>P </a:t>
            </a:r>
            <a:r>
              <a:rPr lang="en-US" sz="2700" b="1" dirty="0">
                <a:solidFill>
                  <a:srgbClr val="FF0000"/>
                </a:solidFill>
                <a:latin typeface="Arial" panose="020B0604020202020204" pitchFamily="34" charset="0"/>
                <a:cs typeface="Arial" panose="020B0604020202020204" pitchFamily="34" charset="0"/>
              </a:rPr>
              <a:t>/ R</a:t>
            </a:r>
            <a:r>
              <a:rPr lang="en-US" sz="2700" dirty="0">
                <a:latin typeface="Arial" panose="020B0604020202020204" pitchFamily="34" charset="0"/>
                <a:cs typeface="Arial" panose="020B0604020202020204" pitchFamily="34" charset="0"/>
              </a:rPr>
              <a:t> Two whole numbers are in the ratio 2 : 5 and their product is a multiple of 3. What are the smallest numbers possible?</a:t>
            </a:r>
          </a:p>
        </p:txBody>
      </p:sp>
    </p:spTree>
    <p:extLst>
      <p:ext uri="{BB962C8B-B14F-4D97-AF65-F5344CB8AC3E}">
        <p14:creationId xmlns:p14="http://schemas.microsoft.com/office/powerpoint/2010/main" val="2479860421"/>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smtClean="0"/>
              <a:t>– </a:t>
            </a:r>
            <a:r>
              <a:rPr lang="en-GB" dirty="0" smtClean="0"/>
              <a:t>Using Ratios 2</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p:sp>
        <p:nvSpPr>
          <p:cNvPr id="3" name="Rectangle 2"/>
          <p:cNvSpPr/>
          <p:nvPr/>
        </p:nvSpPr>
        <p:spPr>
          <a:xfrm>
            <a:off x="251520" y="1223312"/>
            <a:ext cx="5256584" cy="2585323"/>
          </a:xfrm>
          <a:prstGeom prst="rect">
            <a:avLst/>
          </a:prstGeom>
        </p:spPr>
        <p:txBody>
          <a:bodyPr wrap="square">
            <a:spAutoFit/>
          </a:bodyPr>
          <a:lstStyle/>
          <a:p>
            <a:pPr marL="628650" indent="-628650">
              <a:buClr>
                <a:srgbClr val="C00000"/>
              </a:buClr>
              <a:buFont typeface="+mj-lt"/>
              <a:buAutoNum type="arabicPeriod" startAt="11"/>
              <a:tabLst>
                <a:tab pos="2066925" algn="l"/>
                <a:tab pos="2743200" algn="l"/>
                <a:tab pos="3822700" algn="l"/>
              </a:tabLst>
            </a:pPr>
            <a:r>
              <a:rPr lang="en-US" sz="2700" dirty="0" smtClean="0">
                <a:latin typeface="Arial" panose="020B0604020202020204" pitchFamily="34" charset="0"/>
                <a:cs typeface="Arial" panose="020B0604020202020204" pitchFamily="34" charset="0"/>
              </a:rPr>
              <a:t>Sharon </a:t>
            </a:r>
            <a:r>
              <a:rPr lang="en-US" sz="2700" dirty="0">
                <a:latin typeface="Arial" panose="020B0604020202020204" pitchFamily="34" charset="0"/>
                <a:cs typeface="Arial" panose="020B0604020202020204" pitchFamily="34" charset="0"/>
              </a:rPr>
              <a:t>and Jo share £90 in the ratio 7 : 5. </a:t>
            </a:r>
            <a:endParaRPr lang="en-US" sz="2700" dirty="0" smtClean="0">
              <a:latin typeface="Arial" panose="020B0604020202020204" pitchFamily="34" charset="0"/>
              <a:cs typeface="Arial" panose="020B0604020202020204" pitchFamily="34" charset="0"/>
            </a:endParaRPr>
          </a:p>
          <a:p>
            <a:pPr marL="1085850" indent="-457200">
              <a:buClr>
                <a:srgbClr val="C00000"/>
              </a:buClr>
              <a:buFont typeface="+mj-lt"/>
              <a:buAutoNum type="alphaLcPeriod"/>
              <a:tabLst>
                <a:tab pos="2066925" algn="l"/>
                <a:tab pos="2743200" algn="l"/>
                <a:tab pos="3822700" algn="l"/>
              </a:tabLst>
            </a:pP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much do they each receive?</a:t>
            </a:r>
          </a:p>
          <a:p>
            <a:pPr marL="1085850" indent="-457200">
              <a:buClr>
                <a:srgbClr val="C00000"/>
              </a:buClr>
              <a:buFont typeface="+mj-lt"/>
              <a:buAutoNum type="alphaLcPeriod"/>
              <a:tabLst>
                <a:tab pos="2066925" algn="l"/>
                <a:tab pos="2743200" algn="l"/>
                <a:tab pos="3822700" algn="l"/>
              </a:tabLst>
            </a:pP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much more does Sharon get than Jo?</a:t>
            </a:r>
          </a:p>
        </p:txBody>
      </p:sp>
      <p:grpSp>
        <p:nvGrpSpPr>
          <p:cNvPr id="6" name="Group 5"/>
          <p:cNvGrpSpPr/>
          <p:nvPr/>
        </p:nvGrpSpPr>
        <p:grpSpPr>
          <a:xfrm>
            <a:off x="305905" y="3861048"/>
            <a:ext cx="5130191" cy="2664296"/>
            <a:chOff x="3483872" y="1089031"/>
            <a:chExt cx="5264592" cy="2664296"/>
          </a:xfrm>
        </p:grpSpPr>
        <p:sp>
          <p:nvSpPr>
            <p:cNvPr id="7" name="Round Diagonal Corner Rectangle 6"/>
            <p:cNvSpPr/>
            <p:nvPr/>
          </p:nvSpPr>
          <p:spPr>
            <a:xfrm>
              <a:off x="3491880" y="1089031"/>
              <a:ext cx="5256584" cy="266429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12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1938992"/>
            </a:xfrm>
            <a:prstGeom prst="rect">
              <a:avLst/>
            </a:prstGeom>
          </p:spPr>
          <p:txBody>
            <a:bodyPr wrap="square">
              <a:spAutoFit/>
            </a:bodyPr>
            <a:lstStyle/>
            <a:p>
              <a:pPr>
                <a:spcAft>
                  <a:spcPts val="0"/>
                </a:spcAft>
                <a:tabLst>
                  <a:tab pos="4972050" algn="r"/>
                </a:tabLst>
              </a:pPr>
              <a:r>
                <a:rPr lang="en-US" sz="2400" dirty="0"/>
                <a:t>Kevin and Lesley share a bag of sweets in the ratio 3 : 4</a:t>
              </a:r>
            </a:p>
            <a:p>
              <a:pPr>
                <a:spcAft>
                  <a:spcPts val="0"/>
                </a:spcAft>
                <a:tabLst>
                  <a:tab pos="4972050" algn="r"/>
                </a:tabLst>
              </a:pPr>
              <a:r>
                <a:rPr lang="en-US" sz="2400" dirty="0"/>
                <a:t>Kevin gets 15 fewer sweets than Lesley. How many sweets did Lesley get</a:t>
              </a:r>
              <a:r>
                <a:rPr lang="en-US" sz="2400" dirty="0" smtClean="0"/>
                <a:t>?</a:t>
              </a:r>
              <a:r>
                <a:rPr lang="en-US" sz="2400" dirty="0" smtClean="0"/>
                <a:t>	</a:t>
              </a:r>
              <a:r>
                <a:rPr lang="en-US" sz="2400" b="1" dirty="0" smtClean="0"/>
                <a:t>(3 </a:t>
              </a:r>
              <a:r>
                <a:rPr lang="en-US" sz="2400" b="1" dirty="0"/>
                <a:t>marks)</a:t>
              </a:r>
            </a:p>
          </p:txBody>
        </p:sp>
      </p:grpSp>
    </p:spTree>
    <p:extLst>
      <p:ext uri="{BB962C8B-B14F-4D97-AF65-F5344CB8AC3E}">
        <p14:creationId xmlns:p14="http://schemas.microsoft.com/office/powerpoint/2010/main" val="3269363084"/>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mc:AlternateContent xmlns:mc="http://schemas.openxmlformats.org/markup-compatibility/2006">
        <mc:Choice xmlns:a14="http://schemas.microsoft.com/office/drawing/2010/main" Requires="a14">
          <p:sp>
            <p:nvSpPr>
              <p:cNvPr id="3" name="Rectangle 2"/>
              <p:cNvSpPr/>
              <p:nvPr/>
            </p:nvSpPr>
            <p:spPr>
              <a:xfrm>
                <a:off x="251520" y="1223312"/>
                <a:ext cx="5256584" cy="2716898"/>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In a karate class </a:t>
                </a:r>
                <a14:m>
                  <m:oMath xmlns:m="http://schemas.openxmlformats.org/officeDocument/2006/math">
                    <m:f>
                      <m:fPr>
                        <m:ctrlPr>
                          <a:rPr lang="en-US" sz="2300" i="1" dirty="0">
                            <a:latin typeface="Cambria Math" panose="02040503050406030204" pitchFamily="18" charset="0"/>
                            <a:cs typeface="Arial" panose="020B0604020202020204" pitchFamily="34" charset="0"/>
                          </a:rPr>
                        </m:ctrlPr>
                      </m:fPr>
                      <m:num>
                        <m:r>
                          <a:rPr lang="en-US" sz="2300" b="0" i="1" dirty="0" smtClean="0">
                            <a:latin typeface="Cambria Math" panose="02040503050406030204" pitchFamily="18" charset="0"/>
                            <a:cs typeface="Arial" panose="020B0604020202020204" pitchFamily="34" charset="0"/>
                          </a:rPr>
                          <m:t>4</m:t>
                        </m:r>
                      </m:num>
                      <m:den>
                        <m:r>
                          <a:rPr lang="en-US" sz="2300" b="0" i="1" dirty="0" smtClean="0">
                            <a:latin typeface="Cambria Math" panose="02040503050406030204" pitchFamily="18" charset="0"/>
                            <a:cs typeface="Arial" panose="020B0604020202020204" pitchFamily="34" charset="0"/>
                          </a:rPr>
                          <m:t>9</m:t>
                        </m:r>
                      </m:den>
                    </m:f>
                  </m:oMath>
                </a14:m>
                <a:r>
                  <a:rPr lang="en-US" sz="2300" dirty="0">
                    <a:latin typeface="Arial" panose="020B0604020202020204" pitchFamily="34" charset="0"/>
                    <a:cs typeface="Arial" panose="020B0604020202020204" pitchFamily="34" charset="0"/>
                  </a:rPr>
                  <a:t> of the group are men and the rest are </a:t>
                </a:r>
                <a:r>
                  <a:rPr lang="en-US" sz="2300" dirty="0" smtClean="0">
                    <a:latin typeface="Arial" panose="020B0604020202020204" pitchFamily="34" charset="0"/>
                    <a:cs typeface="Arial" panose="020B0604020202020204" pitchFamily="34" charset="0"/>
                  </a:rPr>
                  <a:t>women.</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ratio of men to women in the </a:t>
                </a:r>
                <a:r>
                  <a:rPr lang="en-US" sz="2300" dirty="0" smtClean="0">
                    <a:latin typeface="Arial" panose="020B0604020202020204" pitchFamily="34" charset="0"/>
                    <a:cs typeface="Arial" panose="020B0604020202020204" pitchFamily="34" charset="0"/>
                  </a:rPr>
                  <a:t>class?</a:t>
                </a:r>
              </a:p>
              <a:p>
                <a:pPr marL="514350" indent="-514350">
                  <a:buClr>
                    <a:srgbClr val="C00000"/>
                  </a:buClr>
                  <a:buFont typeface="+mj-lt"/>
                  <a:buAutoNum type="arabi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table for different groups of people having karate lessons.</a:t>
                </a:r>
              </a:p>
            </p:txBody>
          </p:sp>
        </mc:Choice>
        <mc:Fallback>
          <p:sp>
            <p:nvSpPr>
              <p:cNvPr id="3" name="Rectangle 2"/>
              <p:cNvSpPr>
                <a:spLocks noRot="1" noChangeAspect="1" noMove="1" noResize="1" noEditPoints="1" noAdjustHandles="1" noChangeArrowheads="1" noChangeShapeType="1" noTextEdit="1"/>
              </p:cNvSpPr>
              <p:nvPr/>
            </p:nvSpPr>
            <p:spPr>
              <a:xfrm>
                <a:off x="251520" y="1223312"/>
                <a:ext cx="5256584" cy="2716898"/>
              </a:xfrm>
              <a:prstGeom prst="rect">
                <a:avLst/>
              </a:prstGeom>
              <a:blipFill rotWithShape="0">
                <a:blip r:embed="rId4"/>
                <a:stretch>
                  <a:fillRect l="-1390" r="-1275" b="-40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374124102"/>
                  </p:ext>
                </p:extLst>
              </p:nvPr>
            </p:nvGraphicFramePr>
            <p:xfrm>
              <a:off x="260276" y="3933056"/>
              <a:ext cx="5247828" cy="2592642"/>
            </p:xfrm>
            <a:graphic>
              <a:graphicData uri="http://schemas.openxmlformats.org/drawingml/2006/table">
                <a:tbl>
                  <a:tblPr firstRow="1" bandRow="1">
                    <a:tableStyleId>{5C22544A-7EE6-4342-B048-85BDC9FD1C3A}</a:tableStyleId>
                  </a:tblPr>
                  <a:tblGrid>
                    <a:gridCol w="2623914"/>
                    <a:gridCol w="2623914"/>
                  </a:tblGrid>
                  <a:tr h="370840">
                    <a:tc>
                      <a:txBody>
                        <a:bodyPr/>
                        <a:lstStyle/>
                        <a:p>
                          <a:r>
                            <a:rPr lang="en-US" dirty="0" smtClean="0">
                              <a:latin typeface="Arial" panose="020B0604020202020204" pitchFamily="34" charset="0"/>
                              <a:cs typeface="Arial" panose="020B0604020202020204" pitchFamily="34" charset="0"/>
                            </a:rPr>
                            <a:t>Fraction of group that are men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Ration of men</a:t>
                          </a:r>
                          <a:r>
                            <a:rPr lang="en-US" baseline="0" dirty="0" smtClean="0">
                              <a:latin typeface="Arial" panose="020B0604020202020204" pitchFamily="34" charset="0"/>
                              <a:cs typeface="Arial" panose="020B0604020202020204" pitchFamily="34" charset="0"/>
                            </a:rPr>
                            <a:t> : women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cs typeface="Arial" panose="020B0604020202020204" pitchFamily="34" charset="0"/>
                                      </a:rPr>
                                    </m:ctrlPr>
                                  </m:fPr>
                                  <m:num>
                                    <m:r>
                                      <a:rPr lang="en-US" sz="1800" b="0" i="1" dirty="0" smtClean="0">
                                        <a:latin typeface="Cambria Math" panose="02040503050406030204" pitchFamily="18" charset="0"/>
                                        <a:cs typeface="Arial" panose="020B0604020202020204" pitchFamily="34" charset="0"/>
                                      </a:rPr>
                                      <m:t>3</m:t>
                                    </m:r>
                                  </m:num>
                                  <m:den>
                                    <m:r>
                                      <a:rPr lang="en-US" sz="1800" b="0" i="1" dirty="0" smtClean="0">
                                        <a:latin typeface="Cambria Math" panose="02040503050406030204" pitchFamily="18" charset="0"/>
                                        <a:cs typeface="Arial" panose="020B0604020202020204" pitchFamily="34" charset="0"/>
                                      </a:rPr>
                                      <m:t>7</m:t>
                                    </m:r>
                                  </m:den>
                                </m:f>
                              </m:oMath>
                            </m:oMathPara>
                          </a14:m>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 : 3</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cs typeface="Arial" panose="020B0604020202020204" pitchFamily="34" charset="0"/>
                                      </a:rPr>
                                    </m:ctrlPr>
                                  </m:fPr>
                                  <m:num>
                                    <m:r>
                                      <a:rPr lang="en-US" sz="1800" b="0" i="1" dirty="0" smtClean="0">
                                        <a:latin typeface="Cambria Math" panose="02040503050406030204" pitchFamily="18" charset="0"/>
                                        <a:cs typeface="Arial" panose="020B0604020202020204" pitchFamily="34" charset="0"/>
                                      </a:rPr>
                                      <m:t>11</m:t>
                                    </m:r>
                                  </m:num>
                                  <m:den>
                                    <m:r>
                                      <a:rPr lang="en-US" sz="1800" b="0" i="1" dirty="0" smtClean="0">
                                        <a:latin typeface="Cambria Math" panose="02040503050406030204" pitchFamily="18" charset="0"/>
                                        <a:cs typeface="Arial" panose="020B0604020202020204" pitchFamily="34" charset="0"/>
                                      </a:rPr>
                                      <m:t>12</m:t>
                                    </m:r>
                                  </m:den>
                                </m:f>
                              </m:oMath>
                            </m:oMathPara>
                          </a14:m>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 : 6</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374124102"/>
                  </p:ext>
                </p:extLst>
              </p:nvPr>
            </p:nvGraphicFramePr>
            <p:xfrm>
              <a:off x="260276" y="3933056"/>
              <a:ext cx="5247828" cy="2592642"/>
            </p:xfrm>
            <a:graphic>
              <a:graphicData uri="http://schemas.openxmlformats.org/drawingml/2006/table">
                <a:tbl>
                  <a:tblPr firstRow="1" bandRow="1">
                    <a:tableStyleId>{5C22544A-7EE6-4342-B048-85BDC9FD1C3A}</a:tableStyleId>
                  </a:tblPr>
                  <a:tblGrid>
                    <a:gridCol w="2623914"/>
                    <a:gridCol w="2623914"/>
                  </a:tblGrid>
                  <a:tr h="640080">
                    <a:tc>
                      <a:txBody>
                        <a:bodyPr/>
                        <a:lstStyle/>
                        <a:p>
                          <a:r>
                            <a:rPr lang="en-US" dirty="0" smtClean="0">
                              <a:latin typeface="Arial" panose="020B0604020202020204" pitchFamily="34" charset="0"/>
                              <a:cs typeface="Arial" panose="020B0604020202020204" pitchFamily="34" charset="0"/>
                            </a:rPr>
                            <a:t>Fraction of group that are men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Ration of men</a:t>
                          </a:r>
                          <a:r>
                            <a:rPr lang="en-US" baseline="0" dirty="0" smtClean="0">
                              <a:latin typeface="Arial" panose="020B0604020202020204" pitchFamily="34" charset="0"/>
                              <a:cs typeface="Arial" panose="020B0604020202020204" pitchFamily="34" charset="0"/>
                            </a:rPr>
                            <a:t> : women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85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32" t="-110000" r="-100464" b="-236000"/>
                          </a:stretch>
                        </a:blipFill>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 : 3</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02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32" t="-273737" r="-100464" b="-76768"/>
                          </a:stretch>
                        </a:blipFill>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 : 6</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990629098"/>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sp>
        <p:nvSpPr>
          <p:cNvPr id="3" name="Rectangle 2"/>
          <p:cNvSpPr/>
          <p:nvPr/>
        </p:nvSpPr>
        <p:spPr>
          <a:xfrm>
            <a:off x="251520" y="1196752"/>
            <a:ext cx="5256584" cy="5642570"/>
          </a:xfrm>
          <a:prstGeom prst="rect">
            <a:avLst/>
          </a:prstGeom>
        </p:spPr>
        <p:txBody>
          <a:bodyPr wrap="square">
            <a:spAutoFit/>
          </a:bodyPr>
          <a:lstStyle/>
          <a:p>
            <a:pPr marL="347663" indent="-347663">
              <a:lnSpc>
                <a:spcPts val="2600"/>
              </a:lnSpc>
              <a:buClr>
                <a:srgbClr val="C00000"/>
              </a:buClr>
              <a:buFont typeface="+mj-lt"/>
              <a:buAutoNum type="arabicPeriod"/>
              <a:tabLst>
                <a:tab pos="1079500" algn="l"/>
                <a:tab pos="2066925" algn="l"/>
                <a:tab pos="2743200" algn="l"/>
                <a:tab pos="3822700" algn="l"/>
              </a:tabLst>
            </a:pPr>
            <a:r>
              <a:rPr lang="en-US" sz="1900" dirty="0">
                <a:latin typeface="Arial" panose="020B0604020202020204" pitchFamily="34" charset="0"/>
                <a:cs typeface="Arial" panose="020B0604020202020204" pitchFamily="34" charset="0"/>
              </a:rPr>
              <a:t>This function machine generates coordinates, input function output </a:t>
            </a:r>
            <a:r>
              <a:rPr lang="en-US" sz="1900" dirty="0" smtClean="0">
                <a:latin typeface="Arial" panose="020B0604020202020204" pitchFamily="34" charset="0"/>
                <a:cs typeface="Arial" panose="020B0604020202020204" pitchFamily="34" charset="0"/>
              </a:rPr>
              <a:t>coordinates</a:t>
            </a:r>
            <a:br>
              <a:rPr lang="en-US" sz="1900" dirty="0" smtClean="0">
                <a:latin typeface="Arial" panose="020B0604020202020204" pitchFamily="34" charset="0"/>
                <a:cs typeface="Arial" panose="020B0604020202020204" pitchFamily="34" charset="0"/>
              </a:rPr>
            </a:br>
            <a:r>
              <a:rPr lang="en-US" sz="1900" i="1" dirty="0" smtClean="0">
                <a:latin typeface="Arial" panose="020B0604020202020204" pitchFamily="34" charset="0"/>
                <a:cs typeface="Arial" panose="020B0604020202020204" pitchFamily="34" charset="0"/>
              </a:rPr>
              <a:t>x			y	(</a:t>
            </a:r>
            <a:r>
              <a:rPr lang="en-US" sz="1900" dirty="0" smtClean="0">
                <a:latin typeface="Arial" panose="020B0604020202020204" pitchFamily="34" charset="0"/>
                <a:cs typeface="Arial" panose="020B0604020202020204" pitchFamily="34" charset="0"/>
              </a:rPr>
              <a:t>x, y)</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	(-2, </a:t>
            </a:r>
            <a:r>
              <a:rPr lang="en-US" sz="36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0			</a:t>
            </a:r>
            <a:r>
              <a:rPr lang="en-US" sz="4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	(0, </a:t>
            </a:r>
            <a:r>
              <a:rPr lang="en-US" sz="36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4			</a:t>
            </a:r>
            <a:r>
              <a:rPr lang="en-US" sz="4000" dirty="0" smtClean="0">
                <a:latin typeface="Arial" panose="020B0604020202020204" pitchFamily="34" charset="0"/>
                <a:cs typeface="Arial" panose="020B0604020202020204" pitchFamily="34" charset="0"/>
              </a:rPr>
              <a:t>□</a:t>
            </a:r>
            <a:r>
              <a:rPr lang="en-US" sz="1900" dirty="0" smtClean="0">
                <a:latin typeface="Arial" panose="020B0604020202020204" pitchFamily="34" charset="0"/>
                <a:cs typeface="Arial" panose="020B0604020202020204" pitchFamily="34" charset="0"/>
              </a:rPr>
              <a:t>	(4. </a:t>
            </a:r>
            <a:r>
              <a:rPr lang="en-US" sz="3600"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a:t>
            </a:r>
            <a:endParaRPr lang="en-US" sz="1900" dirty="0" smtClean="0">
              <a:latin typeface="Arial" panose="020B0604020202020204" pitchFamily="34" charset="0"/>
              <a:cs typeface="Arial" panose="020B0604020202020204" pitchFamily="34" charset="0"/>
            </a:endParaRP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Work </a:t>
            </a:r>
            <a:r>
              <a:rPr lang="en-US" dirty="0">
                <a:latin typeface="Arial" panose="020B0604020202020204" pitchFamily="34" charset="0"/>
                <a:cs typeface="Arial" panose="020B0604020202020204" pitchFamily="34" charset="0"/>
              </a:rPr>
              <a:t>out the missing coordinates, </a:t>
            </a:r>
            <a:endParaRPr lang="en-US" dirty="0" smtClean="0">
              <a:latin typeface="Arial" panose="020B0604020202020204" pitchFamily="34" charset="0"/>
              <a:cs typeface="Arial" panose="020B0604020202020204" pitchFamily="34" charset="0"/>
            </a:endParaRP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Draw </a:t>
            </a:r>
            <a:r>
              <a:rPr lang="en-US" dirty="0">
                <a:latin typeface="Arial" panose="020B0604020202020204" pitchFamily="34" charset="0"/>
                <a:cs typeface="Arial" panose="020B0604020202020204" pitchFamily="34" charset="0"/>
              </a:rPr>
              <a:t>a coordinate grid from -5 to +5 on both axes.</a:t>
            </a: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Plot </a:t>
            </a:r>
            <a:r>
              <a:rPr lang="en-US" dirty="0">
                <a:latin typeface="Arial" panose="020B0604020202020204" pitchFamily="34" charset="0"/>
                <a:cs typeface="Arial" panose="020B0604020202020204" pitchFamily="34" charset="0"/>
              </a:rPr>
              <a:t>the coordinates from part </a:t>
            </a: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on the grid.</a:t>
            </a: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Join </a:t>
            </a:r>
            <a:r>
              <a:rPr lang="en-US" dirty="0">
                <a:latin typeface="Arial" panose="020B0604020202020204" pitchFamily="34" charset="0"/>
                <a:cs typeface="Arial" panose="020B0604020202020204" pitchFamily="34" charset="0"/>
              </a:rPr>
              <a:t>the points and extend the line to the edges of the grid.</a:t>
            </a: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Write </a:t>
            </a:r>
            <a:r>
              <a:rPr lang="en-US" dirty="0">
                <a:latin typeface="Arial" panose="020B0604020202020204" pitchFamily="34" charset="0"/>
                <a:cs typeface="Arial" panose="020B0604020202020204" pitchFamily="34" charset="0"/>
              </a:rPr>
              <a:t>the coordinates of two more points that lie on the line.</a:t>
            </a: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Write </a:t>
            </a:r>
            <a:r>
              <a:rPr lang="en-US" dirty="0">
                <a:latin typeface="Arial" panose="020B0604020202020204" pitchFamily="34" charset="0"/>
                <a:cs typeface="Arial" panose="020B0604020202020204" pitchFamily="34" charset="0"/>
              </a:rPr>
              <a:t>a rule using algebra for this function machine.</a:t>
            </a:r>
          </a:p>
          <a:p>
            <a:pPr marL="347663" indent="-347663">
              <a:buClr>
                <a:srgbClr val="C00000"/>
              </a:buClr>
              <a:buFont typeface="+mj-lt"/>
              <a:buAutoNum type="alphaLcPeriod"/>
              <a:tabLst>
                <a:tab pos="914400" algn="l"/>
              </a:tabLst>
            </a:pPr>
            <a:r>
              <a:rPr lang="en-US" dirty="0" smtClean="0">
                <a:latin typeface="Arial" panose="020B0604020202020204" pitchFamily="34" charset="0"/>
                <a:cs typeface="Arial" panose="020B0604020202020204" pitchFamily="34" charset="0"/>
              </a:rPr>
              <a:t>Label </a:t>
            </a:r>
            <a:r>
              <a:rPr lang="en-US" dirty="0">
                <a:latin typeface="Arial" panose="020B0604020202020204" pitchFamily="34" charset="0"/>
                <a:cs typeface="Arial" panose="020B0604020202020204" pitchFamily="34" charset="0"/>
              </a:rPr>
              <a:t>your graph with this rule.</a:t>
            </a:r>
            <a:endParaRPr lang="en-US" dirty="0" smtClean="0">
              <a:latin typeface="Arial" panose="020B0604020202020204" pitchFamily="34" charset="0"/>
              <a:cs typeface="Arial" panose="020B0604020202020204" pitchFamily="34" charset="0"/>
            </a:endParaRPr>
          </a:p>
        </p:txBody>
      </p:sp>
      <p:grpSp>
        <p:nvGrpSpPr>
          <p:cNvPr id="18" name="Group 17"/>
          <p:cNvGrpSpPr/>
          <p:nvPr/>
        </p:nvGrpSpPr>
        <p:grpSpPr>
          <a:xfrm>
            <a:off x="1043608" y="2420888"/>
            <a:ext cx="504056" cy="864096"/>
            <a:chOff x="1043608" y="2276872"/>
            <a:chExt cx="504056" cy="864096"/>
          </a:xfrm>
        </p:grpSpPr>
        <p:cxnSp>
          <p:nvCxnSpPr>
            <p:cNvPr id="4" name="Straight Arrow Connector 3"/>
            <p:cNvCxnSpPr/>
            <p:nvPr/>
          </p:nvCxnSpPr>
          <p:spPr>
            <a:xfrm>
              <a:off x="1043608" y="2276872"/>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43608" y="2564904"/>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043608" y="2852936"/>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43608" y="3140968"/>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339752" y="2420888"/>
            <a:ext cx="504056" cy="864096"/>
            <a:chOff x="2339752" y="2276872"/>
            <a:chExt cx="504056" cy="864096"/>
          </a:xfrm>
        </p:grpSpPr>
        <p:cxnSp>
          <p:nvCxnSpPr>
            <p:cNvPr id="10" name="Straight Arrow Connector 9"/>
            <p:cNvCxnSpPr/>
            <p:nvPr/>
          </p:nvCxnSpPr>
          <p:spPr>
            <a:xfrm>
              <a:off x="2339752" y="2276872"/>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39752" y="2564904"/>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339752" y="2852936"/>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39752" y="3140968"/>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563888" y="2420888"/>
            <a:ext cx="504056" cy="864096"/>
            <a:chOff x="3635896" y="2276872"/>
            <a:chExt cx="504056" cy="864096"/>
          </a:xfrm>
        </p:grpSpPr>
        <p:cxnSp>
          <p:nvCxnSpPr>
            <p:cNvPr id="14" name="Straight Arrow Connector 13"/>
            <p:cNvCxnSpPr/>
            <p:nvPr/>
          </p:nvCxnSpPr>
          <p:spPr>
            <a:xfrm>
              <a:off x="3635896" y="2276872"/>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35896" y="2564904"/>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35896" y="2852936"/>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35896" y="3140968"/>
              <a:ext cx="504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Flowchart: Delay 4"/>
          <p:cNvSpPr/>
          <p:nvPr/>
        </p:nvSpPr>
        <p:spPr>
          <a:xfrm>
            <a:off x="1616432" y="2276872"/>
            <a:ext cx="654553" cy="1180070"/>
          </a:xfrm>
          <a:prstGeom prst="flowChartDelay">
            <a:avLst/>
          </a:prstGeom>
          <a:solidFill>
            <a:srgbClr val="B5CA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anose="020B0604020202020204" pitchFamily="34" charset="0"/>
                <a:cs typeface="Arial" panose="020B0604020202020204" pitchFamily="34" charset="0"/>
              </a:rPr>
              <a:t>-3</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flipH="1">
            <a:off x="5580112" y="5301208"/>
            <a:ext cx="3209525" cy="12687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Q1f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Your rule should start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p>
          <a:p>
            <a:r>
              <a:rPr lang="en-US" sz="2000" dirty="0">
                <a:solidFill>
                  <a:schemeClr val="tx1"/>
                </a:solidFill>
                <a:latin typeface="Arial" panose="020B0604020202020204" pitchFamily="34" charset="0"/>
                <a:cs typeface="Arial" panose="020B0604020202020204" pitchFamily="34" charset="0"/>
              </a:rPr>
              <a:t>What do you do to the </a:t>
            </a:r>
            <a:r>
              <a:rPr lang="en-US" sz="2000" i="1" dirty="0">
                <a:solidFill>
                  <a:schemeClr val="tx1"/>
                </a:solidFill>
                <a:latin typeface="Arial" panose="020B0604020202020204" pitchFamily="34" charset="0"/>
                <a:cs typeface="Arial" panose="020B0604020202020204" pitchFamily="34" charset="0"/>
              </a:rPr>
              <a:t>x</a:t>
            </a:r>
            <a:r>
              <a:rPr lang="en-US" sz="2000" dirty="0">
                <a:solidFill>
                  <a:schemeClr val="tx1"/>
                </a:solidFill>
                <a:latin typeface="Arial" panose="020B0604020202020204" pitchFamily="34" charset="0"/>
                <a:cs typeface="Arial" panose="020B0604020202020204" pitchFamily="34" charset="0"/>
              </a:rPr>
              <a:t>-value to get the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-value</a:t>
            </a:r>
            <a:r>
              <a:rPr lang="en-US" sz="20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25699752"/>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88</a:t>
            </a:r>
          </a:p>
        </p:txBody>
      </p:sp>
      <mc:AlternateContent xmlns:mc="http://schemas.openxmlformats.org/markup-compatibility/2006">
        <mc:Choice xmlns:a14="http://schemas.microsoft.com/office/drawing/2010/main" Requires="a14">
          <p:sp>
            <p:nvSpPr>
              <p:cNvPr id="3" name="Rectangle 2"/>
              <p:cNvSpPr/>
              <p:nvPr/>
            </p:nvSpPr>
            <p:spPr>
              <a:xfrm>
                <a:off x="251520" y="1223312"/>
                <a:ext cx="5256584" cy="5541517"/>
              </a:xfrm>
              <a:prstGeom prst="rect">
                <a:avLst/>
              </a:prstGeom>
            </p:spPr>
            <p:txBody>
              <a:bodyPr wrap="square">
                <a:spAutoFit/>
              </a:bodyPr>
              <a:lstStyle/>
              <a:p>
                <a:pPr marL="457200" indent="-457200">
                  <a:buClr>
                    <a:srgbClr val="C00000"/>
                  </a:buClr>
                  <a:buFont typeface="+mj-lt"/>
                  <a:buAutoNum type="arabicPeriod" startAt="3"/>
                  <a:tabLst>
                    <a:tab pos="2066925" algn="l"/>
                    <a:tab pos="2743200" algn="l"/>
                    <a:tab pos="3822700" algn="l"/>
                  </a:tabLst>
                </a:pPr>
                <a:r>
                  <a:rPr lang="en-US" sz="2500" dirty="0" smtClean="0">
                    <a:latin typeface="Arial" panose="020B0604020202020204" pitchFamily="34" charset="0"/>
                    <a:cs typeface="Arial" panose="020B0604020202020204" pitchFamily="34" charset="0"/>
                  </a:rPr>
                  <a:t>In a particular fruit juice mix, </a:t>
                </a:r>
                <a14:m>
                  <m:oMath xmlns:m="http://schemas.openxmlformats.org/officeDocument/2006/math">
                    <m:f>
                      <m:fPr>
                        <m:ctrlPr>
                          <a:rPr lang="en-US" sz="2800" i="1" dirty="0">
                            <a:latin typeface="Cambria Math" panose="02040503050406030204" pitchFamily="18" charset="0"/>
                            <a:cs typeface="Arial" panose="020B0604020202020204" pitchFamily="34" charset="0"/>
                          </a:rPr>
                        </m:ctrlPr>
                      </m:fPr>
                      <m:num>
                        <m:r>
                          <a:rPr lang="en-US" sz="2800" b="0" i="1" dirty="0" smtClean="0">
                            <a:latin typeface="Cambria Math" panose="02040503050406030204" pitchFamily="18" charset="0"/>
                            <a:cs typeface="Arial" panose="020B0604020202020204" pitchFamily="34" charset="0"/>
                          </a:rPr>
                          <m:t>5</m:t>
                        </m:r>
                      </m:num>
                      <m:den>
                        <m:r>
                          <a:rPr lang="en-US" sz="2800" b="0" i="1" dirty="0" smtClean="0">
                            <a:latin typeface="Cambria Math" panose="02040503050406030204" pitchFamily="18" charset="0"/>
                            <a:cs typeface="Arial" panose="020B0604020202020204" pitchFamily="34" charset="0"/>
                          </a:rPr>
                          <m:t>12</m:t>
                        </m:r>
                      </m:den>
                    </m:f>
                  </m:oMath>
                </a14:m>
                <a:r>
                  <a:rPr lang="en-US" sz="2500" dirty="0" smtClean="0">
                    <a:latin typeface="Arial" panose="020B0604020202020204" pitchFamily="34" charset="0"/>
                    <a:cs typeface="Arial" panose="020B0604020202020204" pitchFamily="34" charset="0"/>
                  </a:rPr>
                  <a:t> is orange juice, </a:t>
                </a:r>
                <a14:m>
                  <m:oMath xmlns:m="http://schemas.openxmlformats.org/officeDocument/2006/math">
                    <m:f>
                      <m:fPr>
                        <m:ctrlPr>
                          <a:rPr lang="en-US" sz="2800" i="1" dirty="0">
                            <a:latin typeface="Cambria Math" panose="02040503050406030204" pitchFamily="18" charset="0"/>
                            <a:cs typeface="Arial" panose="020B0604020202020204" pitchFamily="34" charset="0"/>
                          </a:rPr>
                        </m:ctrlPr>
                      </m:fPr>
                      <m:num>
                        <m:r>
                          <a:rPr lang="en-US" sz="2800" b="0" i="1" dirty="0" smtClean="0">
                            <a:latin typeface="Cambria Math" panose="02040503050406030204" pitchFamily="18" charset="0"/>
                            <a:cs typeface="Arial" panose="020B0604020202020204" pitchFamily="34" charset="0"/>
                          </a:rPr>
                          <m:t>4</m:t>
                        </m:r>
                      </m:num>
                      <m:den>
                        <m:r>
                          <a:rPr lang="en-US" sz="2800" b="0" i="1" dirty="0" smtClean="0">
                            <a:latin typeface="Cambria Math" panose="02040503050406030204" pitchFamily="18" charset="0"/>
                            <a:cs typeface="Arial" panose="020B0604020202020204" pitchFamily="34" charset="0"/>
                          </a:rPr>
                          <m:t>12</m:t>
                        </m:r>
                      </m:den>
                    </m:f>
                  </m:oMath>
                </a14:m>
                <a:r>
                  <a:rPr lang="en-US" sz="2500" dirty="0">
                    <a:latin typeface="Arial" panose="020B0604020202020204" pitchFamily="34" charset="0"/>
                    <a:cs typeface="Arial" panose="020B0604020202020204" pitchFamily="34" charset="0"/>
                  </a:rPr>
                  <a:t> is mango juice and the rest is apple </a:t>
                </a:r>
                <a:r>
                  <a:rPr lang="en-US" sz="2500" dirty="0" smtClean="0">
                    <a:latin typeface="Arial" panose="020B0604020202020204" pitchFamily="34" charset="0"/>
                    <a:cs typeface="Arial" panose="020B0604020202020204" pitchFamily="34" charset="0"/>
                  </a:rPr>
                  <a:t>juice.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the ratio </a:t>
                </a:r>
                <a:r>
                  <a:rPr lang="en-US" sz="2500" dirty="0" smtClean="0">
                    <a:latin typeface="Arial" panose="020B0604020202020204" pitchFamily="34" charset="0"/>
                    <a:cs typeface="Arial" panose="020B0604020202020204" pitchFamily="34" charset="0"/>
                  </a:rPr>
                  <a:t>of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orange </a:t>
                </a:r>
                <a:r>
                  <a:rPr lang="en-US" sz="2500" dirty="0">
                    <a:latin typeface="Arial" panose="020B0604020202020204" pitchFamily="34" charset="0"/>
                    <a:cs typeface="Arial" panose="020B0604020202020204" pitchFamily="34" charset="0"/>
                  </a:rPr>
                  <a:t>juice : mango juice: apple juice.</a:t>
                </a:r>
              </a:p>
              <a:p>
                <a:pPr marL="457200" indent="-457200">
                  <a:buClr>
                    <a:srgbClr val="C00000"/>
                  </a:buClr>
                  <a:buFont typeface="+mj-lt"/>
                  <a:buAutoNum type="arabicPeriod" startAt="3"/>
                  <a:tabLst>
                    <a:tab pos="2066925" algn="l"/>
                    <a:tab pos="2743200" algn="l"/>
                    <a:tab pos="3822700" algn="l"/>
                  </a:tabLst>
                </a:pPr>
                <a:r>
                  <a:rPr lang="en-US" sz="2500" dirty="0">
                    <a:latin typeface="Arial" panose="020B0604020202020204" pitchFamily="34" charset="0"/>
                    <a:cs typeface="Arial" panose="020B0604020202020204" pitchFamily="34" charset="0"/>
                  </a:rPr>
                  <a:t>A car windscreen washer mix can be made from water and concentrate in the ratio 5:1. What fraction of the washer mix is </a:t>
                </a:r>
                <a:endParaRPr lang="en-US" sz="25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water </a:t>
                </a:r>
              </a:p>
              <a:p>
                <a:pPr marL="914400" indent="-457200">
                  <a:buClr>
                    <a:srgbClr val="C00000"/>
                  </a:buClr>
                  <a:buFont typeface="+mj-lt"/>
                  <a:buAutoNum type="alpha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concentrate</a:t>
                </a:r>
                <a:r>
                  <a:rPr lang="en-US" sz="2500" dirty="0">
                    <a:latin typeface="Arial" panose="020B060402020202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251520" y="1223312"/>
                <a:ext cx="5256584" cy="5541517"/>
              </a:xfrm>
              <a:prstGeom prst="rect">
                <a:avLst/>
              </a:prstGeom>
              <a:blipFill rotWithShape="0">
                <a:blip r:embed="rId4"/>
                <a:stretch>
                  <a:fillRect l="-1622" r="-463" b="-1760"/>
                </a:stretch>
              </a:blipFill>
            </p:spPr>
            <p:txBody>
              <a:bodyPr/>
              <a:lstStyle/>
              <a:p>
                <a:r>
                  <a:rPr lang="en-US">
                    <a:noFill/>
                  </a:rPr>
                  <a:t> </a:t>
                </a:r>
              </a:p>
            </p:txBody>
          </p:sp>
        </mc:Fallback>
      </mc:AlternateContent>
    </p:spTree>
    <p:extLst>
      <p:ext uri="{BB962C8B-B14F-4D97-AF65-F5344CB8AC3E}">
        <p14:creationId xmlns:p14="http://schemas.microsoft.com/office/powerpoint/2010/main" val="658093913"/>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5521512"/>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822700" algn="l"/>
              </a:tabLst>
            </a:pPr>
            <a:r>
              <a:rPr lang="en-US" sz="2940" dirty="0">
                <a:latin typeface="Arial" panose="020B0604020202020204" pitchFamily="34" charset="0"/>
                <a:cs typeface="Arial" panose="020B0604020202020204" pitchFamily="34" charset="0"/>
              </a:rPr>
              <a:t>Mark and Jon share a pizza in the ratio 5 : 4. </a:t>
            </a:r>
            <a:r>
              <a:rPr lang="en-US" sz="2940" dirty="0" smtClean="0">
                <a:latin typeface="Arial" panose="020B0604020202020204" pitchFamily="34" charset="0"/>
                <a:cs typeface="Arial" panose="020B0604020202020204" pitchFamily="34" charset="0"/>
              </a:rPr>
              <a:t>What </a:t>
            </a:r>
            <a:r>
              <a:rPr lang="en-US" sz="2940" dirty="0">
                <a:latin typeface="Arial" panose="020B0604020202020204" pitchFamily="34" charset="0"/>
                <a:cs typeface="Arial" panose="020B0604020202020204" pitchFamily="34" charset="0"/>
              </a:rPr>
              <a:t>fraction of the pizza should </a:t>
            </a:r>
            <a:endParaRPr lang="en-US" sz="29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822700" algn="l"/>
              </a:tabLst>
            </a:pPr>
            <a:r>
              <a:rPr lang="en-US" sz="2940" dirty="0" smtClean="0">
                <a:latin typeface="Arial" panose="020B0604020202020204" pitchFamily="34" charset="0"/>
                <a:cs typeface="Arial" panose="020B0604020202020204" pitchFamily="34" charset="0"/>
              </a:rPr>
              <a:t>Jon </a:t>
            </a:r>
            <a:r>
              <a:rPr lang="en-US" sz="2940" dirty="0">
                <a:latin typeface="Arial" panose="020B0604020202020204" pitchFamily="34" charset="0"/>
                <a:cs typeface="Arial" panose="020B0604020202020204" pitchFamily="34" charset="0"/>
              </a:rPr>
              <a:t>get </a:t>
            </a:r>
            <a:endParaRPr lang="en-US" sz="29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822700" algn="l"/>
              </a:tabLst>
            </a:pPr>
            <a:r>
              <a:rPr lang="en-US" sz="2940" dirty="0" smtClean="0">
                <a:latin typeface="Arial" panose="020B0604020202020204" pitchFamily="34" charset="0"/>
                <a:cs typeface="Arial" panose="020B0604020202020204" pitchFamily="34" charset="0"/>
              </a:rPr>
              <a:t>Mark </a:t>
            </a:r>
            <a:r>
              <a:rPr lang="en-US" sz="2940" dirty="0">
                <a:latin typeface="Arial" panose="020B0604020202020204" pitchFamily="34" charset="0"/>
                <a:cs typeface="Arial" panose="020B0604020202020204" pitchFamily="34" charset="0"/>
              </a:rPr>
              <a:t>get?</a:t>
            </a:r>
          </a:p>
          <a:p>
            <a:pPr marL="457200" indent="-457200">
              <a:buClr>
                <a:srgbClr val="C00000"/>
              </a:buClr>
              <a:buFont typeface="+mj-lt"/>
              <a:buAutoNum type="arabicPeriod" startAt="5"/>
              <a:tabLst>
                <a:tab pos="2066925" algn="l"/>
                <a:tab pos="2743200" algn="l"/>
                <a:tab pos="3822700" algn="l"/>
              </a:tabLst>
            </a:pPr>
            <a:r>
              <a:rPr lang="en-US" sz="2940" dirty="0" smtClean="0">
                <a:latin typeface="Arial" panose="020B0604020202020204" pitchFamily="34" charset="0"/>
                <a:cs typeface="Arial" panose="020B0604020202020204" pitchFamily="34" charset="0"/>
              </a:rPr>
              <a:t>Gilding </a:t>
            </a:r>
            <a:r>
              <a:rPr lang="en-US" sz="2940" dirty="0">
                <a:latin typeface="Arial" panose="020B0604020202020204" pitchFamily="34" charset="0"/>
                <a:cs typeface="Arial" panose="020B0604020202020204" pitchFamily="34" charset="0"/>
              </a:rPr>
              <a:t>brass is made of copper and zinc in </a:t>
            </a:r>
            <a:r>
              <a:rPr lang="en-US" sz="2940" dirty="0" smtClean="0">
                <a:latin typeface="Arial" panose="020B0604020202020204" pitchFamily="34" charset="0"/>
                <a:cs typeface="Arial" panose="020B0604020202020204" pitchFamily="34" charset="0"/>
              </a:rPr>
              <a:t>the </a:t>
            </a:r>
            <a:r>
              <a:rPr lang="en-US" sz="2940" dirty="0">
                <a:latin typeface="Arial" panose="020B0604020202020204" pitchFamily="34" charset="0"/>
                <a:cs typeface="Arial" panose="020B0604020202020204" pitchFamily="34" charset="0"/>
              </a:rPr>
              <a:t>ratio 19 :</a:t>
            </a:r>
            <a:r>
              <a:rPr lang="en-US" sz="2940" dirty="0" smtClean="0">
                <a:latin typeface="Arial" panose="020B0604020202020204" pitchFamily="34" charset="0"/>
                <a:cs typeface="Arial" panose="020B0604020202020204" pitchFamily="34" charset="0"/>
              </a:rPr>
              <a:t>1.</a:t>
            </a:r>
            <a:br>
              <a:rPr lang="en-US" sz="2940" dirty="0" smtClean="0">
                <a:latin typeface="Arial" panose="020B0604020202020204" pitchFamily="34" charset="0"/>
                <a:cs typeface="Arial" panose="020B0604020202020204" pitchFamily="34" charset="0"/>
              </a:rPr>
            </a:br>
            <a:r>
              <a:rPr lang="en-US" sz="2940" dirty="0" smtClean="0">
                <a:latin typeface="Arial" panose="020B0604020202020204" pitchFamily="34" charset="0"/>
                <a:cs typeface="Arial" panose="020B0604020202020204" pitchFamily="34" charset="0"/>
              </a:rPr>
              <a:t>What </a:t>
            </a:r>
            <a:r>
              <a:rPr lang="en-US" sz="2940" dirty="0">
                <a:latin typeface="Arial" panose="020B0604020202020204" pitchFamily="34" charset="0"/>
                <a:cs typeface="Arial" panose="020B0604020202020204" pitchFamily="34" charset="0"/>
              </a:rPr>
              <a:t>fraction of the brass is </a:t>
            </a:r>
            <a:endParaRPr lang="en-US" sz="294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940" dirty="0" smtClean="0">
                <a:latin typeface="Arial" panose="020B0604020202020204" pitchFamily="34" charset="0"/>
                <a:cs typeface="Arial" panose="020B0604020202020204" pitchFamily="34" charset="0"/>
              </a:rPr>
              <a:t>copper </a:t>
            </a:r>
          </a:p>
          <a:p>
            <a:pPr marL="914400" indent="-457200">
              <a:buClr>
                <a:srgbClr val="C00000"/>
              </a:buClr>
              <a:buFont typeface="+mj-lt"/>
              <a:buAutoNum type="alphaLcPeriod"/>
              <a:tabLst>
                <a:tab pos="2066925" algn="l"/>
                <a:tab pos="2743200" algn="l"/>
                <a:tab pos="3822700" algn="l"/>
              </a:tabLst>
            </a:pPr>
            <a:r>
              <a:rPr lang="en-US" sz="2940" dirty="0" smtClean="0">
                <a:latin typeface="Arial" panose="020B0604020202020204" pitchFamily="34" charset="0"/>
                <a:cs typeface="Arial" panose="020B0604020202020204" pitchFamily="34" charset="0"/>
              </a:rPr>
              <a:t>zinc</a:t>
            </a:r>
            <a:r>
              <a:rPr lang="en-US" sz="294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7871430"/>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mc:AlternateContent xmlns:mc="http://schemas.openxmlformats.org/markup-compatibility/2006">
        <mc:Choice xmlns:a14="http://schemas.microsoft.com/office/drawing/2010/main" Requires="a14">
          <p:sp>
            <p:nvSpPr>
              <p:cNvPr id="3" name="Rectangle 2"/>
              <p:cNvSpPr/>
              <p:nvPr/>
            </p:nvSpPr>
            <p:spPr>
              <a:xfrm>
                <a:off x="251520" y="1223312"/>
                <a:ext cx="5256584" cy="4840621"/>
              </a:xfrm>
              <a:prstGeom prst="rect">
                <a:avLst/>
              </a:prstGeom>
            </p:spPr>
            <p:txBody>
              <a:bodyPr wrap="square">
                <a:spAutoFit/>
              </a:bodyPr>
              <a:lstStyle/>
              <a:p>
                <a:pPr marL="571500" indent="-571500">
                  <a:buClr>
                    <a:srgbClr val="C00000"/>
                  </a:buClr>
                  <a:buFont typeface="+mj-lt"/>
                  <a:buAutoNum type="arabicPeriod" startAt="7"/>
                  <a:tabLst>
                    <a:tab pos="2066925" algn="l"/>
                    <a:tab pos="2743200" algn="l"/>
                    <a:tab pos="38227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ratio of boys to girls in a music club </a:t>
                </a:r>
                <a:r>
                  <a:rPr lang="en-US" sz="2300" dirty="0" smtClean="0">
                    <a:latin typeface="Arial" panose="020B0604020202020204" pitchFamily="34" charset="0"/>
                    <a:cs typeface="Arial" panose="020B0604020202020204" pitchFamily="34" charset="0"/>
                  </a:rPr>
                  <a:t>is 3:7.</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Curtis </a:t>
                </a:r>
                <a:r>
                  <a:rPr lang="en-US" sz="2300" dirty="0">
                    <a:latin typeface="Arial" panose="020B0604020202020204" pitchFamily="34" charset="0"/>
                    <a:cs typeface="Arial" panose="020B0604020202020204" pitchFamily="34" charset="0"/>
                  </a:rPr>
                  <a:t>says </a:t>
                </a:r>
                <a:r>
                  <a:rPr lang="en-US" sz="2300" dirty="0" smtClean="0">
                    <a:latin typeface="Arial" panose="020B0604020202020204" pitchFamily="34" charset="0"/>
                    <a:cs typeface="Arial" panose="020B0604020202020204" pitchFamily="34" charset="0"/>
                  </a:rPr>
                  <a:t>that </a:t>
                </a:r>
                <a14:m>
                  <m:oMath xmlns:m="http://schemas.openxmlformats.org/officeDocument/2006/math">
                    <m:f>
                      <m:fPr>
                        <m:ctrlPr>
                          <a:rPr lang="en-US" sz="2300" i="1" dirty="0">
                            <a:latin typeface="Cambria Math" panose="02040503050406030204" pitchFamily="18" charset="0"/>
                            <a:cs typeface="Arial" panose="020B0604020202020204" pitchFamily="34" charset="0"/>
                          </a:rPr>
                        </m:ctrlPr>
                      </m:fPr>
                      <m:num>
                        <m:r>
                          <a:rPr lang="en-US" sz="2300" b="0" i="1" dirty="0" smtClean="0">
                            <a:latin typeface="Cambria Math" panose="02040503050406030204" pitchFamily="18" charset="0"/>
                            <a:cs typeface="Arial" panose="020B0604020202020204" pitchFamily="34" charset="0"/>
                          </a:rPr>
                          <m:t>3</m:t>
                        </m:r>
                      </m:num>
                      <m:den>
                        <m:r>
                          <a:rPr lang="en-US" sz="2300" b="0" i="1" dirty="0" smtClean="0">
                            <a:latin typeface="Cambria Math" panose="02040503050406030204" pitchFamily="18" charset="0"/>
                            <a:cs typeface="Arial" panose="020B0604020202020204" pitchFamily="34" charset="0"/>
                          </a:rPr>
                          <m:t>7</m:t>
                        </m:r>
                      </m:den>
                    </m:f>
                  </m:oMath>
                </a14:m>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of the club members are </a:t>
                </a:r>
                <a:r>
                  <a:rPr lang="en-US" sz="2300" dirty="0" smtClean="0">
                    <a:latin typeface="Arial" panose="020B0604020202020204" pitchFamily="34" charset="0"/>
                    <a:cs typeface="Arial" panose="020B0604020202020204" pitchFamily="34" charset="0"/>
                  </a:rPr>
                  <a:t>boys.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Is he </a:t>
                </a:r>
                <a:r>
                  <a:rPr lang="en-US" sz="2300" dirty="0">
                    <a:latin typeface="Arial" panose="020B0604020202020204" pitchFamily="34" charset="0"/>
                    <a:cs typeface="Arial" panose="020B0604020202020204" pitchFamily="34" charset="0"/>
                  </a:rPr>
                  <a:t>correct? Explain your answer</a:t>
                </a:r>
                <a:r>
                  <a:rPr lang="en-US" sz="2300" dirty="0" smtClean="0">
                    <a:latin typeface="Arial" panose="020B0604020202020204" pitchFamily="34" charset="0"/>
                    <a:cs typeface="Arial" panose="020B0604020202020204" pitchFamily="34" charset="0"/>
                  </a:rPr>
                  <a:t>.</a:t>
                </a:r>
              </a:p>
              <a:p>
                <a:pPr marL="571500" indent="-571500">
                  <a:buClr>
                    <a:srgbClr val="C00000"/>
                  </a:buClr>
                  <a:buFont typeface="+mj-lt"/>
                  <a:buAutoNum type="arabicPeriod" startAt="10"/>
                  <a:tabLst>
                    <a:tab pos="2066925" algn="l"/>
                    <a:tab pos="2743200" algn="l"/>
                    <a:tab pos="382270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a:t>
                </a:r>
                <a:r>
                  <a:rPr lang="en-US" sz="2300" dirty="0" smtClean="0">
                    <a:latin typeface="Arial" panose="020B0604020202020204" pitchFamily="34" charset="0"/>
                    <a:cs typeface="Arial" panose="020B0604020202020204" pitchFamily="34" charset="0"/>
                  </a:rPr>
                  <a:t>complete to </a:t>
                </a:r>
                <a:r>
                  <a:rPr lang="en-US" sz="2300" dirty="0">
                    <a:latin typeface="Arial" panose="020B0604020202020204" pitchFamily="34" charset="0"/>
                    <a:cs typeface="Arial" panose="020B0604020202020204" pitchFamily="34" charset="0"/>
                  </a:rPr>
                  <a:t>write these as </a:t>
                </a:r>
                <a:r>
                  <a:rPr lang="en-US" sz="2300" dirty="0" smtClean="0">
                    <a:latin typeface="Arial" panose="020B0604020202020204" pitchFamily="34" charset="0"/>
                    <a:cs typeface="Arial" panose="020B0604020202020204" pitchFamily="34" charset="0"/>
                  </a:rPr>
                  <a:t>unit ratios.</a:t>
                </a:r>
              </a:p>
              <a:p>
                <a:pPr marL="971550" lvl="1" indent="-400050">
                  <a:buClr>
                    <a:srgbClr val="C00000"/>
                  </a:buClr>
                  <a:buFont typeface="+mj-lt"/>
                  <a:buAutoNum type="alphaLcPeriod"/>
                  <a:tabLst>
                    <a:tab pos="2066925" algn="l"/>
                    <a:tab pos="2743200" algn="l"/>
                    <a:tab pos="3822700" algn="l"/>
                  </a:tabLst>
                </a:pP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71550" lvl="1" indent="-400050">
                  <a:buClr>
                    <a:srgbClr val="C00000"/>
                  </a:buClr>
                  <a:buFont typeface="+mj-lt"/>
                  <a:buAutoNum type="alphaLcPeriod"/>
                  <a:tabLst>
                    <a:tab pos="2066925" algn="l"/>
                    <a:tab pos="2743200" algn="l"/>
                    <a:tab pos="3822700" algn="l"/>
                  </a:tabLst>
                </a:pPr>
                <a:r>
                  <a:rPr lang="en-US" sz="2300" dirty="0">
                    <a:latin typeface="Arial" panose="020B0604020202020204" pitchFamily="34"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251520" y="1223312"/>
                <a:ext cx="5256584" cy="4840621"/>
              </a:xfrm>
              <a:prstGeom prst="rect">
                <a:avLst/>
              </a:prstGeom>
              <a:blipFill rotWithShape="0">
                <a:blip r:embed="rId4"/>
                <a:stretch>
                  <a:fillRect l="-1390" t="-1008" b="-1259"/>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1320855" y="4296717"/>
            <a:ext cx="2171025" cy="1076499"/>
          </a:xfrm>
          <a:prstGeom prst="rect">
            <a:avLst/>
          </a:prstGeom>
        </p:spPr>
      </p:pic>
      <p:pic>
        <p:nvPicPr>
          <p:cNvPr id="6" name="Picture 5"/>
          <p:cNvPicPr>
            <a:picLocks noChangeAspect="1"/>
          </p:cNvPicPr>
          <p:nvPr/>
        </p:nvPicPr>
        <p:blipFill rotWithShape="1">
          <a:blip r:embed="rId6" cstate="print">
            <a:lum bright="20000" contrast="-20000"/>
            <a:extLst>
              <a:ext uri="{28A0092B-C50C-407E-A947-70E740481C1C}">
                <a14:useLocalDpi xmlns:a14="http://schemas.microsoft.com/office/drawing/2010/main" val="0"/>
              </a:ext>
            </a:extLst>
          </a:blip>
          <a:srcRect/>
          <a:stretch/>
        </p:blipFill>
        <p:spPr>
          <a:xfrm>
            <a:off x="1290087" y="5494025"/>
            <a:ext cx="2201793" cy="1031319"/>
          </a:xfrm>
          <a:prstGeom prst="rect">
            <a:avLst/>
          </a:prstGeom>
        </p:spPr>
      </p:pic>
    </p:spTree>
    <p:extLst>
      <p:ext uri="{BB962C8B-B14F-4D97-AF65-F5344CB8AC3E}">
        <p14:creationId xmlns:p14="http://schemas.microsoft.com/office/powerpoint/2010/main" val="714139509"/>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5632311"/>
          </a:xfrm>
          <a:prstGeom prst="rect">
            <a:avLst/>
          </a:prstGeom>
        </p:spPr>
        <p:txBody>
          <a:bodyPr wrap="square">
            <a:spAutoFit/>
          </a:bodyPr>
          <a:lstStyle/>
          <a:p>
            <a:pPr marL="457200" indent="-457200">
              <a:buClr>
                <a:srgbClr val="C00000"/>
              </a:buClr>
              <a:buFont typeface="+mj-lt"/>
              <a:buAutoNum type="arabicPeriod" startAt="8"/>
              <a:tabLst>
                <a:tab pos="2066925" algn="l"/>
                <a:tab pos="2743200" algn="l"/>
                <a:tab pos="3822700" algn="l"/>
              </a:tabLst>
            </a:pPr>
            <a:r>
              <a:rPr lang="en-US" sz="2330" b="1" dirty="0" smtClean="0">
                <a:solidFill>
                  <a:srgbClr val="FF0000"/>
                </a:solidFill>
                <a:latin typeface="Arial" panose="020B0604020202020204" pitchFamily="34" charset="0"/>
                <a:cs typeface="Arial" panose="020B0604020202020204" pitchFamily="34" charset="0"/>
              </a:rPr>
              <a:t>R</a:t>
            </a:r>
            <a:r>
              <a:rPr lang="en-US" sz="2330" dirty="0" smtClean="0">
                <a:latin typeface="Arial" panose="020B0604020202020204" pitchFamily="34" charset="0"/>
                <a:cs typeface="Arial" panose="020B0604020202020204" pitchFamily="34" charset="0"/>
              </a:rPr>
              <a:t> Fruit </a:t>
            </a:r>
            <a:r>
              <a:rPr lang="en-US" sz="2330" dirty="0">
                <a:latin typeface="Arial" panose="020B0604020202020204" pitchFamily="34" charset="0"/>
                <a:cs typeface="Arial" panose="020B0604020202020204" pitchFamily="34" charset="0"/>
              </a:rPr>
              <a:t>cookies are made by mixing flour, </a:t>
            </a:r>
            <a:r>
              <a:rPr lang="en-US" sz="2330" dirty="0" smtClean="0">
                <a:latin typeface="Arial" panose="020B0604020202020204" pitchFamily="34" charset="0"/>
                <a:cs typeface="Arial" panose="020B0604020202020204" pitchFamily="34" charset="0"/>
              </a:rPr>
              <a:t>butter</a:t>
            </a:r>
            <a:r>
              <a:rPr lang="en-US" sz="2330" dirty="0">
                <a:latin typeface="Arial" panose="020B0604020202020204" pitchFamily="34" charset="0"/>
                <a:cs typeface="Arial" panose="020B0604020202020204" pitchFamily="34" charset="0"/>
              </a:rPr>
              <a:t>, sugar and dried fruit in the ratio 3:2:1:1.</a:t>
            </a:r>
          </a:p>
          <a:p>
            <a:pPr marL="914400" lvl="1" indent="-45720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What </a:t>
            </a:r>
            <a:r>
              <a:rPr lang="en-US" sz="2330" dirty="0">
                <a:latin typeface="Arial" panose="020B0604020202020204" pitchFamily="34" charset="0"/>
                <a:cs typeface="Arial" panose="020B0604020202020204" pitchFamily="34" charset="0"/>
              </a:rPr>
              <a:t>fraction of the cookie mix is </a:t>
            </a:r>
            <a:endParaRPr lang="en-US" sz="2330" dirty="0" smtClean="0">
              <a:latin typeface="Arial" panose="020B0604020202020204" pitchFamily="34" charset="0"/>
              <a:cs typeface="Arial" panose="020B0604020202020204" pitchFamily="34" charset="0"/>
            </a:endParaRPr>
          </a:p>
          <a:p>
            <a:pPr marL="1257300" lvl="2" indent="-342900">
              <a:buClr>
                <a:srgbClr val="C00000"/>
              </a:buClr>
              <a:buFont typeface="+mj-lt"/>
              <a:buAutoNum type="romanLcPeriod"/>
              <a:tabLst>
                <a:tab pos="2400300" algn="l"/>
                <a:tab pos="2800350" algn="l"/>
                <a:tab pos="3086100" algn="l"/>
              </a:tabLst>
            </a:pPr>
            <a:r>
              <a:rPr lang="en-US" sz="2330" dirty="0" smtClean="0">
                <a:latin typeface="Arial" panose="020B0604020202020204" pitchFamily="34" charset="0"/>
                <a:cs typeface="Arial" panose="020B0604020202020204" pitchFamily="34" charset="0"/>
              </a:rPr>
              <a:t>flour 	</a:t>
            </a:r>
            <a:r>
              <a:rPr lang="en-US" sz="2330" dirty="0" smtClean="0">
                <a:solidFill>
                  <a:srgbClr val="C00000"/>
                </a:solidFill>
                <a:latin typeface="Arial" panose="020B0604020202020204" pitchFamily="34" charset="0"/>
                <a:cs typeface="Arial" panose="020B0604020202020204" pitchFamily="34" charset="0"/>
              </a:rPr>
              <a:t>ii	</a:t>
            </a:r>
            <a:r>
              <a:rPr lang="en-US" sz="2330" dirty="0" smtClean="0">
                <a:latin typeface="Arial" panose="020B0604020202020204" pitchFamily="34" charset="0"/>
                <a:cs typeface="Arial" panose="020B0604020202020204" pitchFamily="34" charset="0"/>
              </a:rPr>
              <a:t>butter?</a:t>
            </a:r>
          </a:p>
          <a:p>
            <a:pPr marL="914400" lvl="1" indent="-457200">
              <a:buClr>
                <a:srgbClr val="C00000"/>
              </a:buClr>
              <a:buFont typeface="+mj-lt"/>
              <a:buAutoNum type="alphaLcPeriod"/>
              <a:tabLst>
                <a:tab pos="2743200" algn="l"/>
                <a:tab pos="3086100" algn="l"/>
              </a:tabLst>
            </a:pPr>
            <a:r>
              <a:rPr lang="en-US" sz="2330" dirty="0" smtClean="0">
                <a:latin typeface="Arial" panose="020B0604020202020204" pitchFamily="34" charset="0"/>
                <a:cs typeface="Arial" panose="020B0604020202020204" pitchFamily="34" charset="0"/>
              </a:rPr>
              <a:t>In 700 </a:t>
            </a:r>
            <a:r>
              <a:rPr lang="en-US" sz="2330" dirty="0">
                <a:latin typeface="Arial" panose="020B0604020202020204" pitchFamily="34" charset="0"/>
                <a:cs typeface="Arial" panose="020B0604020202020204" pitchFamily="34" charset="0"/>
              </a:rPr>
              <a:t>g of cookie mix, what are the masses of flour, butter, sugar and dried fruit?</a:t>
            </a:r>
          </a:p>
          <a:p>
            <a:pPr marL="914400" lvl="1" indent="-457200">
              <a:buClr>
                <a:srgbClr val="C00000"/>
              </a:buClr>
              <a:buFont typeface="+mj-lt"/>
              <a:buAutoNum type="alphaLcPeriod"/>
              <a:tabLst>
                <a:tab pos="2066925" algn="l"/>
                <a:tab pos="2743200" algn="l"/>
                <a:tab pos="3822700" algn="l"/>
              </a:tabLst>
            </a:pPr>
            <a:r>
              <a:rPr lang="en-US" sz="2330" dirty="0" smtClean="0">
                <a:latin typeface="Arial" panose="020B0604020202020204" pitchFamily="34" charset="0"/>
                <a:cs typeface="Arial" panose="020B0604020202020204" pitchFamily="34" charset="0"/>
              </a:rPr>
              <a:t>Joyce </a:t>
            </a:r>
            <a:r>
              <a:rPr lang="en-US" sz="2330" dirty="0">
                <a:latin typeface="Arial" panose="020B0604020202020204" pitchFamily="34" charset="0"/>
                <a:cs typeface="Arial" panose="020B0604020202020204" pitchFamily="34" charset="0"/>
              </a:rPr>
              <a:t>has plenty of flour and dried fruit, but only 150 g of butter and 200 g of sugar, </a:t>
            </a:r>
            <a:r>
              <a:rPr lang="en-US" sz="2330" dirty="0" smtClean="0">
                <a:latin typeface="Arial" panose="020B0604020202020204" pitchFamily="34" charset="0"/>
                <a:cs typeface="Arial" panose="020B0604020202020204" pitchFamily="34" charset="0"/>
              </a:rPr>
              <a:t>What </a:t>
            </a:r>
            <a:r>
              <a:rPr lang="en-US" sz="2330" dirty="0">
                <a:latin typeface="Arial" panose="020B0604020202020204" pitchFamily="34" charset="0"/>
                <a:cs typeface="Arial" panose="020B0604020202020204" pitchFamily="34" charset="0"/>
              </a:rPr>
              <a:t>is the maximum amount of cookie mix she can </a:t>
            </a:r>
            <a:r>
              <a:rPr lang="en-US" sz="2330" dirty="0" smtClean="0">
                <a:latin typeface="Arial" panose="020B0604020202020204" pitchFamily="34" charset="0"/>
                <a:cs typeface="Arial" panose="020B0604020202020204" pitchFamily="34" charset="0"/>
              </a:rPr>
              <a:t>make?</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Show </a:t>
            </a:r>
            <a:r>
              <a:rPr lang="en-US" sz="2330" dirty="0">
                <a:latin typeface="Arial" panose="020B0604020202020204" pitchFamily="34" charset="0"/>
                <a:cs typeface="Arial" panose="020B0604020202020204" pitchFamily="34" charset="0"/>
              </a:rPr>
              <a:t>your working clearly.</a:t>
            </a:r>
          </a:p>
        </p:txBody>
      </p:sp>
    </p:spTree>
    <p:extLst>
      <p:ext uri="{BB962C8B-B14F-4D97-AF65-F5344CB8AC3E}">
        <p14:creationId xmlns:p14="http://schemas.microsoft.com/office/powerpoint/2010/main" val="1833417608"/>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4339650"/>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822700" algn="l"/>
              </a:tabLst>
            </a:pPr>
            <a:r>
              <a:rPr lang="en-US" sz="2300" b="1" dirty="0" smtClean="0">
                <a:solidFill>
                  <a:srgbClr val="FF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A building </a:t>
            </a:r>
            <a:r>
              <a:rPr lang="en-US" sz="2300" dirty="0">
                <a:latin typeface="Arial" panose="020B0604020202020204" pitchFamily="34" charset="0"/>
                <a:cs typeface="Arial" panose="020B0604020202020204" pitchFamily="34" charset="0"/>
              </a:rPr>
              <a:t>mix uses cement, lime, building send and gravel in the ratio 1.5 :1.5: 5 : 2 s </a:t>
            </a:r>
            <a:r>
              <a:rPr lang="en-US" sz="23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fraction of the mix is </a:t>
            </a:r>
            <a:r>
              <a:rPr lang="en-US" sz="2300" dirty="0" smtClean="0">
                <a:latin typeface="Arial" panose="020B0604020202020204" pitchFamily="34" charset="0"/>
                <a:cs typeface="Arial" panose="020B0604020202020204" pitchFamily="34" charset="0"/>
              </a:rPr>
              <a:t>lime?</a:t>
            </a:r>
          </a:p>
          <a:p>
            <a:pPr marL="800100" lvl="1"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In 50 </a:t>
            </a:r>
            <a:r>
              <a:rPr lang="en-US" sz="2300" dirty="0">
                <a:latin typeface="Arial" panose="020B0604020202020204" pitchFamily="34" charset="0"/>
                <a:cs typeface="Arial" panose="020B0604020202020204" pitchFamily="34" charset="0"/>
              </a:rPr>
              <a:t>kg of the mix, what are the masses of cement, lime, building sand and </a:t>
            </a:r>
            <a:r>
              <a:rPr lang="en-US" sz="2300" dirty="0" smtClean="0">
                <a:latin typeface="Arial" panose="020B0604020202020204" pitchFamily="34" charset="0"/>
                <a:cs typeface="Arial" panose="020B0604020202020204" pitchFamily="34" charset="0"/>
              </a:rPr>
              <a:t>gravel?</a:t>
            </a:r>
          </a:p>
          <a:p>
            <a:pPr marL="800100" lvl="1" indent="-342900">
              <a:buClr>
                <a:srgbClr val="C00000"/>
              </a:buClr>
              <a:buFont typeface="+mj-lt"/>
              <a:buAutoNum type="alphaLcPeriod"/>
              <a:tabLst>
                <a:tab pos="2066925" algn="l"/>
                <a:tab pos="2743200" algn="l"/>
                <a:tab pos="3822700" algn="l"/>
              </a:tabLst>
            </a:pPr>
            <a:r>
              <a:rPr lang="en-US" sz="2300" dirty="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ou </a:t>
            </a:r>
            <a:r>
              <a:rPr lang="en-US" sz="2300" dirty="0">
                <a:latin typeface="Arial" panose="020B0604020202020204" pitchFamily="34" charset="0"/>
                <a:cs typeface="Arial" panose="020B0604020202020204" pitchFamily="34" charset="0"/>
              </a:rPr>
              <a:t>have plenty of cement, gravel and </a:t>
            </a:r>
            <a:r>
              <a:rPr lang="en-US" sz="2300" dirty="0" smtClean="0">
                <a:latin typeface="Arial" panose="020B0604020202020204" pitchFamily="34" charset="0"/>
                <a:cs typeface="Arial" panose="020B0604020202020204" pitchFamily="34" charset="0"/>
              </a:rPr>
              <a:t>lime, </a:t>
            </a:r>
            <a:r>
              <a:rPr lang="en-US" sz="2300" dirty="0">
                <a:latin typeface="Arial" panose="020B0604020202020204" pitchFamily="34" charset="0"/>
                <a:cs typeface="Arial" panose="020B0604020202020204" pitchFamily="34" charset="0"/>
              </a:rPr>
              <a:t>but only 22.5 kg of building sand, </a:t>
            </a: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maximum amount of the </a:t>
            </a:r>
            <a:r>
              <a:rPr lang="en-US" sz="2300" dirty="0" smtClean="0">
                <a:latin typeface="Arial" panose="020B0604020202020204" pitchFamily="34" charset="0"/>
                <a:cs typeface="Arial" panose="020B0604020202020204" pitchFamily="34" charset="0"/>
              </a:rPr>
              <a:t>building </a:t>
            </a:r>
            <a:r>
              <a:rPr lang="en-US" sz="2300" dirty="0">
                <a:latin typeface="Arial" panose="020B0604020202020204" pitchFamily="34" charset="0"/>
                <a:cs typeface="Arial" panose="020B0604020202020204" pitchFamily="34" charset="0"/>
              </a:rPr>
              <a:t>mix you can make</a:t>
            </a:r>
            <a:r>
              <a:rPr lang="en-US" sz="2300" dirty="0" smtClean="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p:txBody>
      </p:sp>
      <p:sp>
        <p:nvSpPr>
          <p:cNvPr id="5" name="Rectangle 4"/>
          <p:cNvSpPr/>
          <p:nvPr/>
        </p:nvSpPr>
        <p:spPr>
          <a:xfrm flipH="1">
            <a:off x="277539"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 hint</a:t>
            </a:r>
            <a:r>
              <a:rPr lang="en-US" sz="2400" dirty="0" smtClean="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Write the ratio with whole numbers first.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25252"/>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5401479"/>
          </a:xfrm>
          <a:prstGeom prst="rect">
            <a:avLst/>
          </a:prstGeom>
        </p:spPr>
        <p:txBody>
          <a:bodyPr wrap="square">
            <a:spAutoFit/>
          </a:bodyPr>
          <a:lstStyle/>
          <a:p>
            <a:pPr marL="457200" indent="-457200">
              <a:buClr>
                <a:srgbClr val="C00000"/>
              </a:buClr>
              <a:buFont typeface="+mj-lt"/>
              <a:buAutoNum type="arabicPeriod" startAt="11"/>
              <a:tabLst>
                <a:tab pos="2066925" algn="l"/>
                <a:tab pos="2743200" algn="l"/>
                <a:tab pos="38227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each of these in the form </a:t>
            </a:r>
            <a:r>
              <a:rPr lang="en-US" sz="2300" i="1" dirty="0" smtClean="0">
                <a:latin typeface="Arial" panose="020B0604020202020204" pitchFamily="34" charset="0"/>
                <a:cs typeface="Arial" panose="020B0604020202020204" pitchFamily="34" charset="0"/>
              </a:rPr>
              <a:t>m</a:t>
            </a:r>
            <a:r>
              <a:rPr lang="en-US" sz="2300" dirty="0" smtClean="0">
                <a:latin typeface="Arial" panose="020B0604020202020204" pitchFamily="34" charset="0"/>
                <a:cs typeface="Arial" panose="020B0604020202020204" pitchFamily="34" charset="0"/>
              </a:rPr>
              <a:t>:1.</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each answer to a maximum of 2 decimal places,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228850" algn="l"/>
                <a:tab pos="2686050" algn="l"/>
                <a:tab pos="3822700" algn="l"/>
              </a:tabLst>
            </a:pPr>
            <a:r>
              <a:rPr lang="en-US" sz="2300" dirty="0" smtClean="0">
                <a:latin typeface="Arial" panose="020B0604020202020204" pitchFamily="34" charset="0"/>
                <a:cs typeface="Arial" panose="020B0604020202020204" pitchFamily="34" charset="0"/>
              </a:rPr>
              <a:t>11:4 </a:t>
            </a:r>
            <a:r>
              <a:rPr lang="en-US" sz="2300" dirty="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17:3 </a:t>
            </a:r>
          </a:p>
          <a:p>
            <a:pPr marL="914400" lvl="1" indent="-457200">
              <a:buClr>
                <a:srgbClr val="C00000"/>
              </a:buClr>
              <a:buFont typeface="+mj-lt"/>
              <a:buAutoNum type="alphaLcPeriod"/>
              <a:tabLst>
                <a:tab pos="2228850" algn="l"/>
                <a:tab pos="2686050" algn="l"/>
                <a:tab pos="3822700" algn="l"/>
              </a:tabLst>
            </a:pPr>
            <a:r>
              <a:rPr lang="en-US" sz="2300" dirty="0" smtClean="0">
                <a:latin typeface="Arial" panose="020B0604020202020204" pitchFamily="34" charset="0"/>
                <a:cs typeface="Arial" panose="020B0604020202020204" pitchFamily="34" charset="0"/>
              </a:rPr>
              <a:t>56:15 	</a:t>
            </a:r>
            <a:r>
              <a:rPr lang="en-US" sz="2300" dirty="0" smtClean="0">
                <a:solidFill>
                  <a:srgbClr val="C00000"/>
                </a:solidFill>
                <a:latin typeface="Arial" panose="020B0604020202020204" pitchFamily="34" charset="0"/>
                <a:cs typeface="Arial" panose="020B0604020202020204" pitchFamily="34" charset="0"/>
              </a:rPr>
              <a:t>d.</a:t>
            </a:r>
            <a:r>
              <a:rPr lang="en-US" sz="2300" dirty="0" smtClean="0">
                <a:latin typeface="Arial" panose="020B0604020202020204" pitchFamily="34" charset="0"/>
                <a:cs typeface="Arial" panose="020B0604020202020204" pitchFamily="34" charset="0"/>
              </a:rPr>
              <a:t>	3:16 </a:t>
            </a:r>
          </a:p>
          <a:p>
            <a:pPr marL="914400" lvl="1" indent="-457200">
              <a:buClr>
                <a:srgbClr val="C00000"/>
              </a:buClr>
              <a:buFont typeface="+mj-lt"/>
              <a:buAutoNum type="alphaLcPeriod"/>
              <a:tabLst>
                <a:tab pos="2228850" algn="l"/>
                <a:tab pos="2686050" algn="l"/>
                <a:tab pos="3822700" algn="l"/>
              </a:tabLst>
            </a:pPr>
            <a:r>
              <a:rPr lang="en-US" sz="2300" dirty="0" smtClean="0">
                <a:latin typeface="Arial" panose="020B0604020202020204" pitchFamily="34" charset="0"/>
                <a:cs typeface="Arial" panose="020B0604020202020204" pitchFamily="34" charset="0"/>
              </a:rPr>
              <a:t>7:32 	</a:t>
            </a:r>
            <a:r>
              <a:rPr lang="en-US" sz="2300" dirty="0" smtClean="0">
                <a:solidFill>
                  <a:srgbClr val="C00000"/>
                </a:solidFill>
                <a:latin typeface="Arial" panose="020B0604020202020204" pitchFamily="34" charset="0"/>
                <a:cs typeface="Arial" panose="020B0604020202020204" pitchFamily="34" charset="0"/>
              </a:rPr>
              <a:t>f.</a:t>
            </a:r>
            <a:r>
              <a:rPr lang="en-US" sz="2300" dirty="0" smtClean="0">
                <a:latin typeface="Arial" panose="020B0604020202020204" pitchFamily="34" charset="0"/>
                <a:cs typeface="Arial" panose="020B0604020202020204" pitchFamily="34" charset="0"/>
              </a:rPr>
              <a:t>	23:60</a:t>
            </a:r>
            <a:endParaRPr lang="en-US" sz="23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11"/>
              <a:tabLst>
                <a:tab pos="2066925" algn="l"/>
                <a:tab pos="2743200" algn="l"/>
                <a:tab pos="3822700" algn="l"/>
              </a:tabLst>
            </a:pPr>
            <a:r>
              <a:rPr lang="en-US" sz="2300" b="1" dirty="0">
                <a:solidFill>
                  <a:srgbClr val="C0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Millie and Hannah are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dyeing T-shirts.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Millie </a:t>
            </a:r>
            <a:r>
              <a:rPr lang="en-US" sz="2300" dirty="0">
                <a:latin typeface="Arial" panose="020B0604020202020204" pitchFamily="34" charset="0"/>
                <a:cs typeface="Arial" panose="020B0604020202020204" pitchFamily="34" charset="0"/>
              </a:rPr>
              <a:t>makes an orange dye by mixing 75 g of yellow dye with 25 g of red </a:t>
            </a:r>
            <a:r>
              <a:rPr lang="en-US" sz="2300" dirty="0" smtClean="0">
                <a:latin typeface="Arial" panose="020B0604020202020204" pitchFamily="34" charset="0"/>
                <a:cs typeface="Arial" panose="020B0604020202020204" pitchFamily="34" charset="0"/>
              </a:rPr>
              <a:t>dye.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Hannah </a:t>
            </a:r>
            <a:r>
              <a:rPr lang="en-US" sz="2300" dirty="0">
                <a:latin typeface="Arial" panose="020B0604020202020204" pitchFamily="34" charset="0"/>
                <a:cs typeface="Arial" panose="020B0604020202020204" pitchFamily="34" charset="0"/>
              </a:rPr>
              <a:t>mixes 60 g of yellow dye with 24 g of red dye for her orange dye. Whose dye is darker </a:t>
            </a:r>
            <a:r>
              <a:rPr lang="en-US" sz="2300" dirty="0" smtClean="0">
                <a:latin typeface="Arial" panose="020B0604020202020204" pitchFamily="34" charset="0"/>
                <a:cs typeface="Arial" panose="020B0604020202020204" pitchFamily="34" charset="0"/>
              </a:rPr>
              <a:t>orange?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Explain </a:t>
            </a:r>
            <a:r>
              <a:rPr lang="en-US" sz="2300" dirty="0">
                <a:latin typeface="Arial" panose="020B0604020202020204" pitchFamily="34" charset="0"/>
                <a:cs typeface="Arial" panose="020B0604020202020204" pitchFamily="34" charset="0"/>
              </a:rPr>
              <a:t>your answer.</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l="4861" t="1936" r="6419" b="5428"/>
          <a:stretch/>
        </p:blipFill>
        <p:spPr>
          <a:xfrm>
            <a:off x="4427984" y="2348880"/>
            <a:ext cx="1059160" cy="118923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120559119"/>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5493812"/>
          </a:xfrm>
          <a:prstGeom prst="rect">
            <a:avLst/>
          </a:prstGeom>
        </p:spPr>
        <p:txBody>
          <a:bodyPr wrap="square">
            <a:spAutoFit/>
          </a:bodyPr>
          <a:lstStyle/>
          <a:p>
            <a:pPr marL="514350" indent="-514350">
              <a:buClr>
                <a:srgbClr val="C00000"/>
              </a:buClr>
              <a:buFont typeface="+mj-lt"/>
              <a:buAutoNum type="arabicPeriod" startAt="13"/>
              <a:tabLst>
                <a:tab pos="2066925" algn="l"/>
                <a:tab pos="2743200" algn="l"/>
                <a:tab pos="3822700" algn="l"/>
              </a:tabLst>
            </a:pPr>
            <a:r>
              <a:rPr lang="en-US" sz="2340" b="1" dirty="0">
                <a:solidFill>
                  <a:srgbClr val="FF0000"/>
                </a:solidFill>
                <a:latin typeface="Arial" panose="020B0604020202020204" pitchFamily="34" charset="0"/>
                <a:cs typeface="Arial" panose="020B0604020202020204" pitchFamily="34" charset="0"/>
              </a:rPr>
              <a:t>R</a:t>
            </a:r>
            <a:r>
              <a:rPr lang="en-US" sz="2340" dirty="0">
                <a:latin typeface="Arial" panose="020B0604020202020204" pitchFamily="34" charset="0"/>
                <a:cs typeface="Arial" panose="020B0604020202020204" pitchFamily="34" charset="0"/>
              </a:rPr>
              <a:t> Liam makes wallpaper paste by mixing 230 g of glue with 8 litres of </a:t>
            </a:r>
            <a:r>
              <a:rPr lang="en-US" sz="2340" dirty="0" smtClean="0">
                <a:latin typeface="Arial" panose="020B0604020202020204" pitchFamily="34" charset="0"/>
                <a:cs typeface="Arial" panose="020B0604020202020204" pitchFamily="34" charset="0"/>
              </a:rPr>
              <a:t>water.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Ryan </a:t>
            </a:r>
            <a:r>
              <a:rPr lang="en-US" sz="2340" dirty="0">
                <a:latin typeface="Arial" panose="020B0604020202020204" pitchFamily="34" charset="0"/>
                <a:cs typeface="Arial" panose="020B0604020202020204" pitchFamily="34" charset="0"/>
              </a:rPr>
              <a:t>makes some more wallpaper paste by mixing 95 g of glue with 3500 ml of water. Who makes the stronger </a:t>
            </a:r>
            <a:r>
              <a:rPr lang="en-US" sz="2340" dirty="0" smtClean="0">
                <a:latin typeface="Arial" panose="020B0604020202020204" pitchFamily="34" charset="0"/>
                <a:cs typeface="Arial" panose="020B0604020202020204" pitchFamily="34" charset="0"/>
              </a:rPr>
              <a:t>paste?</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Explain </a:t>
            </a:r>
            <a:r>
              <a:rPr lang="en-US" sz="2340" dirty="0">
                <a:latin typeface="Arial" panose="020B0604020202020204" pitchFamily="34" charset="0"/>
                <a:cs typeface="Arial" panose="020B0604020202020204" pitchFamily="34" charset="0"/>
              </a:rPr>
              <a:t>your answer.</a:t>
            </a:r>
          </a:p>
          <a:p>
            <a:pPr marL="514350" indent="-514350">
              <a:buClr>
                <a:srgbClr val="C00000"/>
              </a:buClr>
              <a:buFont typeface="+mj-lt"/>
              <a:buAutoNum type="arabicPeriod" startAt="13"/>
              <a:tabLst>
                <a:tab pos="2066925" algn="l"/>
                <a:tab pos="2743200" algn="l"/>
                <a:tab pos="3822700" algn="l"/>
              </a:tabLst>
            </a:pPr>
            <a:r>
              <a:rPr lang="en-US" sz="2340" b="1" dirty="0">
                <a:solidFill>
                  <a:srgbClr val="FF0000"/>
                </a:solidFill>
                <a:latin typeface="Arial" panose="020B0604020202020204" pitchFamily="34" charset="0"/>
                <a:cs typeface="Arial" panose="020B0604020202020204" pitchFamily="34" charset="0"/>
              </a:rPr>
              <a:t>R</a:t>
            </a:r>
            <a:r>
              <a:rPr lang="en-US" sz="2340" dirty="0">
                <a:latin typeface="Arial" panose="020B0604020202020204" pitchFamily="34" charset="0"/>
                <a:cs typeface="Arial" panose="020B0604020202020204" pitchFamily="34" charset="0"/>
              </a:rPr>
              <a:t> </a:t>
            </a:r>
            <a:r>
              <a:rPr lang="en-US" sz="2340" dirty="0" err="1">
                <a:latin typeface="Arial" panose="020B0604020202020204" pitchFamily="34" charset="0"/>
                <a:cs typeface="Arial" panose="020B0604020202020204" pitchFamily="34" charset="0"/>
              </a:rPr>
              <a:t>Nadya</a:t>
            </a:r>
            <a:r>
              <a:rPr lang="en-US" sz="2340" dirty="0">
                <a:latin typeface="Arial" panose="020B0604020202020204" pitchFamily="34" charset="0"/>
                <a:cs typeface="Arial" panose="020B0604020202020204" pitchFamily="34" charset="0"/>
              </a:rPr>
              <a:t> makes a recipe that uses flour to butter in the ratio </a:t>
            </a:r>
            <a:r>
              <a:rPr lang="en-US" sz="2340" dirty="0" smtClean="0">
                <a:latin typeface="Arial" panose="020B0604020202020204" pitchFamily="34" charset="0"/>
                <a:cs typeface="Arial" panose="020B0604020202020204" pitchFamily="34" charset="0"/>
              </a:rPr>
              <a:t>500:190.</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Karl </a:t>
            </a:r>
            <a:r>
              <a:rPr lang="en-US" sz="2340" dirty="0">
                <a:latin typeface="Arial" panose="020B0604020202020204" pitchFamily="34" charset="0"/>
                <a:cs typeface="Arial" panose="020B0604020202020204" pitchFamily="34" charset="0"/>
              </a:rPr>
              <a:t>makes a different recipe using flour to butter in the ratio 425 :</a:t>
            </a:r>
            <a:r>
              <a:rPr lang="en-US" sz="2340" dirty="0" smtClean="0">
                <a:latin typeface="Arial" panose="020B0604020202020204" pitchFamily="34" charset="0"/>
                <a:cs typeface="Arial" panose="020B0604020202020204" pitchFamily="34" charset="0"/>
              </a:rPr>
              <a:t>150.</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Whose </a:t>
            </a:r>
            <a:r>
              <a:rPr lang="en-US" sz="2340" dirty="0">
                <a:latin typeface="Arial" panose="020B0604020202020204" pitchFamily="34" charset="0"/>
                <a:cs typeface="Arial" panose="020B0604020202020204" pitchFamily="34" charset="0"/>
              </a:rPr>
              <a:t>recipe has the higher proportion of butter?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3619907111"/>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11.5 </a:t>
            </a:r>
            <a:r>
              <a:rPr lang="en-GB" dirty="0" smtClean="0"/>
              <a:t>– </a:t>
            </a:r>
            <a:r>
              <a:rPr lang="en-GB" dirty="0" smtClean="0"/>
              <a:t>Comparing Using Ratios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89</a:t>
            </a:r>
          </a:p>
        </p:txBody>
      </p:sp>
      <p:sp>
        <p:nvSpPr>
          <p:cNvPr id="3" name="Rectangle 2"/>
          <p:cNvSpPr/>
          <p:nvPr/>
        </p:nvSpPr>
        <p:spPr>
          <a:xfrm>
            <a:off x="251520" y="1223312"/>
            <a:ext cx="5256584" cy="2677656"/>
          </a:xfrm>
          <a:prstGeom prst="rect">
            <a:avLst/>
          </a:prstGeom>
        </p:spPr>
        <p:txBody>
          <a:bodyPr wrap="square">
            <a:spAutoFit/>
          </a:bodyPr>
          <a:lstStyle/>
          <a:p>
            <a:pPr marL="514350" indent="-514350">
              <a:buClr>
                <a:srgbClr val="C00000"/>
              </a:buClr>
              <a:buFont typeface="+mj-lt"/>
              <a:buAutoNum type="arabicPeriod" startAt="15"/>
              <a:tabLst>
                <a:tab pos="2066925" algn="l"/>
                <a:tab pos="2743200" algn="l"/>
                <a:tab pos="38227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Tina and Gareth are running a marathon. Tina runs for 4 hours 45 minutes and walks for 45 </a:t>
            </a:r>
            <a:r>
              <a:rPr lang="en-US" sz="2100" dirty="0" smtClean="0">
                <a:latin typeface="Arial" panose="020B0604020202020204" pitchFamily="34" charset="0"/>
                <a:cs typeface="Arial" panose="020B0604020202020204" pitchFamily="34" charset="0"/>
              </a:rPr>
              <a:t>minutes.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Gareth </a:t>
            </a:r>
            <a:r>
              <a:rPr lang="en-US" sz="2100" dirty="0">
                <a:latin typeface="Arial" panose="020B0604020202020204" pitchFamily="34" charset="0"/>
                <a:cs typeface="Arial" panose="020B0604020202020204" pitchFamily="34" charset="0"/>
              </a:rPr>
              <a:t>runs for 5 hours 15 minutes and walks for 75 </a:t>
            </a:r>
            <a:r>
              <a:rPr lang="en-US" sz="2100" dirty="0" smtClean="0">
                <a:latin typeface="Arial" panose="020B0604020202020204" pitchFamily="34" charset="0"/>
                <a:cs typeface="Arial" panose="020B0604020202020204" pitchFamily="34" charset="0"/>
              </a:rPr>
              <a:t>minutes.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Who </a:t>
            </a:r>
            <a:r>
              <a:rPr lang="en-US" sz="2100" dirty="0">
                <a:latin typeface="Arial" panose="020B0604020202020204" pitchFamily="34" charset="0"/>
                <a:cs typeface="Arial" panose="020B0604020202020204" pitchFamily="34" charset="0"/>
              </a:rPr>
              <a:t>walks for a higher proportion of their race </a:t>
            </a:r>
            <a:r>
              <a:rPr lang="en-US" sz="2100" dirty="0" smtClean="0">
                <a:latin typeface="Arial" panose="020B0604020202020204" pitchFamily="34" charset="0"/>
                <a:cs typeface="Arial" panose="020B0604020202020204" pitchFamily="34" charset="0"/>
              </a:rPr>
              <a:t>time?</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your answer.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grpSp>
        <p:nvGrpSpPr>
          <p:cNvPr id="6" name="Group 5"/>
          <p:cNvGrpSpPr/>
          <p:nvPr/>
        </p:nvGrpSpPr>
        <p:grpSpPr>
          <a:xfrm>
            <a:off x="305905" y="4000603"/>
            <a:ext cx="5130191" cy="2524741"/>
            <a:chOff x="3483872" y="1089030"/>
            <a:chExt cx="5264592" cy="2524741"/>
          </a:xfrm>
        </p:grpSpPr>
        <p:sp>
          <p:nvSpPr>
            <p:cNvPr id="8" name="Round Diagonal Corner Rectangle 7"/>
            <p:cNvSpPr/>
            <p:nvPr/>
          </p:nvSpPr>
          <p:spPr>
            <a:xfrm>
              <a:off x="3491880" y="1089032"/>
              <a:ext cx="5256584" cy="252473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0"/>
              <a:ext cx="5256584" cy="519433"/>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3563889" y="1666250"/>
                  <a:ext cx="5095139" cy="1925848"/>
                </a:xfrm>
                <a:prstGeom prst="rect">
                  <a:avLst/>
                </a:prstGeom>
              </p:spPr>
              <p:txBody>
                <a:bodyPr wrap="square">
                  <a:spAutoFit/>
                </a:bodyPr>
                <a:lstStyle/>
                <a:p>
                  <a:pPr>
                    <a:spcAft>
                      <a:spcPts val="0"/>
                    </a:spcAft>
                    <a:tabLst>
                      <a:tab pos="4972050" algn="r"/>
                    </a:tabLst>
                  </a:pPr>
                  <a:r>
                    <a:rPr lang="en-US" sz="2200" dirty="0" smtClean="0"/>
                    <a:t>A paint mixture is </a:t>
                  </a:r>
                  <a14:m>
                    <m:oMath xmlns:m="http://schemas.openxmlformats.org/officeDocument/2006/math">
                      <m:f>
                        <m:fPr>
                          <m:ctrlPr>
                            <a:rPr lang="en-US" sz="2200" i="1" dirty="0">
                              <a:latin typeface="Cambria Math" panose="02040503050406030204" pitchFamily="18" charset="0"/>
                              <a:cs typeface="Arial" panose="020B0604020202020204" pitchFamily="34" charset="0"/>
                            </a:rPr>
                          </m:ctrlPr>
                        </m:fPr>
                        <m:num>
                          <m:r>
                            <a:rPr lang="en-US" sz="2200" b="0" i="1" dirty="0" smtClean="0">
                              <a:latin typeface="Cambria Math" panose="02040503050406030204" pitchFamily="18" charset="0"/>
                              <a:cs typeface="Arial" panose="020B0604020202020204" pitchFamily="34" charset="0"/>
                            </a:rPr>
                            <m:t>4</m:t>
                          </m:r>
                        </m:num>
                        <m:den>
                          <m:r>
                            <a:rPr lang="en-US" sz="2200" i="1" dirty="0">
                              <a:latin typeface="Cambria Math" panose="02040503050406030204" pitchFamily="18" charset="0"/>
                              <a:cs typeface="Arial" panose="020B0604020202020204" pitchFamily="34" charset="0"/>
                            </a:rPr>
                            <m:t>7</m:t>
                          </m:r>
                        </m:den>
                      </m:f>
                    </m:oMath>
                  </a14:m>
                  <a:r>
                    <a:rPr lang="en-US" sz="2200" dirty="0"/>
                    <a:t> blue and </a:t>
                  </a:r>
                  <a14:m>
                    <m:oMath xmlns:m="http://schemas.openxmlformats.org/officeDocument/2006/math">
                      <m:f>
                        <m:fPr>
                          <m:ctrlPr>
                            <a:rPr lang="en-US" sz="2200" i="1" dirty="0">
                              <a:latin typeface="Cambria Math" panose="02040503050406030204" pitchFamily="18" charset="0"/>
                              <a:cs typeface="Arial" panose="020B0604020202020204" pitchFamily="34" charset="0"/>
                            </a:rPr>
                          </m:ctrlPr>
                        </m:fPr>
                        <m:num>
                          <m:r>
                            <a:rPr lang="en-US" sz="2200" b="0" i="1" dirty="0" smtClean="0">
                              <a:latin typeface="Cambria Math" panose="02040503050406030204" pitchFamily="18" charset="0"/>
                              <a:cs typeface="Arial" panose="020B0604020202020204" pitchFamily="34" charset="0"/>
                            </a:rPr>
                            <m:t>3</m:t>
                          </m:r>
                        </m:num>
                        <m:den>
                          <m:r>
                            <a:rPr lang="en-US" sz="2200" i="1" dirty="0">
                              <a:latin typeface="Cambria Math" panose="02040503050406030204" pitchFamily="18" charset="0"/>
                              <a:cs typeface="Arial" panose="020B0604020202020204" pitchFamily="34" charset="0"/>
                            </a:rPr>
                            <m:t>7</m:t>
                          </m:r>
                        </m:den>
                      </m:f>
                    </m:oMath>
                  </a14:m>
                  <a:r>
                    <a:rPr lang="en-US" sz="2200" dirty="0"/>
                    <a:t> red.</a:t>
                  </a:r>
                </a:p>
                <a:p>
                  <a:pPr>
                    <a:spcAft>
                      <a:spcPts val="0"/>
                    </a:spcAft>
                    <a:tabLst>
                      <a:tab pos="4972050" algn="r"/>
                    </a:tabLst>
                  </a:pPr>
                  <a:r>
                    <a:rPr lang="en-US" sz="2200" dirty="0"/>
                    <a:t>Jack says, ‘The amount of blue is one and a third times the amount of red.’</a:t>
                  </a:r>
                </a:p>
                <a:p>
                  <a:pPr>
                    <a:spcAft>
                      <a:spcPts val="0"/>
                    </a:spcAft>
                    <a:tabLst>
                      <a:tab pos="4972050" algn="r"/>
                    </a:tabLst>
                  </a:pPr>
                  <a:r>
                    <a:rPr lang="en-US" sz="2200" dirty="0"/>
                    <a:t>Is he correct? Explain your answer</a:t>
                  </a:r>
                  <a:r>
                    <a:rPr lang="en-US" sz="2200" dirty="0" smtClean="0"/>
                    <a:t>.</a:t>
                  </a:r>
                  <a:r>
                    <a:rPr lang="en-US" sz="2200" dirty="0" smtClean="0"/>
                    <a:t>	</a:t>
                  </a:r>
                  <a:br>
                    <a:rPr lang="en-US" sz="2200" dirty="0" smtClean="0"/>
                  </a:br>
                  <a:r>
                    <a:rPr lang="en-US" sz="2200" dirty="0" smtClean="0"/>
                    <a:t>	</a:t>
                  </a:r>
                  <a:r>
                    <a:rPr lang="en-US" sz="2200" b="1" dirty="0" smtClean="0"/>
                    <a:t>(3 </a:t>
                  </a:r>
                  <a:r>
                    <a:rPr lang="en-US" sz="2200" b="1" dirty="0"/>
                    <a:t>marks)</a:t>
                  </a:r>
                </a:p>
              </p:txBody>
            </p:sp>
          </mc:Choice>
          <mc:Fallback>
            <p:sp>
              <p:nvSpPr>
                <p:cNvPr id="10" name="Rectangle 9"/>
                <p:cNvSpPr>
                  <a:spLocks noRot="1" noChangeAspect="1" noMove="1" noResize="1" noEditPoints="1" noAdjustHandles="1" noChangeArrowheads="1" noChangeShapeType="1" noTextEdit="1"/>
                </p:cNvSpPr>
                <p:nvPr/>
              </p:nvSpPr>
              <p:spPr>
                <a:xfrm>
                  <a:off x="3563889" y="1666250"/>
                  <a:ext cx="5095139" cy="1925848"/>
                </a:xfrm>
                <a:prstGeom prst="rect">
                  <a:avLst/>
                </a:prstGeom>
                <a:blipFill rotWithShape="0">
                  <a:blip r:embed="rId5"/>
                  <a:stretch>
                    <a:fillRect l="-1597" r="-1597" b="-5380"/>
                  </a:stretch>
                </a:blipFill>
              </p:spPr>
              <p:txBody>
                <a:bodyPr/>
                <a:lstStyle/>
                <a:p>
                  <a:r>
                    <a:rPr lang="en-US">
                      <a:noFill/>
                    </a:rPr>
                    <a:t> </a:t>
                  </a:r>
                </a:p>
              </p:txBody>
            </p:sp>
          </mc:Fallback>
        </mc:AlternateContent>
      </p:gr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406" y="4066584"/>
            <a:ext cx="546048" cy="514544"/>
          </a:xfrm>
          <a:prstGeom prst="rect">
            <a:avLst/>
          </a:prstGeom>
        </p:spPr>
      </p:pic>
    </p:spTree>
    <p:extLst>
      <p:ext uri="{BB962C8B-B14F-4D97-AF65-F5344CB8AC3E}">
        <p14:creationId xmlns:p14="http://schemas.microsoft.com/office/powerpoint/2010/main" val="2857259430"/>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170646"/>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6 </a:t>
            </a:r>
            <a:r>
              <a:rPr lang="en-US" sz="3000" dirty="0">
                <a:latin typeface="Arial" panose="020B0604020202020204" pitchFamily="34" charset="0"/>
                <a:cs typeface="Arial" panose="020B0604020202020204" pitchFamily="34" charset="0"/>
              </a:rPr>
              <a:t>apples cost £</a:t>
            </a:r>
            <a:r>
              <a:rPr lang="en-US" sz="3000" dirty="0" smtClean="0">
                <a:latin typeface="Arial" panose="020B0604020202020204" pitchFamily="34" charset="0"/>
                <a:cs typeface="Arial" panose="020B0604020202020204" pitchFamily="34" charset="0"/>
              </a:rPr>
              <a:t>1.50.</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What </a:t>
            </a:r>
            <a:r>
              <a:rPr lang="en-US" sz="3000" dirty="0">
                <a:latin typeface="Arial" panose="020B0604020202020204" pitchFamily="34" charset="0"/>
                <a:cs typeface="Arial" panose="020B0604020202020204" pitchFamily="34" charset="0"/>
              </a:rPr>
              <a:t>is the cost of </a:t>
            </a:r>
            <a:endParaRPr lang="en-US" sz="30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12 </a:t>
            </a:r>
            <a:r>
              <a:rPr lang="en-US" sz="3000" dirty="0">
                <a:latin typeface="Arial" panose="020B0604020202020204" pitchFamily="34" charset="0"/>
                <a:cs typeface="Arial" panose="020B0604020202020204" pitchFamily="34" charset="0"/>
              </a:rPr>
              <a:t>apples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2 </a:t>
            </a:r>
            <a:r>
              <a:rPr lang="en-US" sz="3000" dirty="0">
                <a:latin typeface="Arial" panose="020B0604020202020204" pitchFamily="34" charset="0"/>
                <a:cs typeface="Arial" panose="020B0604020202020204" pitchFamily="34" charset="0"/>
              </a:rPr>
              <a:t>apples </a:t>
            </a:r>
            <a:endParaRPr lang="en-US" sz="30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startAt="3"/>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4 </a:t>
            </a:r>
            <a:r>
              <a:rPr lang="en-US" sz="3000" dirty="0">
                <a:latin typeface="Arial" panose="020B0604020202020204" pitchFamily="34" charset="0"/>
                <a:cs typeface="Arial" panose="020B0604020202020204" pitchFamily="34" charset="0"/>
              </a:rPr>
              <a:t>apples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10 </a:t>
            </a:r>
            <a:r>
              <a:rPr lang="en-US" sz="3000" dirty="0">
                <a:latin typeface="Arial" panose="020B0604020202020204" pitchFamily="34" charset="0"/>
                <a:cs typeface="Arial" panose="020B0604020202020204" pitchFamily="34" charset="0"/>
              </a:rPr>
              <a:t>apples?</a:t>
            </a:r>
          </a:p>
          <a:p>
            <a:pPr marL="514350" indent="-514350">
              <a:buClr>
                <a:srgbClr val="C00000"/>
              </a:buClr>
              <a:buFont typeface="+mj-lt"/>
              <a:buAutoNum type="arabicPeriod"/>
              <a:tabLst>
                <a:tab pos="2066925" algn="l"/>
                <a:tab pos="2743200" algn="l"/>
                <a:tab pos="3200400" algn="l"/>
                <a:tab pos="3822700" algn="l"/>
              </a:tabLst>
            </a:pPr>
            <a:r>
              <a:rPr lang="en-US" sz="3000" dirty="0">
                <a:latin typeface="Arial" panose="020B0604020202020204" pitchFamily="34" charset="0"/>
                <a:cs typeface="Arial" panose="020B0604020202020204" pitchFamily="34" charset="0"/>
              </a:rPr>
              <a:t>4 tickets to a show cost £</a:t>
            </a:r>
            <a:r>
              <a:rPr lang="en-US" sz="3000" dirty="0" smtClean="0">
                <a:latin typeface="Arial" panose="020B0604020202020204" pitchFamily="34" charset="0"/>
                <a:cs typeface="Arial" panose="020B0604020202020204" pitchFamily="34" charset="0"/>
              </a:rPr>
              <a:t>80.</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How </a:t>
            </a:r>
            <a:r>
              <a:rPr lang="en-US" sz="3000" dirty="0">
                <a:latin typeface="Arial" panose="020B0604020202020204" pitchFamily="34" charset="0"/>
                <a:cs typeface="Arial" panose="020B0604020202020204" pitchFamily="34" charset="0"/>
              </a:rPr>
              <a:t>much will 17 tickets </a:t>
            </a:r>
            <a:r>
              <a:rPr lang="en-US" sz="3000" dirty="0" smtClean="0">
                <a:latin typeface="Arial" panose="020B0604020202020204" pitchFamily="34" charset="0"/>
                <a:cs typeface="Arial" panose="020B0604020202020204" pitchFamily="34" charset="0"/>
              </a:rPr>
              <a:t>cost?</a:t>
            </a:r>
          </a:p>
          <a:p>
            <a:pPr marL="514350" indent="-514350">
              <a:buClr>
                <a:srgbClr val="C00000"/>
              </a:buClr>
              <a:buFont typeface="+mj-lt"/>
              <a:buAutoNum type="arabicPeriod"/>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60 </a:t>
            </a:r>
            <a:r>
              <a:rPr lang="en-US" sz="3000" dirty="0">
                <a:latin typeface="Arial" panose="020B0604020202020204" pitchFamily="34" charset="0"/>
                <a:cs typeface="Arial" panose="020B0604020202020204" pitchFamily="34" charset="0"/>
              </a:rPr>
              <a:t>litres of compost cost £</a:t>
            </a:r>
            <a:r>
              <a:rPr lang="en-US" sz="3000" dirty="0" smtClean="0">
                <a:latin typeface="Arial" panose="020B0604020202020204" pitchFamily="34" charset="0"/>
                <a:cs typeface="Arial" panose="020B0604020202020204" pitchFamily="34" charset="0"/>
              </a:rPr>
              <a:t>4.50.</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What </a:t>
            </a:r>
            <a:r>
              <a:rPr lang="en-US" sz="3000" dirty="0">
                <a:latin typeface="Arial" panose="020B0604020202020204" pitchFamily="34" charset="0"/>
                <a:cs typeface="Arial" panose="020B0604020202020204" pitchFamily="34" charset="0"/>
              </a:rPr>
              <a:t>do 84 litres cost?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1155248942"/>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478423"/>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Edward gets £43.05 for 7 hours of </a:t>
            </a:r>
            <a:r>
              <a:rPr lang="en-US" sz="2500" dirty="0" smtClean="0">
                <a:latin typeface="Arial" panose="020B0604020202020204" pitchFamily="34" charset="0"/>
                <a:cs typeface="Arial" panose="020B0604020202020204" pitchFamily="34" charset="0"/>
              </a:rPr>
              <a:t>work.</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How </a:t>
            </a:r>
            <a:r>
              <a:rPr lang="en-US" sz="2500" dirty="0">
                <a:latin typeface="Arial" panose="020B0604020202020204" pitchFamily="34" charset="0"/>
                <a:cs typeface="Arial" panose="020B0604020202020204" pitchFamily="34" charset="0"/>
              </a:rPr>
              <a:t>much will he get for working for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12 </a:t>
            </a:r>
            <a:r>
              <a:rPr lang="en-US" sz="2500" dirty="0">
                <a:latin typeface="Arial" panose="020B0604020202020204" pitchFamily="34" charset="0"/>
                <a:cs typeface="Arial" panose="020B0604020202020204" pitchFamily="34" charset="0"/>
              </a:rPr>
              <a:t>hours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25 </a:t>
            </a:r>
            <a:r>
              <a:rPr lang="en-US" sz="2500" dirty="0">
                <a:latin typeface="Arial" panose="020B0604020202020204" pitchFamily="34" charset="0"/>
                <a:cs typeface="Arial" panose="020B0604020202020204" pitchFamily="34" charset="0"/>
              </a:rPr>
              <a:t>hours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35 </a:t>
            </a:r>
            <a:r>
              <a:rPr lang="en-US" sz="2500" dirty="0">
                <a:latin typeface="Arial" panose="020B0604020202020204" pitchFamily="34" charset="0"/>
                <a:cs typeface="Arial" panose="020B0604020202020204" pitchFamily="34" charset="0"/>
              </a:rPr>
              <a:t>hours?</a:t>
            </a:r>
          </a:p>
          <a:p>
            <a:pPr marL="514350" indent="-514350">
              <a:buClr>
                <a:srgbClr val="C00000"/>
              </a:buClr>
              <a:buFont typeface="+mj-lt"/>
              <a:buAutoNum type="arabicPeriod" startAt="4"/>
              <a:tabLst>
                <a:tab pos="2066925" algn="l"/>
                <a:tab pos="2743200" algn="l"/>
                <a:tab pos="3200400" algn="l"/>
                <a:tab pos="3822700" algn="l"/>
              </a:tabLst>
            </a:pPr>
            <a:r>
              <a:rPr lang="en-US" sz="2500" b="1" dirty="0">
                <a:solidFill>
                  <a:srgbClr val="FF0000"/>
                </a:solidFill>
                <a:latin typeface="Arial" panose="020B0604020202020204" pitchFamily="34" charset="0"/>
                <a:cs typeface="Arial" panose="020B0604020202020204" pitchFamily="34" charset="0"/>
              </a:rPr>
              <a:t>R</a:t>
            </a:r>
            <a:r>
              <a:rPr lang="en-US" sz="2500" dirty="0">
                <a:latin typeface="Arial" panose="020B0604020202020204" pitchFamily="34" charset="0"/>
                <a:cs typeface="Arial" panose="020B0604020202020204" pitchFamily="34" charset="0"/>
              </a:rPr>
              <a:t> A group of 14 friends want to go on holiday together. The total cost of the holiday is £2996 and they all pay the same </a:t>
            </a:r>
            <a:r>
              <a:rPr lang="en-US" sz="2500" dirty="0" smtClean="0">
                <a:latin typeface="Arial" panose="020B0604020202020204" pitchFamily="34" charset="0"/>
                <a:cs typeface="Arial" panose="020B0604020202020204" pitchFamily="34" charset="0"/>
              </a:rPr>
              <a:t>amount.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3 </a:t>
            </a:r>
            <a:r>
              <a:rPr lang="en-US" sz="2500" dirty="0">
                <a:latin typeface="Arial" panose="020B0604020202020204" pitchFamily="34" charset="0"/>
                <a:cs typeface="Arial" panose="020B0604020202020204" pitchFamily="34" charset="0"/>
              </a:rPr>
              <a:t>more friends agree to join </a:t>
            </a:r>
            <a:r>
              <a:rPr lang="en-US" sz="2500" dirty="0" smtClean="0">
                <a:latin typeface="Arial" panose="020B0604020202020204" pitchFamily="34" charset="0"/>
                <a:cs typeface="Arial" panose="020B0604020202020204" pitchFamily="34" charset="0"/>
              </a:rPr>
              <a:t>them.</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is the total cost of the holiday now?</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2600254871"/>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sp>
        <p:nvSpPr>
          <p:cNvPr id="3" name="Rectangle 2"/>
          <p:cNvSpPr/>
          <p:nvPr/>
        </p:nvSpPr>
        <p:spPr>
          <a:xfrm>
            <a:off x="251520" y="1196752"/>
            <a:ext cx="5256584" cy="1815882"/>
          </a:xfrm>
          <a:prstGeom prst="rect">
            <a:avLst/>
          </a:prstGeom>
        </p:spPr>
        <p:txBody>
          <a:bodyPr wrap="square">
            <a:spAutoFit/>
          </a:bodyPr>
          <a:lstStyle/>
          <a:p>
            <a:pPr marL="514350" indent="-514350">
              <a:buClr>
                <a:srgbClr val="C00000"/>
              </a:buClr>
              <a:buFont typeface="+mj-lt"/>
              <a:buAutoNum type="arabicPeriod" startAt="2"/>
              <a:tabLst>
                <a:tab pos="1079500" algn="l"/>
                <a:tab pos="2066925" algn="l"/>
                <a:tab pos="2743200" algn="l"/>
                <a:tab pos="3822700" algn="l"/>
              </a:tabLst>
            </a:pPr>
            <a:r>
              <a:rPr lang="en-US" sz="2800" dirty="0">
                <a:latin typeface="Arial" panose="020B0604020202020204" pitchFamily="34" charset="0"/>
                <a:cs typeface="Arial" panose="020B0604020202020204" pitchFamily="34" charset="0"/>
              </a:rPr>
              <a:t>Repeat </a:t>
            </a:r>
            <a:r>
              <a:rPr lang="en-US" sz="2800" b="1" dirty="0">
                <a:latin typeface="Arial" panose="020B0604020202020204" pitchFamily="34" charset="0"/>
                <a:cs typeface="Arial" panose="020B0604020202020204" pitchFamily="34" charset="0"/>
              </a:rPr>
              <a:t>Q1</a:t>
            </a:r>
            <a:r>
              <a:rPr lang="en-US" sz="2800" dirty="0">
                <a:latin typeface="Arial" panose="020B0604020202020204" pitchFamily="34" charset="0"/>
                <a:cs typeface="Arial" panose="020B0604020202020204" pitchFamily="34" charset="0"/>
              </a:rPr>
              <a:t> for this two-step </a:t>
            </a:r>
            <a:r>
              <a:rPr lang="en-US" sz="2800" dirty="0" smtClean="0">
                <a:latin typeface="Arial" panose="020B0604020202020204" pitchFamily="34" charset="0"/>
                <a:cs typeface="Arial" panose="020B0604020202020204" pitchFamily="34" charset="0"/>
              </a:rPr>
              <a:t>function machine</a:t>
            </a:r>
            <a:r>
              <a:rPr lang="en-US" sz="2800" dirty="0">
                <a:latin typeface="Arial" panose="020B0604020202020204" pitchFamily="34" charset="0"/>
                <a:cs typeface="Arial" panose="020B0604020202020204" pitchFamily="34" charset="0"/>
              </a:rPr>
              <a:t>. Use a coordinate grid from -2 to 8 on both axes</a:t>
            </a:r>
            <a:r>
              <a:rPr lang="en-US" sz="2800" dirty="0" smtClean="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53164" y="3083396"/>
            <a:ext cx="5253294" cy="1929780"/>
          </a:xfrm>
          <a:prstGeom prst="rect">
            <a:avLst/>
          </a:prstGeom>
        </p:spPr>
      </p:pic>
    </p:spTree>
    <p:extLst>
      <p:ext uri="{BB962C8B-B14F-4D97-AF65-F5344CB8AC3E}">
        <p14:creationId xmlns:p14="http://schemas.microsoft.com/office/powerpoint/2010/main" val="2857218615"/>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4401205"/>
          </a:xfrm>
          <a:prstGeom prst="rect">
            <a:avLst/>
          </a:prstGeom>
        </p:spPr>
        <p:txBody>
          <a:bodyPr wrap="square">
            <a:spAutoFit/>
          </a:bodyPr>
          <a:lstStyle/>
          <a:p>
            <a:pPr marL="400050" indent="-400050">
              <a:buClr>
                <a:srgbClr val="C00000"/>
              </a:buClr>
              <a:buFont typeface="+mj-lt"/>
              <a:buAutoNum type="arabicPeriod" startAt="6"/>
              <a:tabLst>
                <a:tab pos="2066925" algn="l"/>
                <a:tab pos="2743200" algn="l"/>
                <a:tab pos="3200400" algn="l"/>
                <a:tab pos="3822700" algn="l"/>
              </a:tabLst>
            </a:pPr>
            <a:r>
              <a:rPr lang="en-US" sz="2200" b="1" dirty="0" smtClean="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Ketchup </a:t>
            </a:r>
            <a:r>
              <a:rPr lang="en-US" sz="2200" dirty="0">
                <a:latin typeface="Arial" panose="020B0604020202020204" pitchFamily="34" charset="0"/>
                <a:cs typeface="Arial" panose="020B0604020202020204" pitchFamily="34" charset="0"/>
              </a:rPr>
              <a:t>bottles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come </a:t>
            </a:r>
            <a:r>
              <a:rPr lang="en-US" sz="2200" dirty="0">
                <a:latin typeface="Arial" panose="020B0604020202020204" pitchFamily="34" charset="0"/>
                <a:cs typeface="Arial" panose="020B0604020202020204" pitchFamily="34" charset="0"/>
              </a:rPr>
              <a:t>in two sizes</a:t>
            </a:r>
            <a:r>
              <a:rPr lang="en-US" sz="2200" dirty="0" smtClean="0">
                <a:latin typeface="Arial" panose="020B0604020202020204" pitchFamily="34" charset="0"/>
                <a:cs typeface="Arial" panose="020B0604020202020204" pitchFamily="34" charset="0"/>
              </a:rPr>
              <a:t>.</a:t>
            </a:r>
          </a:p>
          <a:p>
            <a:pPr marL="742950" lvl="1" indent="-40005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Copy and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complete to find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unit ratios.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size is the better buy?</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3539386" y="1268760"/>
            <a:ext cx="1968717" cy="1778196"/>
          </a:xfrm>
          <a:prstGeom prst="rect">
            <a:avLst/>
          </a:prstGeom>
        </p:spPr>
      </p:pic>
      <p:sp>
        <p:nvSpPr>
          <p:cNvPr id="7" name="Rectangle 6"/>
          <p:cNvSpPr/>
          <p:nvPr/>
        </p:nvSpPr>
        <p:spPr>
          <a:xfrm flipH="1">
            <a:off x="277538" y="5661248"/>
            <a:ext cx="5204539" cy="86151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Which gives more grams for £1?</a:t>
            </a:r>
            <a:endParaRPr lang="en-US" sz="24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6" cstate="print">
            <a:lum bright="20000" contrast="-20000"/>
            <a:extLst>
              <a:ext uri="{28A0092B-C50C-407E-A947-70E740481C1C}">
                <a14:useLocalDpi xmlns:a14="http://schemas.microsoft.com/office/drawing/2010/main" val="0"/>
              </a:ext>
            </a:extLst>
          </a:blip>
          <a:srcRect/>
          <a:stretch/>
        </p:blipFill>
        <p:spPr>
          <a:xfrm>
            <a:off x="809325" y="3043103"/>
            <a:ext cx="3330627" cy="2114089"/>
          </a:xfrm>
          <a:prstGeom prst="rect">
            <a:avLst/>
          </a:prstGeom>
        </p:spPr>
      </p:pic>
    </p:spTree>
    <p:extLst>
      <p:ext uri="{BB962C8B-B14F-4D97-AF65-F5344CB8AC3E}">
        <p14:creationId xmlns:p14="http://schemas.microsoft.com/office/powerpoint/2010/main" val="1362299360"/>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262979"/>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200400" algn="l"/>
                <a:tab pos="3822700" algn="l"/>
              </a:tabLst>
            </a:pPr>
            <a:r>
              <a:rPr lang="en-US" sz="2800" b="1" dirty="0" smtClean="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Kasia can buy bottles of cola in two sizes: a 1.25-litre bottle for £1.55 or a 1.75-litre bottle for £</a:t>
            </a:r>
            <a:r>
              <a:rPr lang="en-US" sz="2800" dirty="0" smtClean="0">
                <a:latin typeface="Arial" panose="020B0604020202020204" pitchFamily="34" charset="0"/>
                <a:cs typeface="Arial" panose="020B0604020202020204" pitchFamily="34" charset="0"/>
              </a:rPr>
              <a:t>1.85.</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Which </a:t>
            </a:r>
            <a:r>
              <a:rPr lang="en-US" sz="2800" dirty="0">
                <a:latin typeface="Arial" panose="020B0604020202020204" pitchFamily="34" charset="0"/>
                <a:cs typeface="Arial" panose="020B0604020202020204" pitchFamily="34" charset="0"/>
              </a:rPr>
              <a:t>is better value for </a:t>
            </a:r>
            <a:r>
              <a:rPr lang="en-US" sz="2800" dirty="0" smtClean="0">
                <a:latin typeface="Arial" panose="020B0604020202020204" pitchFamily="34" charset="0"/>
                <a:cs typeface="Arial" panose="020B0604020202020204" pitchFamily="34" charset="0"/>
              </a:rPr>
              <a:t>money?</a:t>
            </a:r>
          </a:p>
          <a:p>
            <a:pPr marL="457200" indent="-457200">
              <a:buClr>
                <a:srgbClr val="C00000"/>
              </a:buClr>
              <a:buFont typeface="+mj-lt"/>
              <a:buAutoNum type="arabicPeriod" startAt="7"/>
              <a:tabLst>
                <a:tab pos="2066925" algn="l"/>
                <a:tab pos="2743200" algn="l"/>
                <a:tab pos="3200400" algn="l"/>
                <a:tab pos="3822700" algn="l"/>
              </a:tabLst>
            </a:pPr>
            <a:r>
              <a:rPr lang="en-US" sz="2800" b="1" dirty="0" smtClean="0">
                <a:solidFill>
                  <a:srgbClr val="FF0000"/>
                </a:solidFill>
                <a:latin typeface="Arial" panose="020B0604020202020204" pitchFamily="34" charset="0"/>
                <a:cs typeface="Arial" panose="020B0604020202020204" pitchFamily="34" charset="0"/>
              </a:rPr>
              <a:t>R</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Ajay can buy bags of rice in two </a:t>
            </a:r>
            <a:r>
              <a:rPr lang="en-US" sz="2800" dirty="0" smtClean="0">
                <a:latin typeface="Arial" panose="020B0604020202020204" pitchFamily="34" charset="0"/>
                <a:cs typeface="Arial" panose="020B0604020202020204" pitchFamily="34" charset="0"/>
              </a:rPr>
              <a:t>sizes: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1.5 </a:t>
            </a:r>
            <a:r>
              <a:rPr lang="en-US" sz="2800" dirty="0">
                <a:latin typeface="Arial" panose="020B0604020202020204" pitchFamily="34" charset="0"/>
                <a:cs typeface="Arial" panose="020B0604020202020204" pitchFamily="34" charset="0"/>
              </a:rPr>
              <a:t>kg for £3.27 or 600 g for £</a:t>
            </a:r>
            <a:r>
              <a:rPr lang="en-US" sz="2800" dirty="0" smtClean="0">
                <a:latin typeface="Arial" panose="020B0604020202020204" pitchFamily="34" charset="0"/>
                <a:cs typeface="Arial" panose="020B0604020202020204" pitchFamily="34" charset="0"/>
              </a:rPr>
              <a:t>1.32.</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Which </a:t>
            </a:r>
            <a:r>
              <a:rPr lang="en-US" sz="2800" dirty="0">
                <a:latin typeface="Arial" panose="020B0604020202020204" pitchFamily="34" charset="0"/>
                <a:cs typeface="Arial" panose="020B0604020202020204" pitchFamily="34" charset="0"/>
              </a:rPr>
              <a:t>is better value for money?</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3541488161"/>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170646"/>
          </a:xfrm>
          <a:prstGeom prst="rect">
            <a:avLst/>
          </a:prstGeom>
        </p:spPr>
        <p:txBody>
          <a:bodyPr wrap="square">
            <a:spAutoFit/>
          </a:bodyPr>
          <a:lstStyle/>
          <a:p>
            <a:pPr marL="514350" indent="-514350">
              <a:buClr>
                <a:srgbClr val="C00000"/>
              </a:buClr>
              <a:buFont typeface="+mj-lt"/>
              <a:buAutoNum type="arabicPeriod" startAt="9"/>
              <a:tabLst>
                <a:tab pos="2066925" algn="l"/>
                <a:tab pos="2743200" algn="l"/>
                <a:tab pos="3200400" algn="l"/>
                <a:tab pos="3822700" algn="l"/>
              </a:tabLst>
            </a:pPr>
            <a:r>
              <a:rPr lang="en-US" sz="3300" b="1" dirty="0" smtClean="0">
                <a:solidFill>
                  <a:srgbClr val="FF0000"/>
                </a:solidFill>
                <a:latin typeface="Arial" panose="020B0604020202020204" pitchFamily="34" charset="0"/>
                <a:cs typeface="Arial" panose="020B0604020202020204" pitchFamily="34" charset="0"/>
              </a:rPr>
              <a:t>R</a:t>
            </a:r>
            <a:r>
              <a:rPr lang="en-US" sz="3300" dirty="0">
                <a:latin typeface="Arial" panose="020B0604020202020204" pitchFamily="34" charset="0"/>
                <a:cs typeface="Arial" panose="020B0604020202020204" pitchFamily="34" charset="0"/>
              </a:rPr>
              <a:t>  </a:t>
            </a:r>
            <a:r>
              <a:rPr lang="en-US" sz="3300" dirty="0" smtClean="0">
                <a:latin typeface="Arial" panose="020B0604020202020204" pitchFamily="34" charset="0"/>
                <a:cs typeface="Arial" panose="020B0604020202020204" pitchFamily="34" charset="0"/>
              </a:rPr>
              <a:t>Tom </a:t>
            </a:r>
            <a:r>
              <a:rPr lang="en-US" sz="3300" dirty="0">
                <a:latin typeface="Arial" panose="020B0604020202020204" pitchFamily="34" charset="0"/>
                <a:cs typeface="Arial" panose="020B0604020202020204" pitchFamily="34" charset="0"/>
              </a:rPr>
              <a:t>and Fred are both house painters. </a:t>
            </a:r>
            <a:r>
              <a:rPr lang="en-US" sz="3300" dirty="0" smtClean="0">
                <a:latin typeface="Arial" panose="020B0604020202020204" pitchFamily="34" charset="0"/>
                <a:cs typeface="Arial" panose="020B0604020202020204" pitchFamily="34" charset="0"/>
              </a:rPr>
              <a:t/>
            </a:r>
            <a:br>
              <a:rPr lang="en-US" sz="3300" dirty="0" smtClean="0">
                <a:latin typeface="Arial" panose="020B0604020202020204" pitchFamily="34" charset="0"/>
                <a:cs typeface="Arial" panose="020B0604020202020204" pitchFamily="34" charset="0"/>
              </a:rPr>
            </a:br>
            <a:r>
              <a:rPr lang="en-US" sz="3300" dirty="0" smtClean="0">
                <a:latin typeface="Arial" panose="020B0604020202020204" pitchFamily="34" charset="0"/>
                <a:cs typeface="Arial" panose="020B0604020202020204" pitchFamily="34" charset="0"/>
              </a:rPr>
              <a:t>Tom </a:t>
            </a:r>
            <a:r>
              <a:rPr lang="en-US" sz="3300" dirty="0">
                <a:latin typeface="Arial" panose="020B0604020202020204" pitchFamily="34" charset="0"/>
                <a:cs typeface="Arial" panose="020B0604020202020204" pitchFamily="34" charset="0"/>
              </a:rPr>
              <a:t>charges £146.10 labour for a job that takes 6 hours. </a:t>
            </a:r>
            <a:r>
              <a:rPr lang="en-US" sz="3300" dirty="0" smtClean="0">
                <a:latin typeface="Arial" panose="020B0604020202020204" pitchFamily="34" charset="0"/>
                <a:cs typeface="Arial" panose="020B0604020202020204" pitchFamily="34" charset="0"/>
              </a:rPr>
              <a:t/>
            </a:r>
            <a:br>
              <a:rPr lang="en-US" sz="3300" dirty="0" smtClean="0">
                <a:latin typeface="Arial" panose="020B0604020202020204" pitchFamily="34" charset="0"/>
                <a:cs typeface="Arial" panose="020B0604020202020204" pitchFamily="34" charset="0"/>
              </a:rPr>
            </a:br>
            <a:r>
              <a:rPr lang="en-US" sz="3300" dirty="0" smtClean="0">
                <a:latin typeface="Arial" panose="020B0604020202020204" pitchFamily="34" charset="0"/>
                <a:cs typeface="Arial" panose="020B0604020202020204" pitchFamily="34" charset="0"/>
              </a:rPr>
              <a:t>Fred </a:t>
            </a:r>
            <a:r>
              <a:rPr lang="en-US" sz="3300" dirty="0">
                <a:latin typeface="Arial" panose="020B0604020202020204" pitchFamily="34" charset="0"/>
                <a:cs typeface="Arial" panose="020B0604020202020204" pitchFamily="34" charset="0"/>
              </a:rPr>
              <a:t>charges £262.90 labour for a job that takes 11 </a:t>
            </a:r>
            <a:r>
              <a:rPr lang="en-US" sz="3300" dirty="0" smtClean="0">
                <a:latin typeface="Arial" panose="020B0604020202020204" pitchFamily="34" charset="0"/>
                <a:cs typeface="Arial" panose="020B0604020202020204" pitchFamily="34" charset="0"/>
              </a:rPr>
              <a:t>hours.</a:t>
            </a:r>
            <a:br>
              <a:rPr lang="en-US" sz="3300" dirty="0" smtClean="0">
                <a:latin typeface="Arial" panose="020B0604020202020204" pitchFamily="34" charset="0"/>
                <a:cs typeface="Arial" panose="020B0604020202020204" pitchFamily="34" charset="0"/>
              </a:rPr>
            </a:br>
            <a:r>
              <a:rPr lang="en-US" sz="3300" dirty="0" smtClean="0">
                <a:latin typeface="Arial" panose="020B0604020202020204" pitchFamily="34" charset="0"/>
                <a:cs typeface="Arial" panose="020B0604020202020204" pitchFamily="34" charset="0"/>
              </a:rPr>
              <a:t>Who </a:t>
            </a:r>
            <a:r>
              <a:rPr lang="en-US" sz="3300" dirty="0">
                <a:latin typeface="Arial" panose="020B0604020202020204" pitchFamily="34" charset="0"/>
                <a:cs typeface="Arial" panose="020B0604020202020204" pitchFamily="34" charset="0"/>
              </a:rPr>
              <a:t>will earn more for a job that takes 17 hours?</a:t>
            </a:r>
          </a:p>
        </p:txBody>
      </p:sp>
    </p:spTree>
    <p:extLst>
      <p:ext uri="{BB962C8B-B14F-4D97-AF65-F5344CB8AC3E}">
        <p14:creationId xmlns:p14="http://schemas.microsoft.com/office/powerpoint/2010/main" val="1854970739"/>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11.6 </a:t>
            </a:r>
            <a:r>
              <a:rPr lang="en-GB" dirty="0" smtClean="0"/>
              <a:t>– </a:t>
            </a:r>
            <a:r>
              <a:rPr lang="en-GB" dirty="0" smtClean="0"/>
              <a:t>Using Proportion</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grpSp>
        <p:nvGrpSpPr>
          <p:cNvPr id="5" name="Group 4"/>
          <p:cNvGrpSpPr/>
          <p:nvPr/>
        </p:nvGrpSpPr>
        <p:grpSpPr>
          <a:xfrm>
            <a:off x="305905" y="1268760"/>
            <a:ext cx="5130191" cy="5256584"/>
            <a:chOff x="3483872" y="1089031"/>
            <a:chExt cx="5264592" cy="5256584"/>
          </a:xfrm>
        </p:grpSpPr>
        <p:sp>
          <p:nvSpPr>
            <p:cNvPr id="6" name="Round Diagonal Corner Rectangle 5"/>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10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dirty="0"/>
                <a:t>Jill is making cupcakes. She finds out the prices of cupcake cases from two companies, Bake Rite and Kitchen Plus</a:t>
              </a:r>
              <a:r>
                <a:rPr lang="en-US" sz="2100" dirty="0" smtClean="0"/>
                <a:t>.</a:t>
              </a:r>
              <a:br>
                <a:rPr lang="en-US" sz="2100" dirty="0" smtClean="0"/>
              </a:br>
              <a:r>
                <a:rPr lang="en-US" sz="2100" dirty="0" smtClean="0"/>
                <a:t/>
              </a:r>
              <a:br>
                <a:rPr lang="en-US" sz="2100" dirty="0" smtClean="0"/>
              </a:br>
              <a:endParaRPr lang="en-US" sz="2100" dirty="0" smtClean="0"/>
            </a:p>
            <a:p>
              <a:pPr>
                <a:spcAft>
                  <a:spcPts val="0"/>
                </a:spcAft>
                <a:tabLst>
                  <a:tab pos="4972050" algn="r"/>
                </a:tabLst>
              </a:pPr>
              <a:r>
                <a:rPr lang="en-US" sz="2100" dirty="0" smtClean="0"/>
                <a:t/>
              </a:r>
              <a:br>
                <a:rPr lang="en-US" sz="2100" dirty="0" smtClean="0"/>
              </a:br>
              <a:endParaRPr lang="en-US" sz="2100" b="1" dirty="0" smtClean="0"/>
            </a:p>
            <a:p>
              <a:pPr>
                <a:spcAft>
                  <a:spcPts val="0"/>
                </a:spcAft>
                <a:tabLst>
                  <a:tab pos="4972050" algn="r"/>
                </a:tabLst>
              </a:pPr>
              <a:endParaRPr lang="en-US" sz="2100" b="1" dirty="0"/>
            </a:p>
            <a:p>
              <a:pPr>
                <a:spcAft>
                  <a:spcPts val="0"/>
                </a:spcAft>
                <a:tabLst>
                  <a:tab pos="4972050" algn="r"/>
                </a:tabLst>
              </a:pPr>
              <a:r>
                <a:rPr lang="en-US" sz="2100" dirty="0"/>
                <a:t>She needs 240 cupcake cases and wants to buy them as cheaply as possible.</a:t>
              </a:r>
            </a:p>
            <a:p>
              <a:pPr>
                <a:spcAft>
                  <a:spcPts val="0"/>
                </a:spcAft>
                <a:tabLst>
                  <a:tab pos="4972050" algn="r"/>
                </a:tabLst>
              </a:pPr>
              <a:r>
                <a:rPr lang="en-US" sz="2100" dirty="0"/>
                <a:t>Which company should Jill buy the cupcake cases </a:t>
              </a:r>
              <a:r>
                <a:rPr lang="en-US" sz="2100" dirty="0" smtClean="0"/>
                <a:t>from? You </a:t>
              </a:r>
              <a:r>
                <a:rPr lang="en-US" sz="2100" dirty="0"/>
                <a:t>must explain your answer. </a:t>
              </a:r>
              <a:r>
                <a:rPr lang="en-US" sz="2100" b="1" dirty="0"/>
                <a:t>	</a:t>
              </a:r>
              <a:r>
                <a:rPr lang="en-US" sz="2100" b="1" dirty="0" smtClean="0"/>
                <a:t>(</a:t>
              </a:r>
              <a:r>
                <a:rPr lang="en-US" sz="2100" b="1" dirty="0"/>
                <a:t>4 marks)</a:t>
              </a:r>
              <a:endParaRPr lang="en-US" sz="2100" b="1" dirty="0"/>
            </a:p>
          </p:txBody>
        </p:sp>
      </p:grpSp>
      <p:sp>
        <p:nvSpPr>
          <p:cNvPr id="2" name="Rounded Rectangle 1"/>
          <p:cNvSpPr/>
          <p:nvPr/>
        </p:nvSpPr>
        <p:spPr>
          <a:xfrm>
            <a:off x="395536" y="2996952"/>
            <a:ext cx="2376264" cy="13681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Kitchen </a:t>
            </a:r>
            <a:r>
              <a:rPr lang="en-US" sz="2000" b="1" dirty="0">
                <a:solidFill>
                  <a:schemeClr val="tx1"/>
                </a:solidFill>
                <a:latin typeface="Arial" panose="020B0604020202020204" pitchFamily="34" charset="0"/>
                <a:cs typeface="Arial" panose="020B0604020202020204" pitchFamily="34" charset="0"/>
              </a:rPr>
              <a:t>Plus</a:t>
            </a:r>
            <a:endParaRPr lang="en-US" sz="2000" dirty="0">
              <a:solidFill>
                <a:schemeClr val="tx1"/>
              </a:solidFill>
              <a:latin typeface="Arial" panose="020B0604020202020204" pitchFamily="34" charset="0"/>
              <a:cs typeface="Arial" panose="020B0604020202020204" pitchFamily="34" charset="0"/>
            </a:endParaRPr>
          </a:p>
          <a:p>
            <a:pPr algn="ctr"/>
            <a:r>
              <a:rPr lang="en-US" sz="2000" dirty="0">
                <a:solidFill>
                  <a:schemeClr val="tx1"/>
                </a:solidFill>
                <a:latin typeface="Arial" panose="020B0604020202020204" pitchFamily="34" charset="0"/>
                <a:cs typeface="Arial" panose="020B0604020202020204" pitchFamily="34" charset="0"/>
              </a:rPr>
              <a:t>Pack of 60 cupcake cases £2.25</a:t>
            </a:r>
            <a:endParaRPr lang="en-US" sz="2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2915816" y="2996952"/>
            <a:ext cx="2376264" cy="13681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Bake Rite</a:t>
            </a:r>
          </a:p>
          <a:p>
            <a:pPr algn="ctr"/>
            <a:r>
              <a:rPr lang="en-US" sz="2000" dirty="0">
                <a:solidFill>
                  <a:schemeClr val="tx1"/>
                </a:solidFill>
                <a:latin typeface="Arial" panose="020B0604020202020204" pitchFamily="34" charset="0"/>
                <a:cs typeface="Arial" panose="020B0604020202020204" pitchFamily="34" charset="0"/>
              </a:rPr>
              <a:t>Pack of 80 cupcake cases £2.89</a:t>
            </a:r>
          </a:p>
        </p:txBody>
      </p:sp>
    </p:spTree>
    <p:extLst>
      <p:ext uri="{BB962C8B-B14F-4D97-AF65-F5344CB8AC3E}">
        <p14:creationId xmlns:p14="http://schemas.microsoft.com/office/powerpoint/2010/main" val="1083394662"/>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293757"/>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2600" dirty="0">
                <a:latin typeface="Arial" panose="020B0604020202020204" pitchFamily="34" charset="0"/>
                <a:cs typeface="Arial" panose="020B0604020202020204" pitchFamily="34" charset="0"/>
              </a:rPr>
              <a:t>Look at the graph.</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Are kilograms and pounds in direct </a:t>
            </a:r>
            <a:r>
              <a:rPr lang="en-US" sz="2600" dirty="0" smtClean="0">
                <a:latin typeface="Arial" panose="020B0604020202020204" pitchFamily="34" charset="0"/>
                <a:cs typeface="Arial" panose="020B0604020202020204" pitchFamily="34" charset="0"/>
              </a:rPr>
              <a:t>proportion?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Explain </a:t>
            </a:r>
            <a:r>
              <a:rPr lang="en-US" sz="2600" dirty="0">
                <a:latin typeface="Arial" panose="020B0604020202020204" pitchFamily="34" charset="0"/>
                <a:cs typeface="Arial" panose="020B0604020202020204" pitchFamily="34" charset="0"/>
              </a:rPr>
              <a:t>your answer.</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1342166" y="1769779"/>
            <a:ext cx="3363324" cy="3459421"/>
          </a:xfrm>
          <a:prstGeom prst="rect">
            <a:avLst/>
          </a:prstGeom>
        </p:spPr>
      </p:pic>
    </p:spTree>
    <p:extLst>
      <p:ext uri="{BB962C8B-B14F-4D97-AF65-F5344CB8AC3E}">
        <p14:creationId xmlns:p14="http://schemas.microsoft.com/office/powerpoint/2010/main" val="4225810173"/>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90</a:t>
            </a:r>
          </a:p>
        </p:txBody>
      </p:sp>
      <p:sp>
        <p:nvSpPr>
          <p:cNvPr id="3" name="Rectangle 2"/>
          <p:cNvSpPr/>
          <p:nvPr/>
        </p:nvSpPr>
        <p:spPr>
          <a:xfrm>
            <a:off x="251520" y="1223312"/>
            <a:ext cx="5256584" cy="5213735"/>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2560" dirty="0">
                <a:latin typeface="Arial" panose="020B0604020202020204" pitchFamily="34" charset="0"/>
                <a:cs typeface="Arial" panose="020B0604020202020204" pitchFamily="34" charset="0"/>
              </a:rPr>
              <a:t>The table shows some amounts of liquid in litres and in pints</a:t>
            </a:r>
            <a:r>
              <a:rPr lang="en-US" sz="2560" dirty="0" smtClean="0">
                <a:latin typeface="Arial" panose="020B0604020202020204" pitchFamily="34" charset="0"/>
                <a:cs typeface="Arial" panose="020B0604020202020204" pitchFamily="34" charset="0"/>
              </a:rPr>
              <a:t>.</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endParaRPr lang="en-US" sz="25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560" dirty="0" smtClean="0">
                <a:latin typeface="Arial" panose="020B0604020202020204" pitchFamily="34" charset="0"/>
                <a:cs typeface="Arial" panose="020B0604020202020204" pitchFamily="34" charset="0"/>
              </a:rPr>
              <a:t>Plot a line graph for these values, </a:t>
            </a:r>
          </a:p>
          <a:p>
            <a:pPr marL="857250" lvl="1" indent="-400050">
              <a:buClr>
                <a:srgbClr val="C00000"/>
              </a:buClr>
              <a:buFont typeface="+mj-lt"/>
              <a:buAutoNum type="alphaLcPeriod"/>
              <a:tabLst>
                <a:tab pos="2066925" algn="l"/>
                <a:tab pos="2743200" algn="l"/>
                <a:tab pos="3200400" algn="l"/>
                <a:tab pos="3822700" algn="l"/>
              </a:tabLst>
            </a:pPr>
            <a:r>
              <a:rPr lang="en-US" sz="2560" dirty="0" smtClean="0">
                <a:latin typeface="Arial" panose="020B0604020202020204" pitchFamily="34" charset="0"/>
                <a:cs typeface="Arial" panose="020B0604020202020204" pitchFamily="34" charset="0"/>
              </a:rPr>
              <a:t>Are </a:t>
            </a:r>
            <a:r>
              <a:rPr lang="en-US" sz="2560" dirty="0">
                <a:latin typeface="Arial" panose="020B0604020202020204" pitchFamily="34" charset="0"/>
                <a:cs typeface="Arial" panose="020B0604020202020204" pitchFamily="34" charset="0"/>
              </a:rPr>
              <a:t>litres and pints in direct </a:t>
            </a:r>
            <a:r>
              <a:rPr lang="en-US" sz="2560" dirty="0" smtClean="0">
                <a:latin typeface="Arial" panose="020B0604020202020204" pitchFamily="34" charset="0"/>
                <a:cs typeface="Arial" panose="020B0604020202020204" pitchFamily="34" charset="0"/>
              </a:rPr>
              <a:t>proportion?</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Explain </a:t>
            </a:r>
            <a:r>
              <a:rPr lang="en-US" sz="2560" dirty="0">
                <a:latin typeface="Arial" panose="020B0604020202020204" pitchFamily="34" charset="0"/>
                <a:cs typeface="Arial" panose="020B0604020202020204" pitchFamily="34" charset="0"/>
              </a:rPr>
              <a:t>your answer, </a:t>
            </a:r>
            <a:endParaRPr lang="en-US" sz="25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560" dirty="0" smtClean="0">
                <a:latin typeface="Arial" panose="020B0604020202020204" pitchFamily="34" charset="0"/>
                <a:cs typeface="Arial" panose="020B0604020202020204" pitchFamily="34" charset="0"/>
              </a:rPr>
              <a:t>Car </a:t>
            </a:r>
            <a:r>
              <a:rPr lang="en-US" sz="2560" dirty="0">
                <a:latin typeface="Arial" panose="020B0604020202020204" pitchFamily="34" charset="0"/>
                <a:cs typeface="Arial" panose="020B0604020202020204" pitchFamily="34" charset="0"/>
              </a:rPr>
              <a:t>oil is sold in a 5-litre </a:t>
            </a:r>
            <a:r>
              <a:rPr lang="en-US" sz="2560" dirty="0" smtClean="0">
                <a:latin typeface="Arial" panose="020B0604020202020204" pitchFamily="34" charset="0"/>
                <a:cs typeface="Arial" panose="020B0604020202020204" pitchFamily="34" charset="0"/>
              </a:rPr>
              <a:t>can.</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How </a:t>
            </a:r>
            <a:r>
              <a:rPr lang="en-US" sz="2560" dirty="0">
                <a:latin typeface="Arial" panose="020B0604020202020204" pitchFamily="34" charset="0"/>
                <a:cs typeface="Arial" panose="020B0604020202020204" pitchFamily="34" charset="0"/>
              </a:rPr>
              <a:t>many pints is this?</a:t>
            </a:r>
          </a:p>
        </p:txBody>
      </p:sp>
      <p:graphicFrame>
        <p:nvGraphicFramePr>
          <p:cNvPr id="4" name="Table 3"/>
          <p:cNvGraphicFramePr>
            <a:graphicFrameLocks noGrp="1"/>
          </p:cNvGraphicFramePr>
          <p:nvPr>
            <p:extLst>
              <p:ext uri="{D42A27DB-BD31-4B8C-83A1-F6EECF244321}">
                <p14:modId xmlns:p14="http://schemas.microsoft.com/office/powerpoint/2010/main" val="2064953692"/>
              </p:ext>
            </p:extLst>
          </p:nvPr>
        </p:nvGraphicFramePr>
        <p:xfrm>
          <a:off x="282403" y="2276872"/>
          <a:ext cx="5225701" cy="1036320"/>
        </p:xfrm>
        <a:graphic>
          <a:graphicData uri="http://schemas.openxmlformats.org/drawingml/2006/table">
            <a:tbl>
              <a:tblPr firstRow="1" bandRow="1">
                <a:tableStyleId>{5940675A-B579-460E-94D1-54222C63F5DA}</a:tableStyleId>
              </a:tblPr>
              <a:tblGrid>
                <a:gridCol w="1201433"/>
                <a:gridCol w="1006067"/>
                <a:gridCol w="1006067"/>
                <a:gridCol w="1006067"/>
                <a:gridCol w="1006067"/>
              </a:tblGrid>
              <a:tr h="370840">
                <a:tc>
                  <a:txBody>
                    <a:bodyPr/>
                    <a:lstStyle/>
                    <a:p>
                      <a:r>
                        <a:rPr lang="en-US" sz="2800" dirty="0" smtClean="0">
                          <a:latin typeface="Arial" panose="020B0604020202020204" pitchFamily="34" charset="0"/>
                          <a:cs typeface="Arial" panose="020B0604020202020204" pitchFamily="34" charset="0"/>
                        </a:rPr>
                        <a:t>Litres</a:t>
                      </a:r>
                      <a:endParaRPr lang="en-US" sz="28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10</a:t>
                      </a:r>
                      <a:endParaRPr lang="en-US" sz="2800" dirty="0">
                        <a:latin typeface="Arial" panose="020B0604020202020204" pitchFamily="34" charset="0"/>
                        <a:cs typeface="Arial" panose="020B0604020202020204" pitchFamily="34" charset="0"/>
                      </a:endParaRPr>
                    </a:p>
                  </a:txBody>
                  <a:tcPr/>
                </a:tc>
              </a:tr>
              <a:tr h="370840">
                <a:tc>
                  <a:txBody>
                    <a:bodyPr/>
                    <a:lstStyle/>
                    <a:p>
                      <a:r>
                        <a:rPr lang="en-US" sz="2800" dirty="0" smtClean="0">
                          <a:latin typeface="Arial" panose="020B0604020202020204" pitchFamily="34" charset="0"/>
                          <a:cs typeface="Arial" panose="020B0604020202020204" pitchFamily="34" charset="0"/>
                        </a:rPr>
                        <a:t>Pints</a:t>
                      </a:r>
                      <a:endParaRPr lang="en-US" sz="28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3.5</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10.5</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17.5</a:t>
                      </a:r>
                      <a:endParaRPr lang="en-US" sz="2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929377950"/>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51520" y="1223312"/>
            <a:ext cx="5256584" cy="5447645"/>
          </a:xfrm>
          <a:prstGeom prst="rect">
            <a:avLst/>
          </a:prstGeom>
        </p:spPr>
        <p:txBody>
          <a:bodyPr wrap="square">
            <a:spAutoFit/>
          </a:bodyPr>
          <a:lstStyle/>
          <a:p>
            <a:pPr marL="514350" indent="-514350">
              <a:buClr>
                <a:srgbClr val="C00000"/>
              </a:buClr>
              <a:buFont typeface="+mj-lt"/>
              <a:buAutoNum type="arabicPeriod" startAt="3"/>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The table shows the price of nails at a DIY store</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Plot a line graph for these values,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Is </a:t>
            </a:r>
            <a:r>
              <a:rPr lang="en-US" sz="2800" dirty="0">
                <a:latin typeface="Arial" panose="020B0604020202020204" pitchFamily="34" charset="0"/>
                <a:cs typeface="Arial" panose="020B0604020202020204" pitchFamily="34" charset="0"/>
              </a:rPr>
              <a:t>the price of the nails in direct proportion to the mass? Explain your answer.</a:t>
            </a:r>
          </a:p>
        </p:txBody>
      </p:sp>
      <p:graphicFrame>
        <p:nvGraphicFramePr>
          <p:cNvPr id="4" name="Table 3"/>
          <p:cNvGraphicFramePr>
            <a:graphicFrameLocks noGrp="1"/>
          </p:cNvGraphicFramePr>
          <p:nvPr>
            <p:extLst>
              <p:ext uri="{D42A27DB-BD31-4B8C-83A1-F6EECF244321}">
                <p14:modId xmlns:p14="http://schemas.microsoft.com/office/powerpoint/2010/main" val="1636051527"/>
              </p:ext>
            </p:extLst>
          </p:nvPr>
        </p:nvGraphicFramePr>
        <p:xfrm>
          <a:off x="282403" y="2276872"/>
          <a:ext cx="5225701" cy="1645920"/>
        </p:xfrm>
        <a:graphic>
          <a:graphicData uri="http://schemas.openxmlformats.org/drawingml/2006/table">
            <a:tbl>
              <a:tblPr firstRow="1" bandRow="1">
                <a:tableStyleId>{5940675A-B579-460E-94D1-54222C63F5DA}</a:tableStyleId>
              </a:tblPr>
              <a:tblGrid>
                <a:gridCol w="2201365"/>
                <a:gridCol w="792088"/>
                <a:gridCol w="792088"/>
                <a:gridCol w="864096"/>
                <a:gridCol w="576064"/>
              </a:tblGrid>
              <a:tr h="370840">
                <a:tc>
                  <a:txBody>
                    <a:bodyPr/>
                    <a:lstStyle/>
                    <a:p>
                      <a:r>
                        <a:rPr lang="en-US" sz="2400" b="1" dirty="0" smtClean="0">
                          <a:latin typeface="Arial" panose="020B0604020202020204" pitchFamily="34" charset="0"/>
                          <a:cs typeface="Arial" panose="020B0604020202020204" pitchFamily="34" charset="0"/>
                        </a:rPr>
                        <a:t>Mass of</a:t>
                      </a:r>
                      <a:r>
                        <a:rPr lang="en-US" sz="2400" b="1" baseline="0" dirty="0" smtClean="0">
                          <a:latin typeface="Arial" panose="020B0604020202020204" pitchFamily="34" charset="0"/>
                          <a:cs typeface="Arial" panose="020B0604020202020204" pitchFamily="34" charset="0"/>
                        </a:rPr>
                        <a:t> nails (kg)</a:t>
                      </a:r>
                      <a:endParaRPr lang="en-US" sz="24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0.5</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b="1" dirty="0" smtClean="0">
                          <a:latin typeface="Arial" panose="020B0604020202020204" pitchFamily="34" charset="0"/>
                          <a:cs typeface="Arial" panose="020B0604020202020204" pitchFamily="34" charset="0"/>
                        </a:rPr>
                        <a:t>Price of nails (£)</a:t>
                      </a:r>
                      <a:endParaRPr lang="en-US" sz="24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1.20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2.40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5.80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414674446"/>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5509200"/>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This line graph shows the price of petrol by volume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a:buClr>
                <a:srgbClr val="C00000"/>
              </a:buClr>
              <a:tabLst>
                <a:tab pos="2066925" algn="l"/>
                <a:tab pos="2743200" algn="l"/>
                <a:tab pos="3200400" algn="l"/>
                <a:tab pos="3822700" algn="l"/>
              </a:tabLst>
            </a:pP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Are price and volume in direct proportion? </a:t>
            </a:r>
            <a:endParaRPr lang="en-US" sz="22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gradient of the line.</a:t>
            </a:r>
          </a:p>
          <a:p>
            <a:pPr marL="400050" lvl="1" indent="-40005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much does 1 litre of petrol cost?</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1516389" y="2009964"/>
            <a:ext cx="3163087" cy="3075220"/>
          </a:xfrm>
          <a:prstGeom prst="rect">
            <a:avLst/>
          </a:prstGeom>
        </p:spPr>
      </p:pic>
    </p:spTree>
    <p:extLst>
      <p:ext uri="{BB962C8B-B14F-4D97-AF65-F5344CB8AC3E}">
        <p14:creationId xmlns:p14="http://schemas.microsoft.com/office/powerpoint/2010/main" val="486609643"/>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5262979"/>
          </a:xfrm>
          <a:prstGeom prst="rect">
            <a:avLst/>
          </a:prstGeom>
        </p:spPr>
        <p:txBody>
          <a:bodyPr wrap="square">
            <a:spAutoFit/>
          </a:bodyPr>
          <a:lstStyle/>
          <a:p>
            <a:pPr marL="514350" indent="-514350">
              <a:buClr>
                <a:srgbClr val="C00000"/>
              </a:buClr>
              <a:buFont typeface="+mj-lt"/>
              <a:buAutoNum type="arabicPeriod" startAt="5"/>
              <a:tabLst>
                <a:tab pos="2066925" algn="l"/>
                <a:tab pos="2743200" algn="l"/>
                <a:tab pos="3200400" algn="l"/>
                <a:tab pos="382270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Which </a:t>
            </a:r>
            <a:r>
              <a:rPr lang="en-US" sz="2400" dirty="0">
                <a:latin typeface="Arial" panose="020B0604020202020204" pitchFamily="34" charset="0"/>
                <a:cs typeface="Arial" panose="020B0604020202020204" pitchFamily="34" charset="0"/>
              </a:rPr>
              <a:t>of these are in direct </a:t>
            </a:r>
            <a:r>
              <a:rPr lang="en-US" sz="2400" dirty="0" smtClean="0">
                <a:latin typeface="Arial" panose="020B0604020202020204" pitchFamily="34" charset="0"/>
                <a:cs typeface="Arial" panose="020B0604020202020204" pitchFamily="34" charset="0"/>
              </a:rPr>
              <a:t>proportion?</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reasons for your answers.</a:t>
            </a:r>
          </a:p>
          <a:p>
            <a:pPr marL="914400" lvl="1" indent="-40005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Miles </a:t>
            </a:r>
            <a:r>
              <a:rPr lang="en-US" sz="2400" dirty="0">
                <a:latin typeface="Arial" panose="020B0604020202020204" pitchFamily="34" charset="0"/>
                <a:cs typeface="Arial" panose="020B0604020202020204" pitchFamily="34" charset="0"/>
              </a:rPr>
              <a:t>and </a:t>
            </a:r>
            <a:r>
              <a:rPr lang="en-US" sz="2400" dirty="0" err="1" smtClean="0">
                <a:latin typeface="Arial" panose="020B0604020202020204" pitchFamily="34" charset="0"/>
                <a:cs typeface="Arial" panose="020B0604020202020204" pitchFamily="34" charset="0"/>
              </a:rPr>
              <a:t>kilometres</a:t>
            </a:r>
            <a:endParaRPr lang="en-US" sz="24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Age </a:t>
            </a:r>
            <a:r>
              <a:rPr lang="en-US" sz="2400" dirty="0">
                <a:latin typeface="Arial" panose="020B0604020202020204" pitchFamily="34" charset="0"/>
                <a:cs typeface="Arial" panose="020B0604020202020204" pitchFamily="34" charset="0"/>
              </a:rPr>
              <a:t>and number of pets </a:t>
            </a:r>
            <a:endParaRPr lang="en-US" sz="24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Litres </a:t>
            </a:r>
            <a:r>
              <a:rPr lang="en-US" sz="2400" dirty="0">
                <a:latin typeface="Arial" panose="020B0604020202020204" pitchFamily="34" charset="0"/>
                <a:cs typeface="Arial" panose="020B0604020202020204" pitchFamily="34" charset="0"/>
              </a:rPr>
              <a:t>and </a:t>
            </a:r>
            <a:r>
              <a:rPr lang="en-US" sz="2400" dirty="0" err="1">
                <a:latin typeface="Arial" panose="020B0604020202020204" pitchFamily="34" charset="0"/>
                <a:cs typeface="Arial" panose="020B0604020202020204" pitchFamily="34" charset="0"/>
              </a:rPr>
              <a:t>millilitres</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Number </a:t>
            </a:r>
            <a:r>
              <a:rPr lang="en-US" sz="2400" dirty="0">
                <a:latin typeface="Arial" panose="020B0604020202020204" pitchFamily="34" charset="0"/>
                <a:cs typeface="Arial" panose="020B0604020202020204" pitchFamily="34" charset="0"/>
              </a:rPr>
              <a:t>of people at a bus stop and time of day</a:t>
            </a:r>
          </a:p>
          <a:p>
            <a:pPr marL="514350" indent="-514350">
              <a:buClr>
                <a:srgbClr val="C00000"/>
              </a:buClr>
              <a:buFont typeface="+mj-lt"/>
              <a:buAutoNum type="arabicPeriod" startAt="5"/>
              <a:tabLst>
                <a:tab pos="2066925" algn="l"/>
                <a:tab pos="2743200" algn="l"/>
                <a:tab pos="3200400" algn="l"/>
                <a:tab pos="382270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An electrician charges a callout fee of £35 </a:t>
            </a:r>
            <a:r>
              <a:rPr lang="en-US" sz="2400" dirty="0" smtClean="0">
                <a:latin typeface="Arial" panose="020B0604020202020204" pitchFamily="34" charset="0"/>
                <a:cs typeface="Arial" panose="020B0604020202020204" pitchFamily="34" charset="0"/>
              </a:rPr>
              <a:t>plus </a:t>
            </a:r>
            <a:r>
              <a:rPr lang="en-US" sz="2400" dirty="0">
                <a:latin typeface="Arial" panose="020B0604020202020204" pitchFamily="34" charset="0"/>
                <a:cs typeface="Arial" panose="020B0604020202020204" pitchFamily="34" charset="0"/>
              </a:rPr>
              <a:t>£42 per hour she </a:t>
            </a:r>
            <a:r>
              <a:rPr lang="en-US" sz="2400" dirty="0" smtClean="0">
                <a:latin typeface="Arial" panose="020B0604020202020204" pitchFamily="34" charset="0"/>
                <a:cs typeface="Arial" panose="020B0604020202020204" pitchFamily="34" charset="0"/>
              </a:rPr>
              <a:t>works.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her </a:t>
            </a:r>
            <a:r>
              <a:rPr lang="en-US" sz="2400" dirty="0">
                <a:latin typeface="Arial" panose="020B0604020202020204" pitchFamily="34" charset="0"/>
                <a:cs typeface="Arial" panose="020B0604020202020204" pitchFamily="34" charset="0"/>
              </a:rPr>
              <a:t>total charge (</a:t>
            </a:r>
            <a:r>
              <a:rPr lang="en-US" sz="2400" b="1"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in direct proportion to the number of hours (</a:t>
            </a:r>
            <a:r>
              <a:rPr lang="en-US" sz="2400" b="1" i="1" dirty="0">
                <a:latin typeface="Arial" panose="020B0604020202020204" pitchFamily="34" charset="0"/>
                <a:cs typeface="Arial" panose="020B0604020202020204" pitchFamily="34" charset="0"/>
              </a:rPr>
              <a:t>h</a:t>
            </a:r>
            <a:r>
              <a:rPr lang="en-US" sz="2400" dirty="0">
                <a:latin typeface="Arial" panose="020B0604020202020204" pitchFamily="34" charset="0"/>
                <a:cs typeface="Arial" panose="020B0604020202020204" pitchFamily="34" charset="0"/>
              </a:rPr>
              <a:t>) she works?</a:t>
            </a:r>
          </a:p>
        </p:txBody>
      </p:sp>
    </p:spTree>
    <p:extLst>
      <p:ext uri="{BB962C8B-B14F-4D97-AF65-F5344CB8AC3E}">
        <p14:creationId xmlns:p14="http://schemas.microsoft.com/office/powerpoint/2010/main" val="1304957380"/>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1200329"/>
          </a:xfrm>
          <a:prstGeom prst="rect">
            <a:avLst/>
          </a:prstGeom>
        </p:spPr>
        <p:txBody>
          <a:bodyPr wrap="square">
            <a:spAutoFit/>
          </a:bodyPr>
          <a:lstStyle/>
          <a:p>
            <a:pPr marL="514350" indent="-514350">
              <a:buClr>
                <a:srgbClr val="C00000"/>
              </a:buClr>
              <a:buFont typeface="+mj-lt"/>
              <a:buAutoNum type="arabicPeriod" startAt="7"/>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of these sketch graphs show one .enable in direct proportion to the other?</a:t>
            </a:r>
          </a:p>
        </p:txBody>
      </p:sp>
      <p:pic>
        <p:nvPicPr>
          <p:cNvPr id="2" name="Picture 1"/>
          <p:cNvPicPr>
            <a:picLocks noChangeAspect="1"/>
          </p:cNvPicPr>
          <p:nvPr/>
        </p:nvPicPr>
        <p:blipFill>
          <a:blip r:embed="rId4">
            <a:lum bright="20000" contrast="-20000"/>
            <a:extLst>
              <a:ext uri="{28A0092B-C50C-407E-A947-70E740481C1C}">
                <a14:useLocalDpi xmlns:a14="http://schemas.microsoft.com/office/drawing/2010/main" val="0"/>
              </a:ext>
            </a:extLst>
          </a:blip>
          <a:stretch>
            <a:fillRect/>
          </a:stretch>
        </p:blipFill>
        <p:spPr>
          <a:xfrm>
            <a:off x="289621" y="2467201"/>
            <a:ext cx="5146475" cy="3986135"/>
          </a:xfrm>
          <a:prstGeom prst="rect">
            <a:avLst/>
          </a:prstGeom>
        </p:spPr>
      </p:pic>
    </p:spTree>
    <p:extLst>
      <p:ext uri="{BB962C8B-B14F-4D97-AF65-F5344CB8AC3E}">
        <p14:creationId xmlns:p14="http://schemas.microsoft.com/office/powerpoint/2010/main" val="164963858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68</a:t>
            </a:r>
            <a:endParaRPr lang="en-GB" sz="1400" b="1" dirty="0">
              <a:latin typeface="Calibri" panose="020F0502020204030204" pitchFamily="34" charset="0"/>
            </a:endParaRPr>
          </a:p>
        </p:txBody>
      </p:sp>
      <p:sp>
        <p:nvSpPr>
          <p:cNvPr id="3" name="Rectangle 2"/>
          <p:cNvSpPr/>
          <p:nvPr/>
        </p:nvSpPr>
        <p:spPr>
          <a:xfrm>
            <a:off x="251520" y="1196752"/>
            <a:ext cx="5224584" cy="5632311"/>
          </a:xfrm>
          <a:prstGeom prst="rect">
            <a:avLst/>
          </a:prstGeom>
        </p:spPr>
        <p:txBody>
          <a:bodyPr wrap="square">
            <a:spAutoFit/>
          </a:bodyPr>
          <a:lstStyle/>
          <a:p>
            <a:pPr marL="457200" indent="-457200">
              <a:buClr>
                <a:srgbClr val="C00000"/>
              </a:buClr>
              <a:buFont typeface="+mj-lt"/>
              <a:buAutoNum type="arabicPeriod" startAt="3"/>
              <a:tabLst>
                <a:tab pos="1079500" algn="l"/>
                <a:tab pos="2066925" algn="l"/>
                <a:tab pos="2743200" algn="l"/>
                <a:tab pos="38227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Repeat </a:t>
            </a:r>
            <a:r>
              <a:rPr lang="en-US" sz="2400" b="1" dirty="0">
                <a:latin typeface="Arial" panose="020B0604020202020204" pitchFamily="34" charset="0"/>
                <a:cs typeface="Arial" panose="020B0604020202020204" pitchFamily="34" charset="0"/>
              </a:rPr>
              <a:t>Q1</a:t>
            </a:r>
            <a:r>
              <a:rPr lang="en-US" sz="2400" dirty="0">
                <a:latin typeface="Arial" panose="020B0604020202020204" pitchFamily="34" charset="0"/>
                <a:cs typeface="Arial" panose="020B0604020202020204" pitchFamily="34" charset="0"/>
              </a:rPr>
              <a:t> for this </a:t>
            </a:r>
            <a:r>
              <a:rPr lang="en-US" sz="2400" dirty="0" smtClean="0">
                <a:latin typeface="Arial" panose="020B0604020202020204" pitchFamily="34" charset="0"/>
                <a:cs typeface="Arial" panose="020B0604020202020204" pitchFamily="34" charset="0"/>
              </a:rPr>
              <a:t>two-</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step function machine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a coordinate grid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from </a:t>
            </a:r>
            <a:r>
              <a:rPr lang="en-US" sz="2400" dirty="0">
                <a:latin typeface="Arial" panose="020B0604020202020204" pitchFamily="34" charset="0"/>
                <a:cs typeface="Arial" panose="020B0604020202020204" pitchFamily="34" charset="0"/>
              </a:rPr>
              <a:t>-2 to 8 on both axes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2"/>
              <a:tabLst>
                <a:tab pos="1079500" algn="l"/>
                <a:tab pos="2066925" algn="l"/>
                <a:tab pos="2743200" algn="l"/>
                <a:tab pos="3822700" algn="l"/>
              </a:tabLst>
            </a:pPr>
            <a:r>
              <a:rPr lang="en-US" sz="2400" dirty="0" smtClean="0">
                <a:latin typeface="Arial" panose="020B0604020202020204" pitchFamily="34" charset="0"/>
                <a:cs typeface="Arial" panose="020B0604020202020204" pitchFamily="34" charset="0"/>
              </a:rPr>
              <a:t>Draw a coordinate grid with -1 to 3 on the </a:t>
            </a:r>
            <a:r>
              <a:rPr lang="en-US" sz="2400" dirty="0">
                <a:latin typeface="Arial" panose="020B0604020202020204" pitchFamily="34" charset="0"/>
                <a:cs typeface="Arial" panose="020B0604020202020204" pitchFamily="34" charset="0"/>
              </a:rPr>
              <a:t>x-axis and -8 to +8 on the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-axis</a:t>
            </a:r>
            <a:r>
              <a:rPr lang="en-US" sz="2400" dirty="0">
                <a:latin typeface="Arial" panose="020B0604020202020204" pitchFamily="34" charset="0"/>
                <a:cs typeface="Arial" panose="020B0604020202020204" pitchFamily="34" charset="0"/>
              </a:rPr>
              <a:t>.</a:t>
            </a:r>
          </a:p>
          <a:p>
            <a:pPr marL="457200" indent="-457200">
              <a:buClr>
                <a:srgbClr val="C00000"/>
              </a:buClr>
              <a:buFont typeface="+mj-lt"/>
              <a:buAutoNum type="alphaLcPeriod" startAt="2"/>
              <a:tabLst>
                <a:tab pos="1079500" algn="l"/>
                <a:tab pos="2066925" algn="l"/>
                <a:tab pos="2743200" algn="l"/>
                <a:tab pos="3822700" algn="l"/>
              </a:tabLst>
            </a:pPr>
            <a:r>
              <a:rPr lang="en-US" sz="2400" dirty="0">
                <a:latin typeface="Arial" panose="020B0604020202020204" pitchFamily="34" charset="0"/>
                <a:cs typeface="Arial" panose="020B0604020202020204" pitchFamily="34" charset="0"/>
              </a:rPr>
              <a:t>Draw and label the graphs of y = x - 1 and y = 2x + 2, using your tables of values from part </a:t>
            </a:r>
            <a:r>
              <a:rPr lang="en-US" sz="2400" b="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785" t="2461" r="5504" b="4411"/>
          <a:stretch/>
        </p:blipFill>
        <p:spPr>
          <a:xfrm>
            <a:off x="4427984" y="1268760"/>
            <a:ext cx="1080120" cy="124448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70492850"/>
              </p:ext>
            </p:extLst>
          </p:nvPr>
        </p:nvGraphicFramePr>
        <p:xfrm>
          <a:off x="251520" y="2809736"/>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i="1" dirty="0" smtClean="0">
                          <a:latin typeface="Arial" panose="020B0604020202020204" pitchFamily="34" charset="0"/>
                          <a:cs typeface="Arial" panose="020B0604020202020204" pitchFamily="34" charset="0"/>
                        </a:rPr>
                        <a:t>X</a:t>
                      </a:r>
                      <a:endParaRPr lang="en-US" i="1"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x + 1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87469678"/>
              </p:ext>
            </p:extLst>
          </p:nvPr>
        </p:nvGraphicFramePr>
        <p:xfrm>
          <a:off x="283520" y="3695432"/>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2x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547536132"/>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5401479"/>
          </a:xfrm>
          <a:prstGeom prst="rect">
            <a:avLst/>
          </a:prstGeom>
        </p:spPr>
        <p:txBody>
          <a:bodyPr wrap="square">
            <a:spAutoFit/>
          </a:bodyPr>
          <a:lstStyle/>
          <a:p>
            <a:pPr marL="457200" indent="-457200">
              <a:buClr>
                <a:srgbClr val="C00000"/>
              </a:buClr>
              <a:buFont typeface="+mj-lt"/>
              <a:buAutoNum type="arabicPeriod" startAt="8"/>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The table shows the amount paid for different size containers of milk</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the graph,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equation of the </a:t>
            </a:r>
            <a:r>
              <a:rPr lang="en-US" sz="2300" dirty="0" smtClean="0">
                <a:latin typeface="Arial" panose="020B0604020202020204" pitchFamily="34" charset="0"/>
                <a:cs typeface="Arial" panose="020B0604020202020204" pitchFamily="34" charset="0"/>
              </a:rPr>
              <a:t>line. </a:t>
            </a:r>
          </a:p>
          <a:p>
            <a:pPr marL="857250" lvl="1" indent="-40005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Are </a:t>
            </a:r>
            <a:r>
              <a:rPr lang="en-US" sz="2300" dirty="0">
                <a:latin typeface="Arial" panose="020B0604020202020204" pitchFamily="34" charset="0"/>
                <a:cs typeface="Arial" panose="020B0604020202020204" pitchFamily="34" charset="0"/>
              </a:rPr>
              <a:t>C and n in direct proportion?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a formula linking the number of litres (n) and the cost (C).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the formula to work out the cost of 3.6 litres of milk.</a:t>
            </a:r>
          </a:p>
        </p:txBody>
      </p:sp>
      <p:graphicFrame>
        <p:nvGraphicFramePr>
          <p:cNvPr id="6" name="Table 5"/>
          <p:cNvGraphicFramePr>
            <a:graphicFrameLocks noGrp="1"/>
          </p:cNvGraphicFramePr>
          <p:nvPr>
            <p:extLst>
              <p:ext uri="{D42A27DB-BD31-4B8C-83A1-F6EECF244321}">
                <p14:modId xmlns:p14="http://schemas.microsoft.com/office/powerpoint/2010/main" val="3252204827"/>
              </p:ext>
            </p:extLst>
          </p:nvPr>
        </p:nvGraphicFramePr>
        <p:xfrm>
          <a:off x="289620" y="2132856"/>
          <a:ext cx="5225702" cy="1188720"/>
        </p:xfrm>
        <a:graphic>
          <a:graphicData uri="http://schemas.openxmlformats.org/drawingml/2006/table">
            <a:tbl>
              <a:tblPr firstRow="1" bandRow="1">
                <a:tableStyleId>{5940675A-B579-460E-94D1-54222C63F5DA}</a:tableStyleId>
              </a:tblPr>
              <a:tblGrid>
                <a:gridCol w="1769317"/>
                <a:gridCol w="648072"/>
                <a:gridCol w="648072"/>
                <a:gridCol w="648072"/>
                <a:gridCol w="720080"/>
                <a:gridCol w="792089"/>
              </a:tblGrid>
              <a:tr h="370840">
                <a:tc>
                  <a:txBody>
                    <a:bodyPr/>
                    <a:lstStyle/>
                    <a:p>
                      <a:r>
                        <a:rPr lang="en-US" sz="2200" b="1" dirty="0" smtClean="0">
                          <a:latin typeface="Arial" panose="020B0604020202020204" pitchFamily="34" charset="0"/>
                          <a:cs typeface="Arial" panose="020B0604020202020204" pitchFamily="34" charset="0"/>
                        </a:rPr>
                        <a:t>Number of litres, </a:t>
                      </a:r>
                      <a:r>
                        <a:rPr lang="en-US" sz="2200" b="1" i="1" dirty="0" smtClean="0">
                          <a:latin typeface="Arial" panose="020B0604020202020204" pitchFamily="34" charset="0"/>
                          <a:cs typeface="Arial" panose="020B0604020202020204" pitchFamily="34" charset="0"/>
                        </a:rPr>
                        <a:t>n</a:t>
                      </a:r>
                      <a:endParaRPr lang="en-US" sz="22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0.6</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1.2</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2.4</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b="1" dirty="0" smtClean="0">
                          <a:latin typeface="Arial" panose="020B0604020202020204" pitchFamily="34" charset="0"/>
                          <a:cs typeface="Arial" panose="020B0604020202020204" pitchFamily="34" charset="0"/>
                        </a:rPr>
                        <a:t>Cost, </a:t>
                      </a:r>
                      <a:r>
                        <a:rPr lang="en-US" sz="2200" b="1" i="1" dirty="0" smtClean="0">
                          <a:latin typeface="Arial" panose="020B0604020202020204" pitchFamily="34" charset="0"/>
                          <a:cs typeface="Arial" panose="020B0604020202020204" pitchFamily="34" charset="0"/>
                        </a:rPr>
                        <a:t>C </a:t>
                      </a:r>
                      <a:r>
                        <a:rPr lang="en-US" sz="2200" b="1" i="0" dirty="0" smtClean="0">
                          <a:latin typeface="Arial" panose="020B0604020202020204" pitchFamily="34" charset="0"/>
                          <a:cs typeface="Arial" panose="020B0604020202020204" pitchFamily="34" charset="0"/>
                        </a:rPr>
                        <a:t>(p)</a:t>
                      </a:r>
                      <a:endParaRPr lang="en-US" sz="22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48</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80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96</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160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192</a:t>
                      </a:r>
                      <a:endParaRPr lang="en-US" sz="220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2327787469"/>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5016758"/>
          </a:xfrm>
          <a:prstGeom prst="rect">
            <a:avLst/>
          </a:prstGeom>
        </p:spPr>
        <p:txBody>
          <a:bodyPr wrap="square">
            <a:spAutoFit/>
          </a:bodyPr>
          <a:lstStyle/>
          <a:p>
            <a:pPr marL="400050" indent="-400050">
              <a:buClr>
                <a:srgbClr val="C00000"/>
              </a:buClr>
              <a:buFont typeface="+mj-lt"/>
              <a:buAutoNum type="arabicPeriod" startAt="9"/>
              <a:tabLst>
                <a:tab pos="2066925" algn="l"/>
                <a:tab pos="2743200" algn="l"/>
                <a:tab pos="3200400" algn="l"/>
                <a:tab pos="3822700" algn="l"/>
              </a:tabLst>
            </a:pPr>
            <a:r>
              <a:rPr lang="en-US" sz="3200" dirty="0">
                <a:latin typeface="Arial" panose="020B0604020202020204" pitchFamily="34" charset="0"/>
                <a:cs typeface="Arial" panose="020B0604020202020204" pitchFamily="34" charset="0"/>
              </a:rPr>
              <a:t>Look back at the graph in </a:t>
            </a:r>
            <a:r>
              <a:rPr lang="en-US" sz="3200" b="1" dirty="0" smtClean="0">
                <a:latin typeface="Arial" panose="020B0604020202020204" pitchFamily="34" charset="0"/>
                <a:cs typeface="Arial" panose="020B0604020202020204" pitchFamily="34" charset="0"/>
              </a:rPr>
              <a:t>Q1</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a:p>
            <a:pPr marL="857250" lvl="1" indent="-45720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Write </a:t>
            </a:r>
            <a:r>
              <a:rPr lang="en-US" sz="3200" dirty="0">
                <a:latin typeface="Arial" panose="020B0604020202020204" pitchFamily="34" charset="0"/>
                <a:cs typeface="Arial" panose="020B0604020202020204" pitchFamily="34" charset="0"/>
              </a:rPr>
              <a:t>the ratio kilograms: pounds in its simplest form.</a:t>
            </a:r>
          </a:p>
          <a:p>
            <a:pPr marL="857250" lvl="1" indent="-45720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Work </a:t>
            </a:r>
            <a:r>
              <a:rPr lang="en-US" sz="3200" dirty="0">
                <a:latin typeface="Arial" panose="020B0604020202020204" pitchFamily="34" charset="0"/>
                <a:cs typeface="Arial" panose="020B0604020202020204" pitchFamily="34" charset="0"/>
              </a:rPr>
              <a:t>out the gradient of the graph.</a:t>
            </a:r>
          </a:p>
          <a:p>
            <a:pPr marL="857250" lvl="1" indent="-45720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Write </a:t>
            </a:r>
            <a:r>
              <a:rPr lang="en-US" sz="3200" dirty="0">
                <a:latin typeface="Arial" panose="020B0604020202020204" pitchFamily="34" charset="0"/>
                <a:cs typeface="Arial" panose="020B0604020202020204" pitchFamily="34" charset="0"/>
              </a:rPr>
              <a:t>a formula that links kilograms (</a:t>
            </a:r>
            <a:r>
              <a:rPr lang="en-US" sz="3200" i="1" dirty="0">
                <a:latin typeface="Arial" panose="020B0604020202020204" pitchFamily="34" charset="0"/>
                <a:cs typeface="Arial" panose="020B0604020202020204" pitchFamily="34" charset="0"/>
              </a:rPr>
              <a:t>K</a:t>
            </a:r>
            <a:r>
              <a:rPr lang="en-US" sz="3200" dirty="0">
                <a:latin typeface="Arial" panose="020B0604020202020204" pitchFamily="34" charset="0"/>
                <a:cs typeface="Arial" panose="020B0604020202020204" pitchFamily="34" charset="0"/>
              </a:rPr>
              <a:t>) and pounds (</a:t>
            </a:r>
            <a:r>
              <a:rPr lang="en-US" sz="3200" i="1" dirty="0">
                <a:latin typeface="Arial" panose="020B0604020202020204" pitchFamily="34" charset="0"/>
                <a:cs typeface="Arial" panose="020B0604020202020204" pitchFamily="34" charset="0"/>
              </a:rPr>
              <a:t>P</a:t>
            </a:r>
            <a:r>
              <a:rPr lang="en-US" sz="32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3328719806"/>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sp>
        <p:nvSpPr>
          <p:cNvPr id="3" name="Rectangle 2"/>
          <p:cNvSpPr/>
          <p:nvPr/>
        </p:nvSpPr>
        <p:spPr>
          <a:xfrm>
            <a:off x="289620" y="1223312"/>
            <a:ext cx="5256584" cy="5629233"/>
          </a:xfrm>
          <a:prstGeom prst="rect">
            <a:avLst/>
          </a:prstGeom>
        </p:spPr>
        <p:txBody>
          <a:bodyPr wrap="square">
            <a:spAutoFit/>
          </a:bodyPr>
          <a:lstStyle/>
          <a:p>
            <a:pPr marL="514350" indent="-514350">
              <a:buClr>
                <a:srgbClr val="C00000"/>
              </a:buClr>
              <a:buFont typeface="+mj-lt"/>
              <a:buAutoNum type="arabicPeriod" startAt="9"/>
              <a:tabLst>
                <a:tab pos="2066925" algn="l"/>
                <a:tab pos="2743200" algn="l"/>
                <a:tab pos="3200400" algn="l"/>
                <a:tab pos="3822700" algn="l"/>
              </a:tabLst>
            </a:pPr>
            <a:r>
              <a:rPr lang="en-US" sz="2570" dirty="0">
                <a:latin typeface="Arial" panose="020B0604020202020204" pitchFamily="34" charset="0"/>
                <a:cs typeface="Arial" panose="020B0604020202020204" pitchFamily="34" charset="0"/>
              </a:rPr>
              <a:t>On a particular day, the ratio of GB pounds </a:t>
            </a:r>
            <a:r>
              <a:rPr lang="en-US" sz="2570" dirty="0" smtClean="0">
                <a:latin typeface="Arial" panose="020B0604020202020204" pitchFamily="34" charset="0"/>
                <a:cs typeface="Arial" panose="020B0604020202020204" pitchFamily="34" charset="0"/>
              </a:rPr>
              <a:t>to US </a:t>
            </a:r>
            <a:r>
              <a:rPr lang="en-US" sz="2570" dirty="0">
                <a:latin typeface="Arial" panose="020B0604020202020204" pitchFamily="34" charset="0"/>
                <a:cs typeface="Arial" panose="020B0604020202020204" pitchFamily="34" charset="0"/>
              </a:rPr>
              <a:t>dollars is 5 : </a:t>
            </a:r>
            <a:r>
              <a:rPr lang="en-US" sz="2570" dirty="0" smtClean="0">
                <a:latin typeface="Arial" panose="020B0604020202020204" pitchFamily="34" charset="0"/>
                <a:cs typeface="Arial" panose="020B0604020202020204" pitchFamily="34" charset="0"/>
              </a:rPr>
              <a:t>9.</a:t>
            </a:r>
          </a:p>
          <a:p>
            <a:pPr marL="971550" lvl="1" indent="-514350">
              <a:buClr>
                <a:srgbClr val="C00000"/>
              </a:buClr>
              <a:buFont typeface="+mj-lt"/>
              <a:buAutoNum type="alphaLcPeriod"/>
              <a:tabLst>
                <a:tab pos="2066925" algn="l"/>
                <a:tab pos="2743200" algn="l"/>
                <a:tab pos="3200400" algn="l"/>
                <a:tab pos="3822700" algn="l"/>
              </a:tabLst>
            </a:pPr>
            <a:r>
              <a:rPr lang="en-US" sz="2570" dirty="0" smtClean="0">
                <a:latin typeface="Arial" panose="020B0604020202020204" pitchFamily="34" charset="0"/>
                <a:cs typeface="Arial" panose="020B0604020202020204" pitchFamily="34" charset="0"/>
              </a:rPr>
              <a:t>Copy </a:t>
            </a:r>
            <a:r>
              <a:rPr lang="en-US" sz="2570" dirty="0">
                <a:latin typeface="Arial" panose="020B0604020202020204" pitchFamily="34" charset="0"/>
                <a:cs typeface="Arial" panose="020B0604020202020204" pitchFamily="34" charset="0"/>
              </a:rPr>
              <a:t>and complete this table of values for pounds and dollars</a:t>
            </a:r>
            <a:r>
              <a:rPr lang="en-US" sz="2570" dirty="0" smtClean="0">
                <a:latin typeface="Arial" panose="020B0604020202020204" pitchFamily="34" charset="0"/>
                <a:cs typeface="Arial" panose="020B0604020202020204" pitchFamily="34" charset="0"/>
              </a:rPr>
              <a:t>.</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570" dirty="0">
                <a:latin typeface="Arial" panose="020B0604020202020204" pitchFamily="34" charset="0"/>
                <a:cs typeface="Arial" panose="020B0604020202020204" pitchFamily="34" charset="0"/>
              </a:rPr>
              <a:t>Draw a conversion graph for pounds to dollars.</a:t>
            </a:r>
          </a:p>
          <a:p>
            <a:pPr marL="971550" lvl="1" indent="-514350">
              <a:buClr>
                <a:srgbClr val="C00000"/>
              </a:buClr>
              <a:buFont typeface="+mj-lt"/>
              <a:buAutoNum type="alphaLcPeriod"/>
              <a:tabLst>
                <a:tab pos="2066925" algn="l"/>
                <a:tab pos="2743200" algn="l"/>
                <a:tab pos="3200400" algn="l"/>
                <a:tab pos="3822700" algn="l"/>
              </a:tabLst>
            </a:pPr>
            <a:r>
              <a:rPr lang="en-US" sz="2570" dirty="0" smtClean="0">
                <a:latin typeface="Arial" panose="020B0604020202020204" pitchFamily="34" charset="0"/>
                <a:cs typeface="Arial" panose="020B0604020202020204" pitchFamily="34" charset="0"/>
              </a:rPr>
              <a:t>Write </a:t>
            </a:r>
            <a:r>
              <a:rPr lang="en-US" sz="2570" dirty="0">
                <a:latin typeface="Arial" panose="020B0604020202020204" pitchFamily="34" charset="0"/>
                <a:cs typeface="Arial" panose="020B0604020202020204" pitchFamily="34" charset="0"/>
              </a:rPr>
              <a:t>5 : 9 as a unit </a:t>
            </a:r>
            <a:r>
              <a:rPr lang="en-US" sz="2570" dirty="0" smtClean="0">
                <a:latin typeface="Arial" panose="020B0604020202020204" pitchFamily="34" charset="0"/>
                <a:cs typeface="Arial" panose="020B0604020202020204" pitchFamily="34" charset="0"/>
              </a:rPr>
              <a:t>ratio. </a:t>
            </a:r>
          </a:p>
          <a:p>
            <a:pPr marL="971550" lvl="1" indent="-514350">
              <a:buClr>
                <a:srgbClr val="C00000"/>
              </a:buClr>
              <a:buFont typeface="+mj-lt"/>
              <a:buAutoNum type="alphaLcPeriod"/>
              <a:tabLst>
                <a:tab pos="2066925" algn="l"/>
                <a:tab pos="2743200" algn="l"/>
                <a:tab pos="3200400" algn="l"/>
                <a:tab pos="3822700" algn="l"/>
              </a:tabLst>
            </a:pPr>
            <a:r>
              <a:rPr lang="en-US" sz="2570" dirty="0" smtClean="0">
                <a:latin typeface="Arial" panose="020B0604020202020204" pitchFamily="34" charset="0"/>
                <a:cs typeface="Arial" panose="020B0604020202020204" pitchFamily="34" charset="0"/>
              </a:rPr>
              <a:t>Write </a:t>
            </a:r>
            <a:r>
              <a:rPr lang="en-US" sz="2570" dirty="0">
                <a:latin typeface="Arial" panose="020B0604020202020204" pitchFamily="34" charset="0"/>
                <a:cs typeface="Arial" panose="020B0604020202020204" pitchFamily="34" charset="0"/>
              </a:rPr>
              <a:t>a formula linking dollars (</a:t>
            </a:r>
            <a:r>
              <a:rPr lang="en-US" sz="2570" i="1" dirty="0">
                <a:latin typeface="Arial" panose="020B0604020202020204" pitchFamily="34" charset="0"/>
                <a:cs typeface="Arial" panose="020B0604020202020204" pitchFamily="34" charset="0"/>
              </a:rPr>
              <a:t>y</a:t>
            </a:r>
            <a:r>
              <a:rPr lang="en-US" sz="2570" dirty="0">
                <a:latin typeface="Arial" panose="020B0604020202020204" pitchFamily="34" charset="0"/>
                <a:cs typeface="Arial" panose="020B0604020202020204" pitchFamily="34" charset="0"/>
              </a:rPr>
              <a:t>) and pounds (</a:t>
            </a:r>
            <a:r>
              <a:rPr lang="en-US" sz="2570" i="1" dirty="0">
                <a:latin typeface="Arial" panose="020B0604020202020204" pitchFamily="34" charset="0"/>
                <a:cs typeface="Arial" panose="020B0604020202020204" pitchFamily="34" charset="0"/>
              </a:rPr>
              <a:t>x</a:t>
            </a:r>
            <a:r>
              <a:rPr lang="en-US" sz="257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45468211"/>
              </p:ext>
            </p:extLst>
          </p:nvPr>
        </p:nvGraphicFramePr>
        <p:xfrm>
          <a:off x="289620" y="3636248"/>
          <a:ext cx="5146476" cy="944880"/>
        </p:xfrm>
        <a:graphic>
          <a:graphicData uri="http://schemas.openxmlformats.org/drawingml/2006/table">
            <a:tbl>
              <a:tblPr firstRow="1" bandRow="1">
                <a:tableStyleId>{5940675A-B579-460E-94D1-54222C63F5DA}</a:tableStyleId>
              </a:tblPr>
              <a:tblGrid>
                <a:gridCol w="2698204"/>
                <a:gridCol w="792088"/>
                <a:gridCol w="864096"/>
                <a:gridCol w="792088"/>
              </a:tblGrid>
              <a:tr h="370840">
                <a:tc>
                  <a:txBody>
                    <a:bodyPr/>
                    <a:lstStyle/>
                    <a:p>
                      <a:r>
                        <a:rPr lang="en-US" sz="2500" b="1" dirty="0" smtClean="0">
                          <a:latin typeface="Arial" panose="020B0604020202020204" pitchFamily="34" charset="0"/>
                          <a:cs typeface="Arial" panose="020B0604020202020204" pitchFamily="34" charset="0"/>
                        </a:rPr>
                        <a:t>GB pounds (£)</a:t>
                      </a:r>
                      <a:endParaRPr lang="en-US" sz="25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500" dirty="0" smtClean="0">
                          <a:latin typeface="Arial" panose="020B0604020202020204" pitchFamily="34" charset="0"/>
                          <a:cs typeface="Arial" panose="020B0604020202020204" pitchFamily="34" charset="0"/>
                        </a:rPr>
                        <a:t>0</a:t>
                      </a:r>
                      <a:endParaRPr lang="en-US" sz="2500" dirty="0">
                        <a:latin typeface="Arial" panose="020B0604020202020204" pitchFamily="34" charset="0"/>
                        <a:cs typeface="Arial" panose="020B0604020202020204" pitchFamily="34" charset="0"/>
                      </a:endParaRPr>
                    </a:p>
                  </a:txBody>
                  <a:tcPr/>
                </a:tc>
                <a:tc>
                  <a:txBody>
                    <a:bodyPr/>
                    <a:lstStyle/>
                    <a:p>
                      <a:pPr algn="ctr"/>
                      <a:r>
                        <a:rPr lang="en-US" sz="2500" dirty="0" smtClean="0">
                          <a:latin typeface="Arial" panose="020B0604020202020204" pitchFamily="34" charset="0"/>
                          <a:cs typeface="Arial" panose="020B0604020202020204" pitchFamily="34" charset="0"/>
                        </a:rPr>
                        <a:t>5</a:t>
                      </a:r>
                      <a:endParaRPr lang="en-US" sz="2500" dirty="0">
                        <a:latin typeface="Arial" panose="020B0604020202020204" pitchFamily="34" charset="0"/>
                        <a:cs typeface="Arial" panose="020B0604020202020204" pitchFamily="34" charset="0"/>
                      </a:endParaRPr>
                    </a:p>
                  </a:txBody>
                  <a:tcPr/>
                </a:tc>
                <a:tc>
                  <a:txBody>
                    <a:bodyPr/>
                    <a:lstStyle/>
                    <a:p>
                      <a:pPr algn="ctr"/>
                      <a:r>
                        <a:rPr lang="en-US" sz="2500" dirty="0" smtClean="0">
                          <a:latin typeface="Arial" panose="020B0604020202020204" pitchFamily="34" charset="0"/>
                          <a:cs typeface="Arial" panose="020B0604020202020204" pitchFamily="34" charset="0"/>
                        </a:rPr>
                        <a:t>10</a:t>
                      </a:r>
                      <a:endParaRPr lang="en-US" sz="2500" dirty="0">
                        <a:latin typeface="Arial" panose="020B0604020202020204" pitchFamily="34" charset="0"/>
                        <a:cs typeface="Arial" panose="020B0604020202020204" pitchFamily="34" charset="0"/>
                      </a:endParaRPr>
                    </a:p>
                  </a:txBody>
                  <a:tcPr/>
                </a:tc>
              </a:tr>
              <a:tr h="370840">
                <a:tc>
                  <a:txBody>
                    <a:bodyPr/>
                    <a:lstStyle/>
                    <a:p>
                      <a:r>
                        <a:rPr lang="en-US" sz="2500" b="1" dirty="0" smtClean="0">
                          <a:latin typeface="Arial" panose="020B0604020202020204" pitchFamily="34" charset="0"/>
                          <a:cs typeface="Arial" panose="020B0604020202020204" pitchFamily="34" charset="0"/>
                        </a:rPr>
                        <a:t>US Dollars ($)</a:t>
                      </a:r>
                      <a:endParaRPr lang="en-US" sz="2500" b="1" dirty="0">
                        <a:latin typeface="Arial" panose="020B0604020202020204" pitchFamily="34" charset="0"/>
                        <a:cs typeface="Arial" panose="020B0604020202020204" pitchFamily="34" charset="0"/>
                      </a:endParaRPr>
                    </a:p>
                  </a:txBody>
                  <a:tcPr>
                    <a:solidFill>
                      <a:srgbClr val="B9CDE5"/>
                    </a:solidFill>
                  </a:tcPr>
                </a:tc>
                <a:tc>
                  <a:txBody>
                    <a:bodyPr/>
                    <a:lstStyle/>
                    <a:p>
                      <a:endParaRPr lang="en-US" sz="2500" dirty="0"/>
                    </a:p>
                  </a:txBody>
                  <a:tcPr/>
                </a:tc>
                <a:tc>
                  <a:txBody>
                    <a:bodyPr/>
                    <a:lstStyle/>
                    <a:p>
                      <a:endParaRPr lang="en-US" sz="2500"/>
                    </a:p>
                  </a:txBody>
                  <a:tcPr/>
                </a:tc>
                <a:tc>
                  <a:txBody>
                    <a:bodyPr/>
                    <a:lstStyle/>
                    <a:p>
                      <a:endParaRPr lang="en-US" sz="2500" dirty="0"/>
                    </a:p>
                  </a:txBody>
                  <a:tcPr/>
                </a:tc>
              </a:tr>
            </a:tbl>
          </a:graphicData>
        </a:graphic>
      </p:graphicFrame>
    </p:spTree>
    <p:extLst>
      <p:ext uri="{BB962C8B-B14F-4D97-AF65-F5344CB8AC3E}">
        <p14:creationId xmlns:p14="http://schemas.microsoft.com/office/powerpoint/2010/main" val="1303977130"/>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11.7 – Proportion and Graphs</a:t>
            </a:r>
            <a:endParaRPr lang="en-GB" b="1" dirty="0" smtClean="0"/>
          </a:p>
        </p:txBody>
      </p:sp>
      <p:sp>
        <p:nvSpPr>
          <p:cNvPr id="21" name="Round Same Side Corner Rectangle 20">
            <a:hlinkClick r:id="rId3" action="ppaction://hlinkpres?slideindex=1&amp;slidetitle="/>
          </p:cNvPr>
          <p:cNvSpPr/>
          <p:nvPr/>
        </p:nvSpPr>
        <p:spPr>
          <a:xfrm>
            <a:off x="69834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91</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grpSp>
        <p:nvGrpSpPr>
          <p:cNvPr id="8" name="Group 7"/>
          <p:cNvGrpSpPr/>
          <p:nvPr/>
        </p:nvGrpSpPr>
        <p:grpSpPr>
          <a:xfrm>
            <a:off x="305905" y="1268760"/>
            <a:ext cx="5130191" cy="3716540"/>
            <a:chOff x="3483872" y="1089031"/>
            <a:chExt cx="5264592" cy="3716540"/>
          </a:xfrm>
        </p:grpSpPr>
        <p:sp>
          <p:nvSpPr>
            <p:cNvPr id="9" name="Round Diagonal Corner Rectangle 8"/>
            <p:cNvSpPr/>
            <p:nvPr/>
          </p:nvSpPr>
          <p:spPr>
            <a:xfrm>
              <a:off x="3491880" y="1089031"/>
              <a:ext cx="5256584" cy="371654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3139321"/>
            </a:xfrm>
            <a:prstGeom prst="rect">
              <a:avLst/>
            </a:prstGeom>
          </p:spPr>
          <p:txBody>
            <a:bodyPr wrap="square">
              <a:spAutoFit/>
            </a:bodyPr>
            <a:lstStyle/>
            <a:p>
              <a:pPr>
                <a:spcAft>
                  <a:spcPts val="0"/>
                </a:spcAft>
                <a:tabLst>
                  <a:tab pos="4972050" algn="r"/>
                </a:tabLst>
              </a:pPr>
              <a:r>
                <a:rPr lang="en-US" sz="2200" dirty="0"/>
                <a:t>A plumber uses a formula to work out the cost (</a:t>
              </a:r>
              <a:r>
                <a:rPr lang="en-US" sz="2200" i="1" dirty="0"/>
                <a:t>C</a:t>
              </a:r>
              <a:r>
                <a:rPr lang="en-US" sz="2200" dirty="0"/>
                <a:t>) of a job according to the number of hours (</a:t>
              </a:r>
              <a:r>
                <a:rPr lang="en-US" sz="2200" i="1" dirty="0"/>
                <a:t>H</a:t>
              </a:r>
              <a:r>
                <a:rPr lang="en-US" sz="2200" dirty="0"/>
                <a:t>) it takes. His formula is</a:t>
              </a:r>
            </a:p>
            <a:p>
              <a:pPr algn="ctr">
                <a:spcAft>
                  <a:spcPts val="0"/>
                </a:spcAft>
                <a:tabLst>
                  <a:tab pos="4972050" algn="r"/>
                </a:tabLst>
              </a:pPr>
              <a:r>
                <a:rPr lang="en-US" sz="2200" i="1" dirty="0"/>
                <a:t>C</a:t>
              </a:r>
              <a:r>
                <a:rPr lang="en-US" sz="2200" dirty="0"/>
                <a:t> = 35H + 45</a:t>
              </a:r>
            </a:p>
            <a:p>
              <a:pPr>
                <a:spcAft>
                  <a:spcPts val="0"/>
                </a:spcAft>
                <a:tabLst>
                  <a:tab pos="4972050" algn="r"/>
                </a:tabLst>
              </a:pPr>
              <a:r>
                <a:rPr lang="en-US" sz="2200" dirty="0"/>
                <a:t>Is the plumber’s charge for a job in direct proportion to the amount of time it takes?</a:t>
              </a:r>
            </a:p>
            <a:p>
              <a:pPr>
                <a:spcAft>
                  <a:spcPts val="0"/>
                </a:spcAft>
                <a:tabLst>
                  <a:tab pos="4972050" algn="r"/>
                </a:tabLst>
              </a:pPr>
              <a:r>
                <a:rPr lang="en-US" sz="2200" dirty="0"/>
                <a:t>Explain your answer. </a:t>
              </a:r>
              <a:r>
                <a:rPr lang="en-US" sz="2200" dirty="0" smtClean="0"/>
                <a:t>	</a:t>
              </a:r>
              <a:r>
                <a:rPr lang="en-US" sz="2200" b="1" dirty="0" smtClean="0"/>
                <a:t>(</a:t>
              </a:r>
              <a:r>
                <a:rPr lang="en-US" sz="2200" b="1" dirty="0"/>
                <a:t>2 marks)</a:t>
              </a:r>
              <a:endParaRPr lang="en-US" sz="2200" b="1" dirty="0"/>
            </a:p>
          </p:txBody>
        </p:sp>
      </p:grpSp>
      <p:sp>
        <p:nvSpPr>
          <p:cNvPr id="12" name="Rectangle 11"/>
          <p:cNvSpPr/>
          <p:nvPr/>
        </p:nvSpPr>
        <p:spPr>
          <a:xfrm flipH="1">
            <a:off x="277539" y="5085184"/>
            <a:ext cx="5204539" cy="14465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a:solidFill>
                  <a:schemeClr val="tx1"/>
                </a:solidFill>
                <a:latin typeface="Arial" panose="020B0604020202020204" pitchFamily="34" charset="0"/>
                <a:cs typeface="Arial" panose="020B0604020202020204" pitchFamily="34" charset="0"/>
              </a:rPr>
              <a:t>Exam hint</a:t>
            </a:r>
          </a:p>
          <a:p>
            <a:r>
              <a:rPr lang="en-US" sz="2200" dirty="0">
                <a:solidFill>
                  <a:schemeClr val="tx1"/>
                </a:solidFill>
                <a:latin typeface="Arial" panose="020B0604020202020204" pitchFamily="34" charset="0"/>
                <a:cs typeface="Arial" panose="020B0604020202020204" pitchFamily="34" charset="0"/>
              </a:rPr>
              <a:t>You won’t </a:t>
            </a:r>
            <a:r>
              <a:rPr lang="en-US" sz="2200" dirty="0" smtClean="0">
                <a:solidFill>
                  <a:schemeClr val="tx1"/>
                </a:solidFill>
                <a:latin typeface="Arial" panose="020B0604020202020204" pitchFamily="34" charset="0"/>
                <a:cs typeface="Arial" panose="020B0604020202020204" pitchFamily="34" charset="0"/>
              </a:rPr>
              <a:t>get </a:t>
            </a:r>
            <a:r>
              <a:rPr lang="en-US" sz="2200" dirty="0">
                <a:solidFill>
                  <a:schemeClr val="tx1"/>
                </a:solidFill>
                <a:latin typeface="Arial" panose="020B0604020202020204" pitchFamily="34" charset="0"/>
                <a:cs typeface="Arial" panose="020B0604020202020204" pitchFamily="34" charset="0"/>
              </a:rPr>
              <a:t>any marks for just ‘Yes’ or ‘No’. You must write ‘Yes’ or ‘No’ because .................</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911514"/>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11.8 – Proportion Problems</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89620" y="1223312"/>
            <a:ext cx="5256584" cy="5629233"/>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2570" dirty="0">
                <a:latin typeface="Arial" panose="020B0604020202020204" pitchFamily="34" charset="0"/>
                <a:cs typeface="Arial" panose="020B0604020202020204" pitchFamily="34" charset="0"/>
              </a:rPr>
              <a:t>3 children build a </a:t>
            </a:r>
            <a:r>
              <a:rPr lang="en-US" sz="2570" dirty="0" smtClean="0">
                <a:latin typeface="Arial" panose="020B0604020202020204" pitchFamily="34" charset="0"/>
                <a:cs typeface="Arial" panose="020B0604020202020204" pitchFamily="34" charset="0"/>
              </a:rPr>
              <a:t>giant sandcastle </a:t>
            </a:r>
            <a:r>
              <a:rPr lang="en-US" sz="2570" dirty="0">
                <a:latin typeface="Arial" panose="020B0604020202020204" pitchFamily="34" charset="0"/>
                <a:cs typeface="Arial" panose="020B0604020202020204" pitchFamily="34" charset="0"/>
              </a:rPr>
              <a:t>in 4 hours. </a:t>
            </a: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How </a:t>
            </a:r>
            <a:r>
              <a:rPr lang="en-US" sz="2570" dirty="0">
                <a:latin typeface="Arial" panose="020B0604020202020204" pitchFamily="34" charset="0"/>
                <a:cs typeface="Arial" panose="020B0604020202020204" pitchFamily="34" charset="0"/>
              </a:rPr>
              <a:t>long will it take </a:t>
            </a:r>
            <a:endParaRPr lang="en-US" sz="257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343150" algn="l"/>
                <a:tab pos="2514600" algn="l"/>
                <a:tab pos="3200400" algn="l"/>
                <a:tab pos="3822700" algn="l"/>
              </a:tabLst>
            </a:pPr>
            <a:r>
              <a:rPr lang="en-US" sz="2570" dirty="0" smtClean="0">
                <a:latin typeface="Arial" panose="020B0604020202020204" pitchFamily="34" charset="0"/>
                <a:cs typeface="Arial" panose="020B0604020202020204" pitchFamily="34" charset="0"/>
              </a:rPr>
              <a:t>1 </a:t>
            </a:r>
            <a:r>
              <a:rPr lang="en-US" sz="2570" dirty="0">
                <a:latin typeface="Arial" panose="020B0604020202020204" pitchFamily="34" charset="0"/>
                <a:cs typeface="Arial" panose="020B0604020202020204" pitchFamily="34" charset="0"/>
              </a:rPr>
              <a:t>child </a:t>
            </a:r>
            <a:r>
              <a:rPr lang="en-US" sz="2570" dirty="0" smtClean="0">
                <a:latin typeface="Arial" panose="020B0604020202020204" pitchFamily="34" charset="0"/>
                <a:cs typeface="Arial" panose="020B0604020202020204" pitchFamily="34" charset="0"/>
              </a:rPr>
              <a:t>		</a:t>
            </a:r>
            <a:r>
              <a:rPr lang="en-US" sz="2570" dirty="0" smtClean="0">
                <a:solidFill>
                  <a:srgbClr val="C00000"/>
                </a:solidFill>
                <a:latin typeface="Arial" panose="020B0604020202020204" pitchFamily="34" charset="0"/>
                <a:cs typeface="Arial" panose="020B0604020202020204" pitchFamily="34" charset="0"/>
              </a:rPr>
              <a:t>b.</a:t>
            </a:r>
            <a:r>
              <a:rPr lang="en-US" sz="2570" dirty="0" smtClean="0">
                <a:latin typeface="Arial" panose="020B0604020202020204" pitchFamily="34" charset="0"/>
                <a:cs typeface="Arial" panose="020B0604020202020204" pitchFamily="34" charset="0"/>
              </a:rPr>
              <a:t> </a:t>
            </a:r>
            <a:r>
              <a:rPr lang="en-US" sz="2570" dirty="0">
                <a:latin typeface="Arial" panose="020B0604020202020204" pitchFamily="34" charset="0"/>
                <a:cs typeface="Arial" panose="020B0604020202020204" pitchFamily="34" charset="0"/>
              </a:rPr>
              <a:t>5 children</a:t>
            </a:r>
            <a:r>
              <a:rPr lang="en-US" sz="2570" dirty="0" smtClean="0">
                <a:latin typeface="Arial" panose="020B0604020202020204" pitchFamily="34" charset="0"/>
                <a:cs typeface="Arial" panose="020B0604020202020204" pitchFamily="34" charset="0"/>
              </a:rPr>
              <a:t>?</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r>
              <a:rPr lang="en-US" sz="2570" dirty="0" smtClean="0">
                <a:latin typeface="Arial" panose="020B0604020202020204" pitchFamily="34" charset="0"/>
                <a:cs typeface="Arial" panose="020B0604020202020204" pitchFamily="34" charset="0"/>
              </a:rPr>
              <a:t/>
            </a:r>
            <a:br>
              <a:rPr lang="en-US" sz="257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343150" algn="l"/>
                <a:tab pos="2514600" algn="l"/>
                <a:tab pos="3200400" algn="l"/>
                <a:tab pos="3822700" algn="l"/>
              </a:tabLst>
            </a:pPr>
            <a:r>
              <a:rPr lang="en-US" sz="2570" dirty="0">
                <a:latin typeface="Arial" panose="020B0604020202020204" pitchFamily="34" charset="0"/>
                <a:cs typeface="Arial" panose="020B0604020202020204" pitchFamily="34" charset="0"/>
              </a:rPr>
              <a:t>2 decorators take 5j hours to paint 3 rooms. How long will it take</a:t>
            </a:r>
          </a:p>
          <a:p>
            <a:pPr marL="971550" lvl="1" indent="-514350">
              <a:buClr>
                <a:srgbClr val="C00000"/>
              </a:buClr>
              <a:buFont typeface="+mj-lt"/>
              <a:buAutoNum type="alphaLcPeriod"/>
              <a:tabLst>
                <a:tab pos="2343150" algn="l"/>
                <a:tab pos="2514600" algn="l"/>
                <a:tab pos="3200400" algn="l"/>
                <a:tab pos="3822700" algn="l"/>
              </a:tabLst>
            </a:pPr>
            <a:r>
              <a:rPr lang="en-US" sz="2570" dirty="0" smtClean="0">
                <a:latin typeface="Arial" panose="020B0604020202020204" pitchFamily="34" charset="0"/>
                <a:cs typeface="Arial" panose="020B0604020202020204" pitchFamily="34" charset="0"/>
              </a:rPr>
              <a:t>3 </a:t>
            </a:r>
            <a:r>
              <a:rPr lang="en-US" sz="2570" dirty="0">
                <a:latin typeface="Arial" panose="020B0604020202020204" pitchFamily="34" charset="0"/>
                <a:cs typeface="Arial" panose="020B0604020202020204" pitchFamily="34" charset="0"/>
              </a:rPr>
              <a:t>decorators </a:t>
            </a:r>
            <a:endParaRPr lang="en-US" sz="257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343150" algn="l"/>
                <a:tab pos="2514600" algn="l"/>
                <a:tab pos="3200400" algn="l"/>
                <a:tab pos="3822700" algn="l"/>
              </a:tabLst>
            </a:pPr>
            <a:r>
              <a:rPr lang="en-US" sz="2570" dirty="0" smtClean="0">
                <a:latin typeface="Arial" panose="020B0604020202020204" pitchFamily="34" charset="0"/>
                <a:cs typeface="Arial" panose="020B0604020202020204" pitchFamily="34" charset="0"/>
              </a:rPr>
              <a:t>5 decorators?</a:t>
            </a:r>
          </a:p>
          <a:p>
            <a:pPr lvl="1">
              <a:buClr>
                <a:srgbClr val="C00000"/>
              </a:buClr>
              <a:tabLst>
                <a:tab pos="2343150" algn="l"/>
                <a:tab pos="2514600" algn="l"/>
                <a:tab pos="3200400" algn="l"/>
                <a:tab pos="3822700" algn="l"/>
              </a:tabLst>
            </a:pPr>
            <a:r>
              <a:rPr lang="en-US" sz="2570" dirty="0" smtClean="0">
                <a:latin typeface="Arial" panose="020B0604020202020204" pitchFamily="34" charset="0"/>
                <a:cs typeface="Arial" panose="020B0604020202020204" pitchFamily="34" charset="0"/>
              </a:rPr>
              <a:t>Give </a:t>
            </a:r>
            <a:r>
              <a:rPr lang="en-US" sz="2570" dirty="0">
                <a:latin typeface="Arial" panose="020B0604020202020204" pitchFamily="34" charset="0"/>
                <a:cs typeface="Arial" panose="020B0604020202020204" pitchFamily="34" charset="0"/>
              </a:rPr>
              <a:t>your answers in hours and minutes.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
        <p:nvSpPr>
          <p:cNvPr id="8" name="Rectangle 7"/>
          <p:cNvSpPr/>
          <p:nvPr/>
        </p:nvSpPr>
        <p:spPr>
          <a:xfrm flipH="1">
            <a:off x="277539" y="2958043"/>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Will it take 1 child more or less time than 3 children?</a:t>
            </a: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l="5407" t="4616" r="8089" b="4037"/>
          <a:stretch/>
        </p:blipFill>
        <p:spPr>
          <a:xfrm>
            <a:off x="4493198" y="1268761"/>
            <a:ext cx="988880" cy="1112490"/>
          </a:xfrm>
          <a:prstGeom prst="rect">
            <a:avLst/>
          </a:prstGeom>
        </p:spPr>
      </p:pic>
    </p:spTree>
    <p:extLst>
      <p:ext uri="{BB962C8B-B14F-4D97-AF65-F5344CB8AC3E}">
        <p14:creationId xmlns:p14="http://schemas.microsoft.com/office/powerpoint/2010/main" val="1372119431"/>
      </p:ext>
    </p:extLst>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11.8 – Proportion Problems</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89620" y="1223312"/>
            <a:ext cx="5256584" cy="5493812"/>
          </a:xfrm>
          <a:prstGeom prst="rect">
            <a:avLst/>
          </a:prstGeom>
        </p:spPr>
        <p:txBody>
          <a:bodyPr wrap="square">
            <a:spAutoFit/>
          </a:bodyPr>
          <a:lstStyle/>
          <a:p>
            <a:pPr marL="400050" indent="-400050">
              <a:buClr>
                <a:srgbClr val="C00000"/>
              </a:buClr>
              <a:buFont typeface="+mj-lt"/>
              <a:buAutoNum type="arabicPeriod" startAt="3"/>
              <a:tabLst>
                <a:tab pos="2066925" algn="l"/>
                <a:tab pos="2743200" algn="l"/>
                <a:tab pos="3200400" algn="l"/>
                <a:tab pos="3822700" algn="l"/>
              </a:tabLst>
            </a:pPr>
            <a:r>
              <a:rPr lang="en-US" sz="2340" dirty="0">
                <a:latin typeface="Arial" panose="020B0604020202020204" pitchFamily="34" charset="0"/>
                <a:cs typeface="Arial" panose="020B0604020202020204" pitchFamily="34" charset="0"/>
              </a:rPr>
              <a:t>3 school uniform shirts cost £</a:t>
            </a:r>
            <a:r>
              <a:rPr lang="en-US" sz="2340" dirty="0" smtClean="0">
                <a:latin typeface="Arial" panose="020B0604020202020204" pitchFamily="34" charset="0"/>
                <a:cs typeface="Arial" panose="020B0604020202020204" pitchFamily="34" charset="0"/>
              </a:rPr>
              <a:t>13.50.</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much will 5 shirts cost?</a:t>
            </a:r>
          </a:p>
          <a:p>
            <a:pPr marL="400050" indent="-400050">
              <a:buClr>
                <a:srgbClr val="C00000"/>
              </a:buClr>
              <a:buFont typeface="+mj-lt"/>
              <a:buAutoNum type="arabicPeriod" startAt="3"/>
              <a:tabLst>
                <a:tab pos="2066925" algn="l"/>
                <a:tab pos="2743200" algn="l"/>
                <a:tab pos="3200400" algn="l"/>
                <a:tab pos="3822700" algn="l"/>
              </a:tabLst>
            </a:pPr>
            <a:r>
              <a:rPr lang="en-US" sz="2340" b="1" dirty="0" smtClean="0">
                <a:solidFill>
                  <a:srgbClr val="FF0000"/>
                </a:solidFill>
                <a:latin typeface="Arial" panose="020B0604020202020204" pitchFamily="34" charset="0"/>
                <a:cs typeface="Arial" panose="020B0604020202020204" pitchFamily="34" charset="0"/>
              </a:rPr>
              <a:t>R</a:t>
            </a:r>
            <a:r>
              <a:rPr lang="en-US" sz="2340" dirty="0" smtClean="0">
                <a:latin typeface="Arial" panose="020B0604020202020204" pitchFamily="34" charset="0"/>
                <a:cs typeface="Arial" panose="020B0604020202020204" pitchFamily="34" charset="0"/>
              </a:rPr>
              <a:t> </a:t>
            </a:r>
            <a:r>
              <a:rPr lang="en-US" sz="2340" dirty="0">
                <a:latin typeface="Arial" panose="020B0604020202020204" pitchFamily="34" charset="0"/>
                <a:cs typeface="Arial" panose="020B0604020202020204" pitchFamily="34" charset="0"/>
              </a:rPr>
              <a:t>A farmer needs to pick his 750 kg crop of </a:t>
            </a:r>
            <a:r>
              <a:rPr lang="en-US" sz="2340" dirty="0" smtClean="0">
                <a:latin typeface="Arial" panose="020B0604020202020204" pitchFamily="34" charset="0"/>
                <a:cs typeface="Arial" panose="020B0604020202020204" pitchFamily="34" charset="0"/>
              </a:rPr>
              <a:t>strawberries.</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He </a:t>
            </a:r>
            <a:r>
              <a:rPr lang="en-US" sz="2340" dirty="0">
                <a:latin typeface="Arial" panose="020B0604020202020204" pitchFamily="34" charset="0"/>
                <a:cs typeface="Arial" panose="020B0604020202020204" pitchFamily="34" charset="0"/>
              </a:rPr>
              <a:t>wants all the work done in 8 hours or less. He knows that 1 person can pick 8 kg of strawberries in an </a:t>
            </a:r>
            <a:r>
              <a:rPr lang="en-US" sz="2340" dirty="0" smtClean="0">
                <a:latin typeface="Arial" panose="020B0604020202020204" pitchFamily="34" charset="0"/>
                <a:cs typeface="Arial" panose="020B0604020202020204" pitchFamily="34" charset="0"/>
              </a:rPr>
              <a:t>hour.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many people does he need to do the job?</a:t>
            </a:r>
          </a:p>
          <a:p>
            <a:pPr marL="400050" indent="-400050">
              <a:buClr>
                <a:srgbClr val="C00000"/>
              </a:buClr>
              <a:buFont typeface="+mj-lt"/>
              <a:buAutoNum type="arabicPeriod" startAt="3"/>
              <a:tabLst>
                <a:tab pos="2066925" algn="l"/>
                <a:tab pos="2743200" algn="l"/>
                <a:tab pos="3200400" algn="l"/>
                <a:tab pos="3822700" algn="l"/>
              </a:tabLst>
            </a:pPr>
            <a:r>
              <a:rPr lang="en-US" sz="2340" dirty="0" smtClean="0">
                <a:latin typeface="Arial" panose="020B0604020202020204" pitchFamily="34" charset="0"/>
                <a:cs typeface="Arial" panose="020B0604020202020204" pitchFamily="34" charset="0"/>
              </a:rPr>
              <a:t>A </a:t>
            </a:r>
            <a:r>
              <a:rPr lang="en-US" sz="2340" dirty="0">
                <a:latin typeface="Arial" panose="020B0604020202020204" pitchFamily="34" charset="0"/>
                <a:cs typeface="Arial" panose="020B0604020202020204" pitchFamily="34" charset="0"/>
              </a:rPr>
              <a:t>group of 5 cyclists can complete a circular 20-mile cycle in 2 </a:t>
            </a:r>
            <a:r>
              <a:rPr lang="en-US" sz="2340" dirty="0" smtClean="0">
                <a:latin typeface="Arial" panose="020B0604020202020204" pitchFamily="34" charset="0"/>
                <a:cs typeface="Arial" panose="020B0604020202020204" pitchFamily="34" charset="0"/>
              </a:rPr>
              <a:t>hours.</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long will it take a group of 8 cyclists to complete the same ride?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2420888"/>
            <a:ext cx="556549" cy="5512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400" y="5218712"/>
            <a:ext cx="546048" cy="514544"/>
          </a:xfrm>
          <a:prstGeom prst="rect">
            <a:avLst/>
          </a:prstGeom>
        </p:spPr>
      </p:pic>
    </p:spTree>
    <p:extLst>
      <p:ext uri="{BB962C8B-B14F-4D97-AF65-F5344CB8AC3E}">
        <p14:creationId xmlns:p14="http://schemas.microsoft.com/office/powerpoint/2010/main" val="2271999621"/>
      </p:ext>
    </p:extLst>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11.8 – Proportion Problems</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89620" y="1223312"/>
            <a:ext cx="5256584" cy="5133713"/>
          </a:xfrm>
          <a:prstGeom prst="rect">
            <a:avLst/>
          </a:prstGeom>
        </p:spPr>
        <p:txBody>
          <a:bodyPr wrap="square">
            <a:spAutoFit/>
          </a:bodyPr>
          <a:lstStyle/>
          <a:p>
            <a:pPr marL="457200" indent="-457200">
              <a:buClr>
                <a:srgbClr val="C00000"/>
              </a:buClr>
              <a:buFont typeface="+mj-lt"/>
              <a:buAutoNum type="arabicPeriod" startAt="6"/>
              <a:tabLst>
                <a:tab pos="2066925" algn="l"/>
                <a:tab pos="2743200" algn="l"/>
                <a:tab pos="3200400" algn="l"/>
                <a:tab pos="3822700" algn="l"/>
              </a:tabLst>
            </a:pPr>
            <a:r>
              <a:rPr lang="en-US" sz="2340" dirty="0">
                <a:latin typeface="Arial" panose="020B0604020202020204" pitchFamily="34" charset="0"/>
                <a:cs typeface="Arial" panose="020B0604020202020204" pitchFamily="34" charset="0"/>
              </a:rPr>
              <a:t>It takes 25 minutes for 24 cupcakes to cool. How long will it take for 32 cupcakes?</a:t>
            </a:r>
          </a:p>
          <a:p>
            <a:pPr marL="400050" indent="-400050">
              <a:buClr>
                <a:srgbClr val="C00000"/>
              </a:buClr>
              <a:buFont typeface="+mj-lt"/>
              <a:buAutoNum type="arabicPeriod" startAt="6"/>
              <a:tabLst>
                <a:tab pos="2066925" algn="l"/>
                <a:tab pos="2743200" algn="l"/>
                <a:tab pos="3200400" algn="l"/>
                <a:tab pos="3822700" algn="l"/>
              </a:tabLst>
            </a:pPr>
            <a:r>
              <a:rPr lang="en-US" sz="2340" b="1" dirty="0" smtClean="0">
                <a:solidFill>
                  <a:srgbClr val="FF0000"/>
                </a:solidFill>
                <a:latin typeface="Arial" panose="020B0604020202020204" pitchFamily="34" charset="0"/>
                <a:cs typeface="Arial" panose="020B0604020202020204" pitchFamily="34" charset="0"/>
              </a:rPr>
              <a:t>R</a:t>
            </a:r>
            <a:r>
              <a:rPr lang="en-US" sz="2340" dirty="0" smtClean="0">
                <a:latin typeface="Arial" panose="020B0604020202020204" pitchFamily="34" charset="0"/>
                <a:cs typeface="Arial" panose="020B0604020202020204" pitchFamily="34" charset="0"/>
              </a:rPr>
              <a:t> </a:t>
            </a:r>
            <a:r>
              <a:rPr lang="en-US" sz="2340" dirty="0">
                <a:latin typeface="Arial" panose="020B0604020202020204" pitchFamily="34" charset="0"/>
                <a:cs typeface="Arial" panose="020B0604020202020204" pitchFamily="34" charset="0"/>
              </a:rPr>
              <a:t>A farmer has enough bales of silage to feed 120 cattle for 30 </a:t>
            </a:r>
            <a:r>
              <a:rPr lang="en-US" sz="2340" dirty="0" smtClean="0">
                <a:latin typeface="Arial" panose="020B0604020202020204" pitchFamily="34" charset="0"/>
                <a:cs typeface="Arial" panose="020B0604020202020204" pitchFamily="34" charset="0"/>
              </a:rPr>
              <a:t>days.</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He </a:t>
            </a:r>
            <a:r>
              <a:rPr lang="en-US" sz="2340" dirty="0">
                <a:latin typeface="Arial" panose="020B0604020202020204" pitchFamily="34" charset="0"/>
                <a:cs typeface="Arial" panose="020B0604020202020204" pitchFamily="34" charset="0"/>
              </a:rPr>
              <a:t>sells 30 </a:t>
            </a:r>
            <a:r>
              <a:rPr lang="en-US" sz="2340" dirty="0" smtClean="0">
                <a:latin typeface="Arial" panose="020B0604020202020204" pitchFamily="34" charset="0"/>
                <a:cs typeface="Arial" panose="020B0604020202020204" pitchFamily="34" charset="0"/>
              </a:rPr>
              <a:t>cattle.</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many days will the silage last for?</a:t>
            </a:r>
          </a:p>
          <a:p>
            <a:pPr marL="400050" indent="-400050">
              <a:buClr>
                <a:srgbClr val="C00000"/>
              </a:buClr>
              <a:buFont typeface="+mj-lt"/>
              <a:buAutoNum type="arabicPeriod" startAt="6"/>
              <a:tabLst>
                <a:tab pos="2066925" algn="l"/>
                <a:tab pos="2743200" algn="l"/>
                <a:tab pos="3200400" algn="l"/>
                <a:tab pos="3822700" algn="l"/>
              </a:tabLst>
            </a:pPr>
            <a:r>
              <a:rPr lang="en-US" sz="2340" dirty="0" smtClean="0">
                <a:latin typeface="Arial" panose="020B0604020202020204" pitchFamily="34" charset="0"/>
                <a:cs typeface="Arial" panose="020B0604020202020204" pitchFamily="34" charset="0"/>
              </a:rPr>
              <a:t>A </a:t>
            </a:r>
            <a:r>
              <a:rPr lang="en-US" sz="2340" dirty="0">
                <a:latin typeface="Arial" panose="020B0604020202020204" pitchFamily="34" charset="0"/>
                <a:cs typeface="Arial" panose="020B0604020202020204" pitchFamily="34" charset="0"/>
              </a:rPr>
              <a:t>print run of 40 exam papers uses 560 sheets of </a:t>
            </a:r>
            <a:r>
              <a:rPr lang="en-US" sz="2340" dirty="0" smtClean="0">
                <a:latin typeface="Arial" panose="020B0604020202020204" pitchFamily="34" charset="0"/>
                <a:cs typeface="Arial" panose="020B0604020202020204" pitchFamily="34" charset="0"/>
              </a:rPr>
              <a:t>paper.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many sheets of paper would be needed to print 215 copies of the same exam paper?</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2420888"/>
            <a:ext cx="556549" cy="5512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2400" y="4581128"/>
            <a:ext cx="546048" cy="514544"/>
          </a:xfrm>
          <a:prstGeom prst="rect">
            <a:avLst/>
          </a:prstGeom>
        </p:spPr>
      </p:pic>
    </p:spTree>
    <p:extLst>
      <p:ext uri="{BB962C8B-B14F-4D97-AF65-F5344CB8AC3E}">
        <p14:creationId xmlns:p14="http://schemas.microsoft.com/office/powerpoint/2010/main" val="1342635329"/>
      </p:ext>
    </p:extLst>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11.8 – Proportion Problems</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89620" y="1223312"/>
            <a:ext cx="5256584" cy="5213735"/>
          </a:xfrm>
          <a:prstGeom prst="rect">
            <a:avLst/>
          </a:prstGeom>
        </p:spPr>
        <p:txBody>
          <a:bodyPr wrap="square">
            <a:spAutoFit/>
          </a:bodyPr>
          <a:lstStyle/>
          <a:p>
            <a:pPr marL="571500" indent="-571500">
              <a:buClr>
                <a:srgbClr val="C00000"/>
              </a:buClr>
              <a:buFont typeface="+mj-lt"/>
              <a:buAutoNum type="arabicPeriod" startAt="9"/>
              <a:tabLst>
                <a:tab pos="2066925" algn="l"/>
                <a:tab pos="2743200" algn="l"/>
                <a:tab pos="3200400" algn="l"/>
                <a:tab pos="3822700" algn="l"/>
              </a:tabLst>
            </a:pPr>
            <a:r>
              <a:rPr lang="en-US" sz="2560" b="1" dirty="0">
                <a:solidFill>
                  <a:srgbClr val="FF0000"/>
                </a:solidFill>
                <a:latin typeface="Arial" panose="020B0604020202020204" pitchFamily="34" charset="0"/>
                <a:cs typeface="Arial" panose="020B0604020202020204" pitchFamily="34" charset="0"/>
              </a:rPr>
              <a:t>R</a:t>
            </a:r>
            <a:r>
              <a:rPr lang="en-US" sz="2560" dirty="0">
                <a:latin typeface="Arial" panose="020B0604020202020204" pitchFamily="34" charset="0"/>
                <a:cs typeface="Arial" panose="020B0604020202020204" pitchFamily="34" charset="0"/>
              </a:rPr>
              <a:t> A caretaker needs to clean 35 classrooms. He knows that 2 people can clean a room in 20 </a:t>
            </a:r>
            <a:r>
              <a:rPr lang="en-US" sz="2560" dirty="0" smtClean="0">
                <a:latin typeface="Arial" panose="020B0604020202020204" pitchFamily="34" charset="0"/>
                <a:cs typeface="Arial" panose="020B0604020202020204" pitchFamily="34" charset="0"/>
              </a:rPr>
              <a:t>minutes.</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He </a:t>
            </a:r>
            <a:r>
              <a:rPr lang="en-US" sz="2560" dirty="0">
                <a:latin typeface="Arial" panose="020B0604020202020204" pitchFamily="34" charset="0"/>
                <a:cs typeface="Arial" panose="020B0604020202020204" pitchFamily="34" charset="0"/>
              </a:rPr>
              <a:t>needs all the work to be done in 3 hours after </a:t>
            </a:r>
            <a:r>
              <a:rPr lang="en-US" sz="2560" dirty="0" smtClean="0">
                <a:latin typeface="Arial" panose="020B0604020202020204" pitchFamily="34" charset="0"/>
                <a:cs typeface="Arial" panose="020B0604020202020204" pitchFamily="34" charset="0"/>
              </a:rPr>
              <a:t>school.</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How </a:t>
            </a:r>
            <a:r>
              <a:rPr lang="en-US" sz="2560" dirty="0">
                <a:latin typeface="Arial" panose="020B0604020202020204" pitchFamily="34" charset="0"/>
                <a:cs typeface="Arial" panose="020B0604020202020204" pitchFamily="34" charset="0"/>
              </a:rPr>
              <a:t>many cleaners does he need to employ</a:t>
            </a:r>
            <a:r>
              <a:rPr lang="en-US" sz="2560" dirty="0" smtClean="0">
                <a:latin typeface="Arial" panose="020B0604020202020204" pitchFamily="34" charset="0"/>
                <a:cs typeface="Arial" panose="020B0604020202020204" pitchFamily="34" charset="0"/>
              </a:rPr>
              <a:t>?</a:t>
            </a:r>
            <a:endParaRPr lang="en-US" sz="2560" dirty="0">
              <a:latin typeface="Arial" panose="020B0604020202020204" pitchFamily="34" charset="0"/>
              <a:cs typeface="Arial" panose="020B0604020202020204" pitchFamily="34" charset="0"/>
            </a:endParaRPr>
          </a:p>
          <a:p>
            <a:pPr marL="571500" indent="-571500">
              <a:buClr>
                <a:srgbClr val="C00000"/>
              </a:buClr>
              <a:buFont typeface="+mj-lt"/>
              <a:buAutoNum type="arabicPeriod" startAt="9"/>
              <a:tabLst>
                <a:tab pos="2066925" algn="l"/>
                <a:tab pos="2743200" algn="l"/>
                <a:tab pos="3200400" algn="l"/>
                <a:tab pos="3822700" algn="l"/>
              </a:tabLst>
            </a:pPr>
            <a:r>
              <a:rPr lang="en-US" sz="2560" b="1" dirty="0">
                <a:solidFill>
                  <a:srgbClr val="FF0000"/>
                </a:solidFill>
                <a:latin typeface="Arial" panose="020B0604020202020204" pitchFamily="34" charset="0"/>
                <a:cs typeface="Arial" panose="020B0604020202020204" pitchFamily="34" charset="0"/>
              </a:rPr>
              <a:t>R</a:t>
            </a:r>
            <a:r>
              <a:rPr lang="en-US" sz="2560" dirty="0">
                <a:latin typeface="Arial" panose="020B0604020202020204" pitchFamily="34" charset="0"/>
                <a:cs typeface="Arial" panose="020B0604020202020204" pitchFamily="34" charset="0"/>
              </a:rPr>
              <a:t> It costs £85.82 to hire a car for 7 days. There is no standing </a:t>
            </a:r>
            <a:r>
              <a:rPr lang="en-US" sz="2560" dirty="0" smtClean="0">
                <a:latin typeface="Arial" panose="020B0604020202020204" pitchFamily="34" charset="0"/>
                <a:cs typeface="Arial" panose="020B0604020202020204" pitchFamily="34" charset="0"/>
              </a:rPr>
              <a:t>charge.</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How </a:t>
            </a:r>
            <a:r>
              <a:rPr lang="en-US" sz="2560" dirty="0">
                <a:latin typeface="Arial" panose="020B0604020202020204" pitchFamily="34" charset="0"/>
                <a:cs typeface="Arial" panose="020B0604020202020204" pitchFamily="34" charset="0"/>
              </a:rPr>
              <a:t>many days does Amit hire a car for if he pays £208.42?</a:t>
            </a:r>
          </a:p>
        </p:txBody>
      </p:sp>
    </p:spTree>
    <p:extLst>
      <p:ext uri="{BB962C8B-B14F-4D97-AF65-F5344CB8AC3E}">
        <p14:creationId xmlns:p14="http://schemas.microsoft.com/office/powerpoint/2010/main" val="3427308464"/>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596" y="44624"/>
            <a:ext cx="7560840" cy="648072"/>
          </a:xfrm>
        </p:spPr>
        <p:txBody>
          <a:bodyPr>
            <a:noAutofit/>
          </a:bodyPr>
          <a:lstStyle/>
          <a:p>
            <a:r>
              <a:rPr lang="en-GB" dirty="0" smtClean="0"/>
              <a:t>11.8 – Proportion Problems</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89620" y="1223312"/>
            <a:ext cx="5256584" cy="2769989"/>
          </a:xfrm>
          <a:prstGeom prst="rect">
            <a:avLst/>
          </a:prstGeom>
        </p:spPr>
        <p:txBody>
          <a:bodyPr wrap="square">
            <a:spAutoFit/>
          </a:bodyPr>
          <a:lstStyle/>
          <a:p>
            <a:pPr marL="571500" indent="-571500">
              <a:buClr>
                <a:srgbClr val="C00000"/>
              </a:buClr>
              <a:buFont typeface="+mj-lt"/>
              <a:buAutoNum type="arabicPeriod" startAt="11"/>
              <a:tabLst>
                <a:tab pos="2066925" algn="l"/>
                <a:tab pos="2743200" algn="l"/>
                <a:tab pos="3200400" algn="l"/>
                <a:tab pos="3822700" algn="l"/>
              </a:tabLst>
            </a:pPr>
            <a:r>
              <a:rPr lang="en-US" sz="2900" b="1" dirty="0" smtClean="0">
                <a:solidFill>
                  <a:srgbClr val="FF0000"/>
                </a:solidFill>
                <a:latin typeface="Arial" panose="020B0604020202020204" pitchFamily="34" charset="0"/>
                <a:cs typeface="Arial" panose="020B0604020202020204" pitchFamily="34" charset="0"/>
              </a:rPr>
              <a:t>R</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It takes 6 people 5 hours to pick 600 kg of </a:t>
            </a:r>
            <a:r>
              <a:rPr lang="en-US" sz="2900" dirty="0" smtClean="0">
                <a:latin typeface="Arial" panose="020B0604020202020204" pitchFamily="34" charset="0"/>
                <a:cs typeface="Arial" panose="020B0604020202020204" pitchFamily="34" charset="0"/>
              </a:rPr>
              <a:t>apples.</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The </a:t>
            </a:r>
            <a:r>
              <a:rPr lang="en-US" sz="2900" dirty="0">
                <a:latin typeface="Arial" panose="020B0604020202020204" pitchFamily="34" charset="0"/>
                <a:cs typeface="Arial" panose="020B0604020202020204" pitchFamily="34" charset="0"/>
              </a:rPr>
              <a:t>apple grower employs 2 more people. </a:t>
            </a:r>
            <a:br>
              <a:rPr lang="en-US" sz="2900" dirty="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How </a:t>
            </a:r>
            <a:r>
              <a:rPr lang="en-US" sz="2900" dirty="0">
                <a:latin typeface="Arial" panose="020B0604020202020204" pitchFamily="34" charset="0"/>
                <a:cs typeface="Arial" panose="020B0604020202020204" pitchFamily="34" charset="0"/>
              </a:rPr>
              <a:t>long will it take to pick 600 kg of apples now?</a:t>
            </a:r>
          </a:p>
        </p:txBody>
      </p:sp>
      <p:grpSp>
        <p:nvGrpSpPr>
          <p:cNvPr id="5" name="Group 4"/>
          <p:cNvGrpSpPr/>
          <p:nvPr/>
        </p:nvGrpSpPr>
        <p:grpSpPr>
          <a:xfrm>
            <a:off x="305905" y="4378465"/>
            <a:ext cx="5130191" cy="2146879"/>
            <a:chOff x="3483872" y="1089031"/>
            <a:chExt cx="5264592" cy="2146879"/>
          </a:xfrm>
        </p:grpSpPr>
        <p:sp>
          <p:nvSpPr>
            <p:cNvPr id="6" name="Round Diagonal Corner Rectangle 5"/>
            <p:cNvSpPr/>
            <p:nvPr/>
          </p:nvSpPr>
          <p:spPr>
            <a:xfrm>
              <a:off x="3491880" y="1089031"/>
              <a:ext cx="5256584" cy="214687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666250"/>
              <a:ext cx="5095139" cy="1569660"/>
            </a:xfrm>
            <a:prstGeom prst="rect">
              <a:avLst/>
            </a:prstGeom>
          </p:spPr>
          <p:txBody>
            <a:bodyPr wrap="square">
              <a:spAutoFit/>
            </a:bodyPr>
            <a:lstStyle/>
            <a:p>
              <a:pPr>
                <a:spcAft>
                  <a:spcPts val="0"/>
                </a:spcAft>
                <a:tabLst>
                  <a:tab pos="4972050" algn="r"/>
                </a:tabLst>
              </a:pPr>
              <a:r>
                <a:rPr lang="en-US" sz="2400" dirty="0"/>
                <a:t>It takes 7 men 4 hours to dig a ditch.</a:t>
              </a:r>
            </a:p>
            <a:p>
              <a:pPr>
                <a:spcAft>
                  <a:spcPts val="0"/>
                </a:spcAft>
                <a:tabLst>
                  <a:tab pos="4972050" algn="r"/>
                </a:tabLst>
              </a:pPr>
              <a:r>
                <a:rPr lang="en-US" sz="2400" dirty="0"/>
                <a:t>How long would it take 5 men? </a:t>
              </a:r>
              <a:r>
                <a:rPr lang="en-US" sz="2400" dirty="0" smtClean="0"/>
                <a:t/>
              </a:r>
              <a:br>
                <a:rPr lang="en-US" sz="2400" dirty="0" smtClean="0"/>
              </a:br>
              <a:r>
                <a:rPr lang="en-US" sz="2400" b="1" dirty="0" smtClean="0"/>
                <a:t>	(</a:t>
              </a:r>
              <a:r>
                <a:rPr lang="en-US" sz="2400" b="1" dirty="0"/>
                <a:t>2 marks)</a:t>
              </a:r>
              <a:endParaRPr lang="en-US" sz="2400" b="1" dirty="0"/>
            </a:p>
          </p:txBody>
        </p:sp>
      </p:grpSp>
    </p:spTree>
    <p:extLst>
      <p:ext uri="{BB962C8B-B14F-4D97-AF65-F5344CB8AC3E}">
        <p14:creationId xmlns:p14="http://schemas.microsoft.com/office/powerpoint/2010/main" val="334956660"/>
      </p:ext>
    </p:extLst>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77040" y="1223312"/>
            <a:ext cx="8543432" cy="5401479"/>
          </a:xfrm>
          <a:prstGeom prst="rect">
            <a:avLst/>
          </a:prstGeom>
        </p:spPr>
        <p:txBody>
          <a:bodyPr wrap="square">
            <a:spAutoFit/>
          </a:bodyPr>
          <a:lstStyle/>
          <a:p>
            <a:pPr>
              <a:buClr>
                <a:srgbClr val="C00000"/>
              </a:buClr>
              <a:tabLst>
                <a:tab pos="2066925" algn="l"/>
                <a:tab pos="2743200" algn="l"/>
                <a:tab pos="3200400" algn="l"/>
                <a:tab pos="3822700" algn="l"/>
              </a:tabLst>
            </a:pPr>
            <a:r>
              <a:rPr lang="en-US" sz="2300" b="1" dirty="0">
                <a:latin typeface="Arial" panose="020B0604020202020204" pitchFamily="34" charset="0"/>
                <a:cs typeface="Arial" panose="020B0604020202020204" pitchFamily="34" charset="0"/>
              </a:rPr>
              <a:t>Solve problems using these strategies where appropriate:</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pictures</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smaller numbers</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bar models</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x for the unknown</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a flow diagram</a:t>
            </a:r>
          </a:p>
          <a:p>
            <a:pPr marL="400050" indent="-400050">
              <a:buClr>
                <a:srgbClr val="C00000"/>
              </a:buClr>
              <a:buFont typeface="Arial" panose="020B0604020202020204" pitchFamily="34" charset="0"/>
              <a:buChar char="•"/>
              <a:tabLst>
                <a:tab pos="2066925" algn="l"/>
                <a:tab pos="2743200" algn="l"/>
                <a:tab pos="3200400" algn="l"/>
                <a:tab pos="3822700" algn="l"/>
              </a:tabLst>
            </a:pPr>
            <a:r>
              <a:rPr lang="en-US" sz="2300" b="1" dirty="0" smtClean="0">
                <a:latin typeface="Arial" panose="020B0604020202020204" pitchFamily="34" charset="0"/>
                <a:cs typeface="Arial" panose="020B0604020202020204" pitchFamily="34" charset="0"/>
              </a:rPr>
              <a:t>Use </a:t>
            </a:r>
            <a:r>
              <a:rPr lang="en-US" sz="2300" b="1" dirty="0">
                <a:latin typeface="Arial" panose="020B0604020202020204" pitchFamily="34" charset="0"/>
                <a:cs typeface="Arial" panose="020B0604020202020204" pitchFamily="34" charset="0"/>
              </a:rPr>
              <a:t>more bar models.</a:t>
            </a:r>
          </a:p>
          <a:p>
            <a:pPr marL="457200" indent="-457200">
              <a:buClr>
                <a:srgbClr val="C00000"/>
              </a:buClr>
              <a:buFont typeface="+mj-lt"/>
              <a:buAutoNum type="arabicPeriod"/>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Jay, </a:t>
            </a:r>
            <a:r>
              <a:rPr lang="en-US" sz="2300" dirty="0" err="1">
                <a:latin typeface="Arial" panose="020B0604020202020204" pitchFamily="34" charset="0"/>
                <a:cs typeface="Arial" panose="020B0604020202020204" pitchFamily="34" charset="0"/>
              </a:rPr>
              <a:t>Alix</a:t>
            </a:r>
            <a:r>
              <a:rPr lang="en-US" sz="2300" dirty="0">
                <a:latin typeface="Arial" panose="020B0604020202020204" pitchFamily="34" charset="0"/>
                <a:cs typeface="Arial" panose="020B0604020202020204" pitchFamily="34" charset="0"/>
              </a:rPr>
              <a:t> and Cam have </a:t>
            </a:r>
            <a:r>
              <a:rPr lang="en-US" sz="2300" dirty="0" smtClean="0">
                <a:latin typeface="Arial" panose="020B0604020202020204" pitchFamily="34" charset="0"/>
                <a:cs typeface="Arial" panose="020B0604020202020204" pitchFamily="34" charset="0"/>
              </a:rPr>
              <a:t>dinner.</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total bill is £</a:t>
            </a:r>
            <a:r>
              <a:rPr lang="en-US" sz="2300" dirty="0" smtClean="0">
                <a:latin typeface="Arial" panose="020B0604020202020204" pitchFamily="34" charset="0"/>
                <a:cs typeface="Arial" panose="020B0604020202020204" pitchFamily="34" charset="0"/>
              </a:rPr>
              <a:t>40.</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Jay </a:t>
            </a:r>
            <a:r>
              <a:rPr lang="en-US" sz="2300" dirty="0">
                <a:latin typeface="Arial" panose="020B0604020202020204" pitchFamily="34" charset="0"/>
                <a:cs typeface="Arial" panose="020B0604020202020204" pitchFamily="34" charset="0"/>
              </a:rPr>
              <a:t>has only a starter. He pays one tenth of the bill.</a:t>
            </a:r>
          </a:p>
          <a:p>
            <a:pPr marL="457200" indent="-457200">
              <a:buClr>
                <a:srgbClr val="C00000"/>
              </a:buClr>
              <a:buFont typeface="+mj-lt"/>
              <a:buAutoNum type="arabicPeriod"/>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Cam has extra drinks. She pays half of the </a:t>
            </a:r>
            <a:r>
              <a:rPr lang="en-US" sz="2300" dirty="0" smtClean="0">
                <a:latin typeface="Arial" panose="020B0604020202020204" pitchFamily="34" charset="0"/>
                <a:cs typeface="Arial" panose="020B0604020202020204" pitchFamily="34" charset="0"/>
              </a:rPr>
              <a:t>bill. </a:t>
            </a:r>
          </a:p>
          <a:p>
            <a:pPr marL="800100" lvl="1" indent="-34290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does Jay pay? </a:t>
            </a:r>
          </a:p>
          <a:p>
            <a:pPr marL="800100" lvl="1" indent="-34290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does </a:t>
            </a:r>
            <a:r>
              <a:rPr lang="en-US" sz="2300" dirty="0" err="1">
                <a:latin typeface="Arial" panose="020B0604020202020204" pitchFamily="34" charset="0"/>
                <a:cs typeface="Arial" panose="020B0604020202020204" pitchFamily="34" charset="0"/>
              </a:rPr>
              <a:t>Alix</a:t>
            </a:r>
            <a:r>
              <a:rPr lang="en-US" sz="2300" dirty="0">
                <a:latin typeface="Arial" panose="020B0604020202020204" pitchFamily="34" charset="0"/>
                <a:cs typeface="Arial" panose="020B0604020202020204" pitchFamily="34" charset="0"/>
              </a:rPr>
              <a:t> pay? </a:t>
            </a:r>
            <a:endParaRPr lang="en-US" sz="23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ratio of </a:t>
            </a:r>
            <a:r>
              <a:rPr lang="en-US" sz="2300" dirty="0" err="1">
                <a:latin typeface="Arial" panose="020B0604020202020204" pitchFamily="34" charset="0"/>
                <a:cs typeface="Arial" panose="020B0604020202020204" pitchFamily="34" charset="0"/>
              </a:rPr>
              <a:t>Alix's</a:t>
            </a:r>
            <a:r>
              <a:rPr lang="en-US" sz="2300" dirty="0">
                <a:latin typeface="Arial" panose="020B0604020202020204" pitchFamily="34" charset="0"/>
                <a:cs typeface="Arial" panose="020B0604020202020204" pitchFamily="34" charset="0"/>
              </a:rPr>
              <a:t> bill to Cam's bill? Write your answer in its simplest form.</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7380312" y="1792615"/>
            <a:ext cx="1421110" cy="1763229"/>
          </a:xfrm>
          <a:prstGeom prst="rect">
            <a:avLst/>
          </a:prstGeom>
        </p:spPr>
      </p:pic>
    </p:spTree>
    <p:extLst>
      <p:ext uri="{BB962C8B-B14F-4D97-AF65-F5344CB8AC3E}">
        <p14:creationId xmlns:p14="http://schemas.microsoft.com/office/powerpoint/2010/main" val="303766950"/>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sp>
        <p:nvSpPr>
          <p:cNvPr id="3" name="Rectangle 2"/>
          <p:cNvSpPr/>
          <p:nvPr/>
        </p:nvSpPr>
        <p:spPr>
          <a:xfrm>
            <a:off x="251520" y="1196752"/>
            <a:ext cx="5224584" cy="2537618"/>
          </a:xfrm>
          <a:prstGeom prst="rect">
            <a:avLst/>
          </a:prstGeom>
        </p:spPr>
        <p:txBody>
          <a:bodyPr wrap="square">
            <a:spAutoFit/>
          </a:bodyPr>
          <a:lstStyle/>
          <a:p>
            <a:pPr marL="457200" indent="-457200">
              <a:buClr>
                <a:srgbClr val="C00000"/>
              </a:buClr>
              <a:buFont typeface="+mj-lt"/>
              <a:buAutoNum type="arabicPeriod" startAt="4"/>
              <a:tabLst>
                <a:tab pos="1079500" algn="l"/>
                <a:tab pos="2066925" algn="l"/>
                <a:tab pos="2743200" algn="l"/>
                <a:tab pos="3822700" algn="l"/>
              </a:tabLst>
            </a:pPr>
            <a:r>
              <a:rPr lang="en-US" sz="2270" dirty="0">
                <a:latin typeface="Arial" panose="020B0604020202020204" pitchFamily="34" charset="0"/>
                <a:cs typeface="Arial" panose="020B0604020202020204" pitchFamily="34" charset="0"/>
              </a:rPr>
              <a:t>Draw and label these straight-line graphs for </a:t>
            </a:r>
            <a:r>
              <a:rPr lang="en-US" sz="2270" i="1" dirty="0">
                <a:latin typeface="Arial" panose="020B0604020202020204" pitchFamily="34" charset="0"/>
                <a:cs typeface="Arial" panose="020B0604020202020204" pitchFamily="34" charset="0"/>
              </a:rPr>
              <a:t>x</a:t>
            </a:r>
            <a:r>
              <a:rPr lang="en-US" sz="2270" dirty="0">
                <a:latin typeface="Arial" panose="020B0604020202020204" pitchFamily="34" charset="0"/>
                <a:cs typeface="Arial" panose="020B0604020202020204" pitchFamily="34" charset="0"/>
              </a:rPr>
              <a:t> = -3 to +</a:t>
            </a:r>
            <a:r>
              <a:rPr lang="en-US" sz="2270" dirty="0" smtClean="0">
                <a:latin typeface="Arial" panose="020B0604020202020204" pitchFamily="34" charset="0"/>
                <a:cs typeface="Arial" panose="020B0604020202020204" pitchFamily="34" charset="0"/>
              </a:rPr>
              <a:t>3.</a:t>
            </a:r>
            <a:br>
              <a:rPr lang="en-US" sz="2270" dirty="0" smtClean="0">
                <a:latin typeface="Arial" panose="020B0604020202020204" pitchFamily="34" charset="0"/>
                <a:cs typeface="Arial" panose="020B0604020202020204" pitchFamily="34" charset="0"/>
              </a:rPr>
            </a:br>
            <a:r>
              <a:rPr lang="en-US" sz="2270" dirty="0" smtClean="0">
                <a:latin typeface="Arial" panose="020B0604020202020204" pitchFamily="34" charset="0"/>
                <a:cs typeface="Arial" panose="020B0604020202020204" pitchFamily="34" charset="0"/>
              </a:rPr>
              <a:t>Use </a:t>
            </a:r>
            <a:r>
              <a:rPr lang="en-US" sz="2270" dirty="0">
                <a:latin typeface="Arial" panose="020B0604020202020204" pitchFamily="34" charset="0"/>
                <a:cs typeface="Arial" panose="020B0604020202020204" pitchFamily="34" charset="0"/>
              </a:rPr>
              <a:t>a suitable coordinate grid, </a:t>
            </a:r>
            <a:endParaRPr lang="en-US" sz="227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1079500" algn="l"/>
                <a:tab pos="2066925" algn="l"/>
                <a:tab pos="2743200" algn="l"/>
                <a:tab pos="3200400" algn="l"/>
              </a:tabLst>
            </a:pPr>
            <a:r>
              <a:rPr lang="en-US" sz="2270" i="1" dirty="0" smtClean="0">
                <a:latin typeface="Arial" panose="020B0604020202020204" pitchFamily="34" charset="0"/>
                <a:cs typeface="Arial" panose="020B0604020202020204" pitchFamily="34" charset="0"/>
              </a:rPr>
              <a:t>y</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2</a:t>
            </a:r>
            <a:r>
              <a:rPr lang="en-US" sz="2270" i="1" dirty="0" smtClean="0">
                <a:latin typeface="Arial" panose="020B0604020202020204" pitchFamily="34" charset="0"/>
                <a:cs typeface="Arial" panose="020B0604020202020204" pitchFamily="34" charset="0"/>
              </a:rPr>
              <a:t>x</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- 1 </a:t>
            </a:r>
            <a:r>
              <a:rPr lang="en-US" sz="2270" dirty="0" smtClean="0">
                <a:latin typeface="Arial" panose="020B0604020202020204" pitchFamily="34" charset="0"/>
                <a:cs typeface="Arial" panose="020B0604020202020204" pitchFamily="34" charset="0"/>
              </a:rPr>
              <a:t>	</a:t>
            </a:r>
            <a:r>
              <a:rPr lang="en-US" sz="2270" dirty="0" smtClean="0">
                <a:solidFill>
                  <a:srgbClr val="C00000"/>
                </a:solidFill>
                <a:latin typeface="Arial" panose="020B0604020202020204" pitchFamily="34" charset="0"/>
                <a:cs typeface="Arial" panose="020B0604020202020204" pitchFamily="34" charset="0"/>
              </a:rPr>
              <a:t>b</a:t>
            </a:r>
            <a:r>
              <a:rPr lang="en-US" sz="2270" dirty="0" smtClean="0">
                <a:latin typeface="Arial" panose="020B0604020202020204" pitchFamily="34" charset="0"/>
                <a:cs typeface="Arial" panose="020B0604020202020204" pitchFamily="34" charset="0"/>
              </a:rPr>
              <a:t>	</a:t>
            </a:r>
            <a:r>
              <a:rPr lang="en-US" sz="2270" i="1" dirty="0" smtClean="0">
                <a:latin typeface="Arial" panose="020B0604020202020204" pitchFamily="34" charset="0"/>
                <a:cs typeface="Arial" panose="020B0604020202020204" pitchFamily="34" charset="0"/>
              </a:rPr>
              <a:t>y</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3</a:t>
            </a:r>
            <a:r>
              <a:rPr lang="en-US" sz="2270" i="1" dirty="0" smtClean="0">
                <a:latin typeface="Arial" panose="020B0604020202020204" pitchFamily="34" charset="0"/>
                <a:cs typeface="Arial" panose="020B0604020202020204" pitchFamily="34" charset="0"/>
              </a:rPr>
              <a:t>x</a:t>
            </a:r>
            <a:r>
              <a:rPr lang="en-US" sz="2270" dirty="0" smtClean="0">
                <a:latin typeface="Arial" panose="020B0604020202020204" pitchFamily="34" charset="0"/>
                <a:cs typeface="Arial" panose="020B0604020202020204" pitchFamily="34" charset="0"/>
              </a:rPr>
              <a:t> - 2</a:t>
            </a:r>
            <a:endParaRPr lang="en-US" sz="2270" dirty="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1079500" algn="l"/>
                <a:tab pos="2066925" algn="l"/>
                <a:tab pos="2743200" algn="l"/>
                <a:tab pos="3200400" algn="l"/>
              </a:tabLst>
            </a:pPr>
            <a:r>
              <a:rPr lang="en-US" sz="2270" i="1" dirty="0" smtClean="0">
                <a:latin typeface="Arial" panose="020B0604020202020204" pitchFamily="34" charset="0"/>
                <a:cs typeface="Arial" panose="020B0604020202020204" pitchFamily="34" charset="0"/>
              </a:rPr>
              <a:t>y</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4</a:t>
            </a:r>
            <a:r>
              <a:rPr lang="en-US" sz="2270" i="1" dirty="0" smtClean="0">
                <a:latin typeface="Arial" panose="020B0604020202020204" pitchFamily="34" charset="0"/>
                <a:cs typeface="Arial" panose="020B0604020202020204" pitchFamily="34" charset="0"/>
              </a:rPr>
              <a:t>x</a:t>
            </a:r>
            <a:r>
              <a:rPr lang="en-US" sz="2270" dirty="0" smtClean="0">
                <a:latin typeface="Arial" panose="020B0604020202020204" pitchFamily="34" charset="0"/>
                <a:cs typeface="Arial" panose="020B0604020202020204" pitchFamily="34" charset="0"/>
              </a:rPr>
              <a:t> - 5 	</a:t>
            </a:r>
            <a:r>
              <a:rPr lang="en-US" sz="2270" dirty="0" smtClean="0">
                <a:solidFill>
                  <a:srgbClr val="C00000"/>
                </a:solidFill>
                <a:latin typeface="Arial" panose="020B0604020202020204" pitchFamily="34" charset="0"/>
                <a:cs typeface="Arial" panose="020B0604020202020204" pitchFamily="34" charset="0"/>
              </a:rPr>
              <a:t>d</a:t>
            </a:r>
            <a:r>
              <a:rPr lang="en-US" sz="2270" dirty="0" smtClean="0">
                <a:latin typeface="Arial" panose="020B0604020202020204" pitchFamily="34" charset="0"/>
                <a:cs typeface="Arial" panose="020B0604020202020204" pitchFamily="34" charset="0"/>
              </a:rPr>
              <a:t> 	</a:t>
            </a:r>
            <a:r>
              <a:rPr lang="en-US" sz="2270" i="1" dirty="0" smtClean="0">
                <a:latin typeface="Arial" panose="020B0604020202020204" pitchFamily="34" charset="0"/>
                <a:cs typeface="Arial" panose="020B0604020202020204" pitchFamily="34" charset="0"/>
              </a:rPr>
              <a:t>y</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a:t>
            </a:r>
            <a:r>
              <a:rPr lang="en-US" sz="2270" dirty="0" smtClean="0">
                <a:latin typeface="Arial" panose="020B0604020202020204" pitchFamily="34" charset="0"/>
                <a:cs typeface="Arial" panose="020B0604020202020204" pitchFamily="34" charset="0"/>
              </a:rPr>
              <a:t>0.5</a:t>
            </a:r>
            <a:r>
              <a:rPr lang="en-US" sz="2270" i="1" dirty="0" smtClean="0">
                <a:latin typeface="Arial" panose="020B0604020202020204" pitchFamily="34" charset="0"/>
                <a:cs typeface="Arial" panose="020B0604020202020204" pitchFamily="34" charset="0"/>
              </a:rPr>
              <a:t>x</a:t>
            </a:r>
            <a:r>
              <a:rPr lang="en-US" sz="2270" dirty="0" smtClean="0">
                <a:latin typeface="Arial" panose="020B0604020202020204" pitchFamily="34" charset="0"/>
                <a:cs typeface="Arial" panose="020B0604020202020204" pitchFamily="34" charset="0"/>
              </a:rPr>
              <a:t> </a:t>
            </a:r>
            <a:r>
              <a:rPr lang="en-US" sz="2270" dirty="0">
                <a:latin typeface="Arial" panose="020B0604020202020204" pitchFamily="34" charset="0"/>
                <a:cs typeface="Arial" panose="020B0604020202020204" pitchFamily="34" charset="0"/>
              </a:rPr>
              <a:t>- 3</a:t>
            </a:r>
          </a:p>
          <a:p>
            <a:pPr marL="457200" indent="-457200">
              <a:buClr>
                <a:srgbClr val="C00000"/>
              </a:buClr>
              <a:buFont typeface="+mj-lt"/>
              <a:buAutoNum type="arabicPeriod" startAt="5"/>
              <a:tabLst>
                <a:tab pos="914400" algn="l"/>
                <a:tab pos="2066925" algn="l"/>
                <a:tab pos="2743200" algn="l"/>
                <a:tab pos="3822700" algn="l"/>
              </a:tabLst>
            </a:pPr>
            <a:r>
              <a:rPr lang="en-US" sz="2270" dirty="0" smtClean="0">
                <a:solidFill>
                  <a:srgbClr val="C00000"/>
                </a:solidFill>
                <a:latin typeface="Arial" panose="020B0604020202020204" pitchFamily="34" charset="0"/>
                <a:cs typeface="Arial" panose="020B0604020202020204" pitchFamily="34" charset="0"/>
              </a:rPr>
              <a:t>a</a:t>
            </a:r>
            <a:r>
              <a:rPr lang="en-US" sz="2270" dirty="0" smtClean="0">
                <a:latin typeface="Arial" panose="020B0604020202020204" pitchFamily="34" charset="0"/>
                <a:cs typeface="Arial" panose="020B0604020202020204" pitchFamily="34" charset="0"/>
              </a:rPr>
              <a:t> 	Copy </a:t>
            </a:r>
            <a:r>
              <a:rPr lang="en-US" sz="2270" dirty="0">
                <a:latin typeface="Arial" panose="020B0604020202020204" pitchFamily="34" charset="0"/>
                <a:cs typeface="Arial" panose="020B0604020202020204" pitchFamily="34" charset="0"/>
              </a:rPr>
              <a:t>and complete these tables of values for straight-line graphs.</a:t>
            </a:r>
            <a:endParaRPr lang="en-US" sz="2270" dirty="0" smtClean="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89854689"/>
              </p:ext>
            </p:extLst>
          </p:nvPr>
        </p:nvGraphicFramePr>
        <p:xfrm>
          <a:off x="251520" y="3861048"/>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i="1" dirty="0" smtClean="0">
                          <a:latin typeface="Arial" panose="020B0604020202020204" pitchFamily="34" charset="0"/>
                          <a:cs typeface="Arial" panose="020B0604020202020204" pitchFamily="34" charset="0"/>
                        </a:rPr>
                        <a:t>X</a:t>
                      </a:r>
                      <a:endParaRPr lang="en-US" i="1"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10875941"/>
              </p:ext>
            </p:extLst>
          </p:nvPr>
        </p:nvGraphicFramePr>
        <p:xfrm>
          <a:off x="283520" y="4797152"/>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-2x + 1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97493747"/>
              </p:ext>
            </p:extLst>
          </p:nvPr>
        </p:nvGraphicFramePr>
        <p:xfrm>
          <a:off x="251520" y="5783664"/>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-3x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4030543080"/>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92</a:t>
            </a:r>
          </a:p>
        </p:txBody>
      </p:sp>
      <p:sp>
        <p:nvSpPr>
          <p:cNvPr id="3" name="Rectangle 2"/>
          <p:cNvSpPr/>
          <p:nvPr/>
        </p:nvSpPr>
        <p:spPr>
          <a:xfrm>
            <a:off x="277040" y="1223312"/>
            <a:ext cx="5231064" cy="5312223"/>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2120" dirty="0" smtClean="0">
                <a:latin typeface="Arial" panose="020B0604020202020204" pitchFamily="34" charset="0"/>
                <a:cs typeface="Arial" panose="020B0604020202020204" pitchFamily="34" charset="0"/>
              </a:rPr>
              <a:t>Ajesh has 8 box sets of his favourite drama. He stacks them in a pile next to 20 DVDs. Both piles are the same height, </a:t>
            </a:r>
          </a:p>
          <a:p>
            <a:pPr marL="800100" lvl="1" indent="-342900">
              <a:buClr>
                <a:srgbClr val="C00000"/>
              </a:buClr>
              <a:buFont typeface="+mj-lt"/>
              <a:buAutoNum type="alphaLcPeriod"/>
              <a:tabLst>
                <a:tab pos="2066925" algn="l"/>
                <a:tab pos="2743200" algn="l"/>
                <a:tab pos="3200400" algn="l"/>
                <a:tab pos="3822700" algn="l"/>
              </a:tabLst>
            </a:pPr>
            <a:r>
              <a:rPr lang="en-US" sz="2120" dirty="0" smtClean="0">
                <a:latin typeface="Arial" panose="020B0604020202020204" pitchFamily="34" charset="0"/>
                <a:cs typeface="Arial" panose="020B0604020202020204" pitchFamily="34" charset="0"/>
              </a:rPr>
              <a:t>What is the ratio of the number of box se to DVDs?</a:t>
            </a:r>
          </a:p>
          <a:p>
            <a:pPr lvl="1">
              <a:buClr>
                <a:srgbClr val="C00000"/>
              </a:buClr>
              <a:tabLst>
                <a:tab pos="2066925" algn="l"/>
                <a:tab pos="2743200" algn="l"/>
                <a:tab pos="3200400" algn="l"/>
                <a:tab pos="3822700" algn="l"/>
              </a:tabLst>
            </a:pPr>
            <a:r>
              <a:rPr lang="en-US" sz="2120" dirty="0" smtClean="0">
                <a:latin typeface="Arial" panose="020B0604020202020204" pitchFamily="34" charset="0"/>
                <a:cs typeface="Arial" panose="020B0604020202020204" pitchFamily="34" charset="0"/>
              </a:rPr>
              <a:t>Write your answer in its simplest form. </a:t>
            </a:r>
          </a:p>
          <a:p>
            <a:pPr marL="800100" lvl="1" indent="-342900">
              <a:buClr>
                <a:srgbClr val="C00000"/>
              </a:buClr>
              <a:buFont typeface="+mj-lt"/>
              <a:buAutoNum type="alphaLcPeriod" startAt="2"/>
              <a:tabLst>
                <a:tab pos="2066925" algn="l"/>
                <a:tab pos="2743200" algn="l"/>
                <a:tab pos="3200400" algn="l"/>
                <a:tab pos="3822700" algn="l"/>
              </a:tabLst>
            </a:pPr>
            <a:r>
              <a:rPr lang="en-US" sz="2120" dirty="0" smtClean="0">
                <a:latin typeface="Arial" panose="020B0604020202020204" pitchFamily="34" charset="0"/>
                <a:cs typeface="Arial" panose="020B0604020202020204" pitchFamily="34" charset="0"/>
              </a:rPr>
              <a:t>One </a:t>
            </a:r>
            <a:r>
              <a:rPr lang="en-US" sz="2120" dirty="0">
                <a:latin typeface="Arial" panose="020B0604020202020204" pitchFamily="34" charset="0"/>
                <a:cs typeface="Arial" panose="020B0604020202020204" pitchFamily="34" charset="0"/>
              </a:rPr>
              <a:t>DVD is about 1.4 cm </a:t>
            </a:r>
            <a:r>
              <a:rPr lang="en-US" sz="2120" dirty="0" smtClean="0">
                <a:latin typeface="Arial" panose="020B0604020202020204" pitchFamily="34" charset="0"/>
                <a:cs typeface="Arial" panose="020B0604020202020204" pitchFamily="34" charset="0"/>
              </a:rPr>
              <a:t>thick.</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How </a:t>
            </a:r>
            <a:r>
              <a:rPr lang="en-US" sz="2120" dirty="0">
                <a:latin typeface="Arial" panose="020B0604020202020204" pitchFamily="34" charset="0"/>
                <a:cs typeface="Arial" panose="020B0604020202020204" pitchFamily="34" charset="0"/>
              </a:rPr>
              <a:t>thick is each box set?</a:t>
            </a:r>
          </a:p>
          <a:p>
            <a:pPr marL="457200" indent="-457200">
              <a:buClr>
                <a:srgbClr val="C00000"/>
              </a:buClr>
              <a:buFont typeface="+mj-lt"/>
              <a:buAutoNum type="arabicPeriod" startAt="2"/>
              <a:tabLst>
                <a:tab pos="2066925" algn="l"/>
                <a:tab pos="2743200" algn="l"/>
                <a:tab pos="3200400" algn="l"/>
                <a:tab pos="3822700" algn="l"/>
              </a:tabLst>
            </a:pPr>
            <a:r>
              <a:rPr lang="en-US" sz="2120" dirty="0" smtClean="0">
                <a:latin typeface="Arial" panose="020B0604020202020204" pitchFamily="34" charset="0"/>
                <a:cs typeface="Arial" panose="020B0604020202020204" pitchFamily="34" charset="0"/>
              </a:rPr>
              <a:t>A </a:t>
            </a:r>
            <a:r>
              <a:rPr lang="en-US" sz="2120" dirty="0">
                <a:latin typeface="Arial" panose="020B0604020202020204" pitchFamily="34" charset="0"/>
                <a:cs typeface="Arial" panose="020B0604020202020204" pitchFamily="34" charset="0"/>
              </a:rPr>
              <a:t>group of 6 students takes 3 days to paint a </a:t>
            </a:r>
            <a:r>
              <a:rPr lang="en-US" sz="2120" dirty="0" smtClean="0">
                <a:latin typeface="Arial" panose="020B0604020202020204" pitchFamily="34" charset="0"/>
                <a:cs typeface="Arial" panose="020B0604020202020204" pitchFamily="34" charset="0"/>
              </a:rPr>
              <a:t>classroom.</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A </a:t>
            </a:r>
            <a:r>
              <a:rPr lang="en-US" sz="2120" dirty="0">
                <a:latin typeface="Arial" panose="020B0604020202020204" pitchFamily="34" charset="0"/>
                <a:cs typeface="Arial" panose="020B0604020202020204" pitchFamily="34" charset="0"/>
              </a:rPr>
              <a:t>group of 4 students takes 4 days to paint identical </a:t>
            </a:r>
            <a:r>
              <a:rPr lang="en-US" sz="2120" dirty="0" smtClean="0">
                <a:latin typeface="Arial" panose="020B0604020202020204" pitchFamily="34" charset="0"/>
                <a:cs typeface="Arial" panose="020B0604020202020204" pitchFamily="34" charset="0"/>
              </a:rPr>
              <a:t>classroom.</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Do </a:t>
            </a:r>
            <a:r>
              <a:rPr lang="en-US" sz="2120" dirty="0">
                <a:latin typeface="Arial" panose="020B0604020202020204" pitchFamily="34" charset="0"/>
                <a:cs typeface="Arial" panose="020B0604020202020204" pitchFamily="34" charset="0"/>
              </a:rPr>
              <a:t>the students in the first group work fast than the students in the second group?</a:t>
            </a:r>
          </a:p>
        </p:txBody>
      </p:sp>
    </p:spTree>
    <p:extLst>
      <p:ext uri="{BB962C8B-B14F-4D97-AF65-F5344CB8AC3E}">
        <p14:creationId xmlns:p14="http://schemas.microsoft.com/office/powerpoint/2010/main" val="3413072260"/>
      </p:ext>
    </p:extLst>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p:sp>
        <p:nvSpPr>
          <p:cNvPr id="3" name="Rectangle 2"/>
          <p:cNvSpPr/>
          <p:nvPr/>
        </p:nvSpPr>
        <p:spPr>
          <a:xfrm>
            <a:off x="277040" y="1223312"/>
            <a:ext cx="5231064" cy="5013680"/>
          </a:xfrm>
          <a:prstGeom prst="rect">
            <a:avLst/>
          </a:prstGeom>
        </p:spPr>
        <p:txBody>
          <a:bodyPr wrap="square">
            <a:spAutoFit/>
          </a:bodyPr>
          <a:lstStyle/>
          <a:p>
            <a:pPr marL="457200" indent="-457200">
              <a:buClr>
                <a:srgbClr val="C00000"/>
              </a:buClr>
              <a:buFont typeface="+mj-lt"/>
              <a:buAutoNum type="arabicPeriod" startAt="4"/>
              <a:tabLst>
                <a:tab pos="2066925" algn="l"/>
                <a:tab pos="2743200" algn="l"/>
                <a:tab pos="3200400" algn="l"/>
                <a:tab pos="3822700" algn="l"/>
              </a:tabLst>
            </a:pPr>
            <a:r>
              <a:rPr lang="en-US" sz="2460" b="1" dirty="0">
                <a:solidFill>
                  <a:srgbClr val="FF0000"/>
                </a:solidFill>
                <a:latin typeface="Arial" panose="020B0604020202020204" pitchFamily="34" charset="0"/>
                <a:cs typeface="Arial" panose="020B0604020202020204" pitchFamily="34" charset="0"/>
              </a:rPr>
              <a:t>R</a:t>
            </a:r>
            <a:r>
              <a:rPr lang="en-US" sz="2460" dirty="0">
                <a:latin typeface="Arial" panose="020B0604020202020204" pitchFamily="34" charset="0"/>
                <a:cs typeface="Arial" panose="020B0604020202020204" pitchFamily="34" charset="0"/>
              </a:rPr>
              <a:t> </a:t>
            </a:r>
            <a:r>
              <a:rPr lang="en-US" sz="2460" dirty="0" smtClean="0">
                <a:latin typeface="Arial" panose="020B0604020202020204" pitchFamily="34" charset="0"/>
                <a:cs typeface="Arial" panose="020B0604020202020204" pitchFamily="34" charset="0"/>
              </a:rPr>
              <a:t>Ms. </a:t>
            </a:r>
            <a:r>
              <a:rPr lang="en-US" sz="2460" dirty="0">
                <a:latin typeface="Arial" panose="020B0604020202020204" pitchFamily="34" charset="0"/>
                <a:cs typeface="Arial" panose="020B0604020202020204" pitchFamily="34" charset="0"/>
              </a:rPr>
              <a:t>Chapman wants to hire minibuses </a:t>
            </a:r>
            <a:r>
              <a:rPr lang="en-US" sz="2460" dirty="0" smtClean="0">
                <a:latin typeface="Arial" panose="020B0604020202020204" pitchFamily="34" charset="0"/>
                <a:cs typeface="Arial" panose="020B0604020202020204" pitchFamily="34" charset="0"/>
              </a:rPr>
              <a:t>for </a:t>
            </a:r>
            <a:r>
              <a:rPr lang="en-US" sz="2460" dirty="0">
                <a:latin typeface="Arial" panose="020B0604020202020204" pitchFamily="34" charset="0"/>
                <a:cs typeface="Arial" panose="020B0604020202020204" pitchFamily="34" charset="0"/>
              </a:rPr>
              <a:t>a Year 8 trip to the </a:t>
            </a:r>
            <a:r>
              <a:rPr lang="en-US" sz="2460" dirty="0" smtClean="0">
                <a:latin typeface="Arial" panose="020B0604020202020204" pitchFamily="34" charset="0"/>
                <a:cs typeface="Arial" panose="020B0604020202020204" pitchFamily="34" charset="0"/>
              </a:rPr>
              <a:t>museum.</a:t>
            </a:r>
            <a:br>
              <a:rPr lang="en-US" sz="2460" dirty="0" smtClean="0">
                <a:latin typeface="Arial" panose="020B0604020202020204" pitchFamily="34" charset="0"/>
                <a:cs typeface="Arial" panose="020B0604020202020204" pitchFamily="34" charset="0"/>
              </a:rPr>
            </a:br>
            <a:r>
              <a:rPr lang="en-US" sz="2460" dirty="0" smtClean="0">
                <a:latin typeface="Arial" panose="020B0604020202020204" pitchFamily="34" charset="0"/>
                <a:cs typeface="Arial" panose="020B0604020202020204" pitchFamily="34" charset="0"/>
              </a:rPr>
              <a:t>The </a:t>
            </a:r>
            <a:r>
              <a:rPr lang="en-US" sz="2460" dirty="0">
                <a:latin typeface="Arial" panose="020B0604020202020204" pitchFamily="34" charset="0"/>
                <a:cs typeface="Arial" panose="020B0604020202020204" pitchFamily="34" charset="0"/>
              </a:rPr>
              <a:t>teacher: student ratio must be at least </a:t>
            </a:r>
            <a:r>
              <a:rPr lang="en-US" sz="2460" dirty="0" smtClean="0">
                <a:latin typeface="Arial" panose="020B0604020202020204" pitchFamily="34" charset="0"/>
                <a:cs typeface="Arial" panose="020B0604020202020204" pitchFamily="34" charset="0"/>
              </a:rPr>
              <a:t>1:12 </a:t>
            </a:r>
            <a:r>
              <a:rPr lang="en-US" sz="2460" dirty="0">
                <a:latin typeface="Arial" panose="020B0604020202020204" pitchFamily="34" charset="0"/>
                <a:cs typeface="Arial" panose="020B0604020202020204" pitchFamily="34" charset="0"/>
              </a:rPr>
              <a:t>on each </a:t>
            </a:r>
            <a:r>
              <a:rPr lang="en-US" sz="2460" dirty="0" smtClean="0">
                <a:latin typeface="Arial" panose="020B0604020202020204" pitchFamily="34" charset="0"/>
                <a:cs typeface="Arial" panose="020B0604020202020204" pitchFamily="34" charset="0"/>
              </a:rPr>
              <a:t>minibus.</a:t>
            </a:r>
            <a:br>
              <a:rPr lang="en-US" sz="2460" dirty="0" smtClean="0">
                <a:latin typeface="Arial" panose="020B0604020202020204" pitchFamily="34" charset="0"/>
                <a:cs typeface="Arial" panose="020B0604020202020204" pitchFamily="34" charset="0"/>
              </a:rPr>
            </a:br>
            <a:r>
              <a:rPr lang="en-US" sz="2460" dirty="0" smtClean="0">
                <a:latin typeface="Arial" panose="020B0604020202020204" pitchFamily="34" charset="0"/>
                <a:cs typeface="Arial" panose="020B0604020202020204" pitchFamily="34" charset="0"/>
              </a:rPr>
              <a:t>60 </a:t>
            </a:r>
            <a:r>
              <a:rPr lang="en-US" sz="2460" dirty="0">
                <a:latin typeface="Arial" panose="020B0604020202020204" pitchFamily="34" charset="0"/>
                <a:cs typeface="Arial" panose="020B0604020202020204" pitchFamily="34" charset="0"/>
              </a:rPr>
              <a:t>students are going on the </a:t>
            </a:r>
            <a:r>
              <a:rPr lang="en-US" sz="2460" dirty="0" smtClean="0">
                <a:latin typeface="Arial" panose="020B0604020202020204" pitchFamily="34" charset="0"/>
                <a:cs typeface="Arial" panose="020B0604020202020204" pitchFamily="34" charset="0"/>
              </a:rPr>
              <a:t>trip.</a:t>
            </a:r>
            <a:br>
              <a:rPr lang="en-US" sz="2460" dirty="0" smtClean="0">
                <a:latin typeface="Arial" panose="020B0604020202020204" pitchFamily="34" charset="0"/>
                <a:cs typeface="Arial" panose="020B0604020202020204" pitchFamily="34" charset="0"/>
              </a:rPr>
            </a:br>
            <a:r>
              <a:rPr lang="en-US" sz="2460" dirty="0" smtClean="0">
                <a:latin typeface="Arial" panose="020B0604020202020204" pitchFamily="34" charset="0"/>
                <a:cs typeface="Arial" panose="020B0604020202020204" pitchFamily="34" charset="0"/>
              </a:rPr>
              <a:t>Each </a:t>
            </a:r>
            <a:r>
              <a:rPr lang="en-US" sz="2460" dirty="0">
                <a:latin typeface="Arial" panose="020B0604020202020204" pitchFamily="34" charset="0"/>
                <a:cs typeface="Arial" panose="020B0604020202020204" pitchFamily="34" charset="0"/>
              </a:rPr>
              <a:t>minibus seats 26 people, </a:t>
            </a:r>
            <a:endParaRPr lang="en-US" sz="246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200400" algn="l"/>
                <a:tab pos="3822700" algn="l"/>
              </a:tabLst>
            </a:pPr>
            <a:r>
              <a:rPr lang="en-US" sz="2460" dirty="0" smtClean="0">
                <a:latin typeface="Arial" panose="020B0604020202020204" pitchFamily="34" charset="0"/>
                <a:cs typeface="Arial" panose="020B0604020202020204" pitchFamily="34" charset="0"/>
              </a:rPr>
              <a:t>What </a:t>
            </a:r>
            <a:r>
              <a:rPr lang="en-US" sz="2460" dirty="0">
                <a:latin typeface="Arial" panose="020B0604020202020204" pitchFamily="34" charset="0"/>
                <a:cs typeface="Arial" panose="020B0604020202020204" pitchFamily="34" charset="0"/>
              </a:rPr>
              <a:t>is the lowest number of teachers needed?</a:t>
            </a:r>
          </a:p>
          <a:p>
            <a:pPr marL="914400" lvl="1" indent="-457200">
              <a:buClr>
                <a:srgbClr val="C00000"/>
              </a:buClr>
              <a:buFont typeface="+mj-lt"/>
              <a:buAutoNum type="alphaLcPeriod"/>
              <a:tabLst>
                <a:tab pos="2066925" algn="l"/>
                <a:tab pos="2743200" algn="l"/>
                <a:tab pos="3200400" algn="l"/>
                <a:tab pos="3822700" algn="l"/>
              </a:tabLst>
            </a:pPr>
            <a:r>
              <a:rPr lang="en-US" sz="2460" dirty="0" smtClean="0">
                <a:latin typeface="Arial" panose="020B0604020202020204" pitchFamily="34" charset="0"/>
                <a:cs typeface="Arial" panose="020B0604020202020204" pitchFamily="34" charset="0"/>
              </a:rPr>
              <a:t>How </a:t>
            </a:r>
            <a:r>
              <a:rPr lang="en-US" sz="2460" dirty="0">
                <a:latin typeface="Arial" panose="020B0604020202020204" pitchFamily="34" charset="0"/>
                <a:cs typeface="Arial" panose="020B0604020202020204" pitchFamily="34" charset="0"/>
              </a:rPr>
              <a:t>many minibuses will be needed?</a:t>
            </a:r>
          </a:p>
          <a:p>
            <a:pPr marL="914400" lvl="1" indent="-457200">
              <a:buClr>
                <a:srgbClr val="C00000"/>
              </a:buClr>
              <a:buFont typeface="+mj-lt"/>
              <a:buAutoNum type="alphaLcPeriod"/>
              <a:tabLst>
                <a:tab pos="2066925" algn="l"/>
                <a:tab pos="2743200" algn="l"/>
                <a:tab pos="3200400" algn="l"/>
                <a:tab pos="3822700" algn="l"/>
              </a:tabLst>
            </a:pPr>
            <a:r>
              <a:rPr lang="en-US" sz="2460" dirty="0" smtClean="0">
                <a:latin typeface="Arial" panose="020B0604020202020204" pitchFamily="34" charset="0"/>
                <a:cs typeface="Arial" panose="020B0604020202020204" pitchFamily="34" charset="0"/>
              </a:rPr>
              <a:t>How </a:t>
            </a:r>
            <a:r>
              <a:rPr lang="en-US" sz="2460" dirty="0">
                <a:latin typeface="Arial" panose="020B0604020202020204" pitchFamily="34" charset="0"/>
                <a:cs typeface="Arial" panose="020B0604020202020204" pitchFamily="34" charset="0"/>
              </a:rPr>
              <a:t>many spare seats will there be?</a:t>
            </a:r>
          </a:p>
        </p:txBody>
      </p:sp>
    </p:spTree>
    <p:extLst>
      <p:ext uri="{BB962C8B-B14F-4D97-AF65-F5344CB8AC3E}">
        <p14:creationId xmlns:p14="http://schemas.microsoft.com/office/powerpoint/2010/main" val="2042976030"/>
      </p:ext>
    </p:extLst>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mc:AlternateContent xmlns:mc="http://schemas.openxmlformats.org/markup-compatibility/2006">
        <mc:Choice xmlns:a14="http://schemas.microsoft.com/office/drawing/2010/main" Requires="a14">
          <p:sp>
            <p:nvSpPr>
              <p:cNvPr id="3" name="Rectangle 2"/>
              <p:cNvSpPr/>
              <p:nvPr/>
            </p:nvSpPr>
            <p:spPr>
              <a:xfrm>
                <a:off x="277040" y="1223312"/>
                <a:ext cx="5231064" cy="5201167"/>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200400" algn="l"/>
                    <a:tab pos="3822700"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bags, A, B and C, contain different amounts of </a:t>
                </a:r>
                <a:r>
                  <a:rPr lang="en-US" sz="2400" dirty="0" smtClean="0">
                    <a:latin typeface="Arial" panose="020B0604020202020204" pitchFamily="34" charset="0"/>
                    <a:cs typeface="Arial" panose="020B0604020202020204" pitchFamily="34" charset="0"/>
                  </a:rPr>
                  <a:t>money.</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amount in bag B </a:t>
                </a:r>
                <a:r>
                  <a:rPr lang="en-US" sz="2400" dirty="0" smtClean="0">
                    <a:latin typeface="Arial" panose="020B0604020202020204" pitchFamily="34" charset="0"/>
                    <a:cs typeface="Arial" panose="020B0604020202020204" pitchFamily="34" charset="0"/>
                  </a:rPr>
                  <a:t>is </a:t>
                </a:r>
                <a14:m>
                  <m:oMath xmlns:m="http://schemas.openxmlformats.org/officeDocument/2006/math">
                    <m:f>
                      <m:fPr>
                        <m:ctrlPr>
                          <a:rPr lang="en-US" sz="2400" i="1" dirty="0" smtClean="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3</m:t>
                        </m:r>
                      </m:num>
                      <m:den>
                        <m:r>
                          <a:rPr lang="en-US" sz="2400" b="0" i="1" dirty="0" smtClean="0">
                            <a:latin typeface="Cambria Math" panose="02040503050406030204" pitchFamily="18" charset="0"/>
                            <a:cs typeface="Arial" panose="020B0604020202020204" pitchFamily="34" charset="0"/>
                          </a:rPr>
                          <m:t>5</m:t>
                        </m:r>
                      </m:den>
                    </m:f>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the amount In bag A. The amount in bag C is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4</m:t>
                        </m:r>
                      </m:den>
                    </m:f>
                  </m:oMath>
                </a14:m>
                <a:r>
                  <a:rPr lang="en-US" sz="2400" dirty="0">
                    <a:latin typeface="Arial" panose="020B0604020202020204" pitchFamily="34" charset="0"/>
                    <a:cs typeface="Arial" panose="020B0604020202020204" pitchFamily="34" charset="0"/>
                  </a:rPr>
                  <a:t> of the amount in bag B. </a:t>
                </a:r>
                <a:endParaRPr lang="en-US" sz="24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There </a:t>
                </a:r>
                <a:r>
                  <a:rPr lang="en-US" sz="2400" dirty="0">
                    <a:latin typeface="Arial" panose="020B0604020202020204" pitchFamily="34" charset="0"/>
                    <a:cs typeface="Arial" panose="020B0604020202020204" pitchFamily="34" charset="0"/>
                  </a:rPr>
                  <a:t>is £60 in bag </a:t>
                </a:r>
                <a:r>
                  <a:rPr lang="en-US" sz="2400" dirty="0" smtClean="0">
                    <a:latin typeface="Arial" panose="020B0604020202020204" pitchFamily="34" charset="0"/>
                    <a:cs typeface="Arial" panose="020B0604020202020204" pitchFamily="34" charset="0"/>
                  </a:rPr>
                  <a:t>A.</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money is in bags B and </a:t>
                </a:r>
                <a:r>
                  <a:rPr lang="en-US" sz="2400" dirty="0" smtClean="0">
                    <a:latin typeface="Arial" panose="020B0604020202020204" pitchFamily="34" charset="0"/>
                    <a:cs typeface="Arial" panose="020B0604020202020204" pitchFamily="34" charset="0"/>
                  </a:rPr>
                  <a:t>C?</a:t>
                </a:r>
              </a:p>
              <a:p>
                <a:pPr marL="800100" lvl="1" indent="-34290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ratio A: C in its simplest </a:t>
                </a:r>
                <a:r>
                  <a:rPr lang="en-US" sz="2400" dirty="0" smtClean="0">
                    <a:latin typeface="Arial" panose="020B0604020202020204" pitchFamily="34" charset="0"/>
                    <a:cs typeface="Arial" panose="020B0604020202020204" pitchFamily="34" charset="0"/>
                  </a:rPr>
                  <a:t>form?</a:t>
                </a:r>
              </a:p>
              <a:p>
                <a:pPr marL="800100" lvl="1" indent="-34290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Would </a:t>
                </a:r>
                <a:r>
                  <a:rPr lang="en-US" sz="2400" dirty="0">
                    <a:latin typeface="Arial" panose="020B0604020202020204" pitchFamily="34" charset="0"/>
                    <a:cs typeface="Arial" panose="020B0604020202020204" pitchFamily="34" charset="0"/>
                  </a:rPr>
                  <a:t>the ratio be different if bag A contained £80? Explain your answer.</a:t>
                </a: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5231064" cy="5201167"/>
              </a:xfrm>
              <a:prstGeom prst="rect">
                <a:avLst/>
              </a:prstGeom>
              <a:blipFill rotWithShape="0">
                <a:blip r:embed="rId4"/>
                <a:stretch>
                  <a:fillRect l="-1513" t="-821" r="-2910" b="-1876"/>
                </a:stretch>
              </a:blipFill>
            </p:spPr>
            <p:txBody>
              <a:bodyPr/>
              <a:lstStyle/>
              <a:p>
                <a:r>
                  <a:rPr lang="en-US">
                    <a:noFill/>
                  </a:rPr>
                  <a:t> </a:t>
                </a:r>
              </a:p>
            </p:txBody>
          </p:sp>
        </mc:Fallback>
      </mc:AlternateContent>
    </p:spTree>
    <p:extLst>
      <p:ext uri="{BB962C8B-B14F-4D97-AF65-F5344CB8AC3E}">
        <p14:creationId xmlns:p14="http://schemas.microsoft.com/office/powerpoint/2010/main" val="3137074595"/>
      </p:ext>
    </p:extLst>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p:sp>
        <p:nvSpPr>
          <p:cNvPr id="3" name="Rectangle 2"/>
          <p:cNvSpPr/>
          <p:nvPr/>
        </p:nvSpPr>
        <p:spPr>
          <a:xfrm>
            <a:off x="277040" y="1223312"/>
            <a:ext cx="5231064" cy="4708981"/>
          </a:xfrm>
          <a:prstGeom prst="rect">
            <a:avLst/>
          </a:prstGeom>
        </p:spPr>
        <p:txBody>
          <a:bodyPr wrap="square">
            <a:spAutoFit/>
          </a:bodyPr>
          <a:lstStyle/>
          <a:p>
            <a:pPr marL="342900" indent="-342900">
              <a:buClr>
                <a:srgbClr val="C00000"/>
              </a:buClr>
              <a:buFont typeface="+mj-lt"/>
              <a:buAutoNum type="arabicPeriod" startAt="6"/>
              <a:tabLst>
                <a:tab pos="2066925" algn="l"/>
                <a:tab pos="2743200" algn="l"/>
                <a:tab pos="3200400" algn="l"/>
                <a:tab pos="3822700"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All the sweets in a packet are either cubes or </a:t>
            </a:r>
            <a:r>
              <a:rPr lang="en-US" sz="2000" dirty="0" smtClean="0">
                <a:latin typeface="Arial" panose="020B0604020202020204" pitchFamily="34" charset="0"/>
                <a:cs typeface="Arial" panose="020B0604020202020204" pitchFamily="34" charset="0"/>
              </a:rPr>
              <a:t>spheres. The </a:t>
            </a:r>
            <a:r>
              <a:rPr lang="en-US" sz="2000" dirty="0">
                <a:latin typeface="Arial" panose="020B0604020202020204" pitchFamily="34" charset="0"/>
                <a:cs typeface="Arial" panose="020B0604020202020204" pitchFamily="34" charset="0"/>
              </a:rPr>
              <a:t>ratio of cubes to spheres is </a:t>
            </a:r>
            <a:r>
              <a:rPr lang="en-US" sz="2000" dirty="0" smtClean="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 5. </a:t>
            </a:r>
            <a:endParaRPr lang="en-US" sz="2000" dirty="0" smtClean="0">
              <a:latin typeface="Arial" panose="020B0604020202020204" pitchFamily="34" charset="0"/>
              <a:cs typeface="Arial" panose="020B0604020202020204" pitchFamily="34" charset="0"/>
            </a:endParaRPr>
          </a:p>
          <a:p>
            <a:pPr marL="742950" lvl="1" indent="-40005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many sweets could be in the </a:t>
            </a:r>
            <a:r>
              <a:rPr lang="en-US" sz="2000" dirty="0" smtClean="0">
                <a:latin typeface="Arial" panose="020B0604020202020204" pitchFamily="34" charset="0"/>
                <a:cs typeface="Arial" panose="020B0604020202020204" pitchFamily="34" charset="0"/>
              </a:rPr>
              <a:t>bag?</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smallest number </a:t>
            </a:r>
            <a:r>
              <a:rPr lang="en-US" sz="2000" dirty="0" smtClean="0">
                <a:latin typeface="Arial" panose="020B0604020202020204" pitchFamily="34" charset="0"/>
                <a:cs typeface="Arial" panose="020B0604020202020204" pitchFamily="34" charset="0"/>
              </a:rPr>
              <a:t>possible?</a:t>
            </a:r>
          </a:p>
          <a:p>
            <a:pPr marL="342900" lvl="1">
              <a:buClr>
                <a:srgbClr val="C00000"/>
              </a:buClr>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sweets have either blue wrappers or </a:t>
            </a:r>
            <a:r>
              <a:rPr lang="en-US" sz="2000" dirty="0" smtClean="0">
                <a:latin typeface="Arial" panose="020B0604020202020204" pitchFamily="34" charset="0"/>
                <a:cs typeface="Arial" panose="020B0604020202020204" pitchFamily="34" charset="0"/>
              </a:rPr>
              <a:t>yellow wrappers. The </a:t>
            </a:r>
            <a:r>
              <a:rPr lang="en-US" sz="2000" dirty="0">
                <a:latin typeface="Arial" panose="020B0604020202020204" pitchFamily="34" charset="0"/>
                <a:cs typeface="Arial" panose="020B0604020202020204" pitchFamily="34" charset="0"/>
              </a:rPr>
              <a:t>ratio of blue to yellow wrappers is </a:t>
            </a:r>
            <a:r>
              <a:rPr lang="en-US" sz="2000" dirty="0" smtClean="0">
                <a:latin typeface="Arial" panose="020B0604020202020204" pitchFamily="34" charset="0"/>
                <a:cs typeface="Arial" panose="020B0604020202020204" pitchFamily="34" charset="0"/>
              </a:rPr>
              <a:t>5:7</a:t>
            </a:r>
            <a:r>
              <a:rPr lang="en-US" sz="2000" dirty="0">
                <a:latin typeface="Arial" panose="020B0604020202020204" pitchFamily="34" charset="0"/>
                <a:cs typeface="Arial" panose="020B0604020202020204" pitchFamily="34" charset="0"/>
              </a:rPr>
              <a:t>.</a:t>
            </a:r>
          </a:p>
          <a:p>
            <a:pPr marL="800100" lvl="1" indent="-400050">
              <a:buClr>
                <a:srgbClr val="C00000"/>
              </a:buClr>
              <a:buFont typeface="+mj-lt"/>
              <a:buAutoNum type="alphaLcPeriod" startAt="2"/>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smallest number of sweets possible </a:t>
            </a:r>
            <a:r>
              <a:rPr lang="en-US" sz="2000" dirty="0" smtClean="0">
                <a:latin typeface="Arial" panose="020B0604020202020204" pitchFamily="34" charset="0"/>
                <a:cs typeface="Arial" panose="020B0604020202020204" pitchFamily="34" charset="0"/>
              </a:rPr>
              <a:t>now?</a:t>
            </a:r>
          </a:p>
          <a:p>
            <a:pPr marL="800100" lvl="1" indent="-400050">
              <a:buClr>
                <a:srgbClr val="C00000"/>
              </a:buClr>
              <a:buFont typeface="+mj-lt"/>
              <a:buAutoNum type="alphaLcPeriod" startAt="2"/>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With </a:t>
            </a:r>
            <a:r>
              <a:rPr lang="en-US" sz="2000" dirty="0">
                <a:latin typeface="Arial" panose="020B0604020202020204" pitchFamily="34" charset="0"/>
                <a:cs typeface="Arial" panose="020B0604020202020204" pitchFamily="34" charset="0"/>
              </a:rPr>
              <a:t>the number of sweets found in part </a:t>
            </a:r>
            <a:r>
              <a:rPr lang="en-US" sz="2000" b="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how many of each type are there?</a:t>
            </a:r>
          </a:p>
        </p:txBody>
      </p:sp>
      <p:sp>
        <p:nvSpPr>
          <p:cNvPr id="5" name="Rectangle 4"/>
          <p:cNvSpPr/>
          <p:nvPr/>
        </p:nvSpPr>
        <p:spPr>
          <a:xfrm flipH="1">
            <a:off x="251520" y="5889466"/>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Q6b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You need a number that works for both ratios. Draw bar models to help you.</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625169"/>
      </p:ext>
    </p:extLst>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p:sp>
        <p:nvSpPr>
          <p:cNvPr id="3" name="Rectangle 2"/>
          <p:cNvSpPr/>
          <p:nvPr/>
        </p:nvSpPr>
        <p:spPr>
          <a:xfrm>
            <a:off x="277040" y="1223312"/>
            <a:ext cx="5231064" cy="5435334"/>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200400" algn="l"/>
                <a:tab pos="3822700" algn="l"/>
              </a:tabLst>
            </a:pPr>
            <a:r>
              <a:rPr lang="en-US" sz="2480" b="1" dirty="0" smtClean="0">
                <a:solidFill>
                  <a:srgbClr val="FF0000"/>
                </a:solidFill>
                <a:latin typeface="Arial" panose="020B0604020202020204" pitchFamily="34" charset="0"/>
                <a:cs typeface="Arial" panose="020B0604020202020204" pitchFamily="34" charset="0"/>
              </a:rPr>
              <a:t>R</a:t>
            </a:r>
            <a:r>
              <a:rPr lang="en-US" sz="2480" dirty="0">
                <a:latin typeface="Arial" panose="020B0604020202020204" pitchFamily="34" charset="0"/>
                <a:cs typeface="Arial" panose="020B0604020202020204" pitchFamily="34" charset="0"/>
              </a:rPr>
              <a:t> </a:t>
            </a:r>
            <a:r>
              <a:rPr lang="en-US" sz="2480" dirty="0" smtClean="0">
                <a:latin typeface="Arial" panose="020B0604020202020204" pitchFamily="34" charset="0"/>
                <a:cs typeface="Arial" panose="020B0604020202020204" pitchFamily="34" charset="0"/>
              </a:rPr>
              <a:t>Two </a:t>
            </a:r>
            <a:r>
              <a:rPr lang="en-US" sz="2480" dirty="0">
                <a:latin typeface="Arial" panose="020B0604020202020204" pitchFamily="34" charset="0"/>
                <a:cs typeface="Arial" panose="020B0604020202020204" pitchFamily="34" charset="0"/>
              </a:rPr>
              <a:t>of the angles in a quadrilateral are 60° and 90</a:t>
            </a:r>
            <a:r>
              <a:rPr lang="en-US" sz="2480" dirty="0" smtClean="0">
                <a:latin typeface="Arial" panose="020B0604020202020204" pitchFamily="34" charset="0"/>
                <a:cs typeface="Arial" panose="020B0604020202020204" pitchFamily="34" charset="0"/>
              </a:rPr>
              <a:t>°.</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The </a:t>
            </a:r>
            <a:r>
              <a:rPr lang="en-US" sz="2480" dirty="0">
                <a:latin typeface="Arial" panose="020B0604020202020204" pitchFamily="34" charset="0"/>
                <a:cs typeface="Arial" panose="020B0604020202020204" pitchFamily="34" charset="0"/>
              </a:rPr>
              <a:t>other two angles are in the ratio </a:t>
            </a:r>
            <a:r>
              <a:rPr lang="en-US" sz="2480" dirty="0" smtClean="0">
                <a:latin typeface="Arial" panose="020B0604020202020204" pitchFamily="34" charset="0"/>
                <a:cs typeface="Arial" panose="020B0604020202020204" pitchFamily="34" charset="0"/>
              </a:rPr>
              <a:t>3:4</a:t>
            </a:r>
            <a:r>
              <a:rPr lang="en-US" sz="248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066925" algn="l"/>
                <a:tab pos="2743200" algn="l"/>
                <a:tab pos="3200400" algn="l"/>
                <a:tab pos="3822700" algn="l"/>
              </a:tabLst>
            </a:pPr>
            <a:r>
              <a:rPr lang="en-US" sz="2480" dirty="0" smtClean="0">
                <a:latin typeface="Arial" panose="020B0604020202020204" pitchFamily="34" charset="0"/>
                <a:cs typeface="Arial" panose="020B0604020202020204" pitchFamily="34" charset="0"/>
              </a:rPr>
              <a:t>What </a:t>
            </a:r>
            <a:r>
              <a:rPr lang="en-US" sz="2480" dirty="0">
                <a:latin typeface="Arial" panose="020B0604020202020204" pitchFamily="34" charset="0"/>
                <a:cs typeface="Arial" panose="020B0604020202020204" pitchFamily="34" charset="0"/>
              </a:rPr>
              <a:t>are the missing angles?</a:t>
            </a:r>
          </a:p>
          <a:p>
            <a:pPr marL="914400" lvl="1" indent="-457200">
              <a:buClr>
                <a:srgbClr val="C00000"/>
              </a:buClr>
              <a:buFont typeface="+mj-lt"/>
              <a:buAutoNum type="alphaLcPeriod"/>
              <a:tabLst>
                <a:tab pos="2066925" algn="l"/>
                <a:tab pos="2743200" algn="l"/>
                <a:tab pos="3200400" algn="l"/>
                <a:tab pos="3822700" algn="l"/>
              </a:tabLst>
            </a:pPr>
            <a:r>
              <a:rPr lang="en-US" sz="2480" dirty="0" smtClean="0">
                <a:latin typeface="Arial" panose="020B0604020202020204" pitchFamily="34" charset="0"/>
                <a:cs typeface="Arial" panose="020B0604020202020204" pitchFamily="34" charset="0"/>
              </a:rPr>
              <a:t>There </a:t>
            </a:r>
            <a:r>
              <a:rPr lang="en-US" sz="2480" dirty="0">
                <a:latin typeface="Arial" panose="020B0604020202020204" pitchFamily="34" charset="0"/>
                <a:cs typeface="Arial" panose="020B0604020202020204" pitchFamily="34" charset="0"/>
              </a:rPr>
              <a:t>are two different types of quadrilateral with these </a:t>
            </a:r>
            <a:r>
              <a:rPr lang="en-US" sz="2480" dirty="0" smtClean="0">
                <a:latin typeface="Arial" panose="020B0604020202020204" pitchFamily="34" charset="0"/>
                <a:cs typeface="Arial" panose="020B0604020202020204" pitchFamily="34" charset="0"/>
              </a:rPr>
              <a:t>angles.</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What </a:t>
            </a:r>
            <a:r>
              <a:rPr lang="en-US" sz="2480" dirty="0">
                <a:latin typeface="Arial" panose="020B0604020202020204" pitchFamily="34" charset="0"/>
                <a:cs typeface="Arial" panose="020B0604020202020204" pitchFamily="34" charset="0"/>
              </a:rPr>
              <a:t>are they</a:t>
            </a:r>
            <a:r>
              <a:rPr lang="en-US" sz="248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7"/>
              <a:tabLst>
                <a:tab pos="2066925" algn="l"/>
                <a:tab pos="2743200" algn="l"/>
                <a:tab pos="3200400" algn="l"/>
                <a:tab pos="3822700" algn="l"/>
              </a:tabLst>
            </a:pPr>
            <a:r>
              <a:rPr lang="en-US" sz="2480" dirty="0">
                <a:latin typeface="Arial" panose="020B0604020202020204" pitchFamily="34" charset="0"/>
                <a:cs typeface="Arial" panose="020B0604020202020204" pitchFamily="34" charset="0"/>
              </a:rPr>
              <a:t>The first term in a sequence is </a:t>
            </a:r>
            <a:r>
              <a:rPr lang="en-US" sz="2480" i="1" dirty="0" smtClean="0">
                <a:latin typeface="Arial" panose="020B0604020202020204" pitchFamily="34" charset="0"/>
                <a:cs typeface="Arial" panose="020B0604020202020204" pitchFamily="34" charset="0"/>
              </a:rPr>
              <a:t>n</a:t>
            </a:r>
            <a:r>
              <a:rPr lang="en-US" sz="2480" dirty="0" smtClean="0">
                <a:latin typeface="Arial" panose="020B0604020202020204" pitchFamily="34" charset="0"/>
                <a:cs typeface="Arial" panose="020B0604020202020204" pitchFamily="34" charset="0"/>
              </a:rPr>
              <a:t>.</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The </a:t>
            </a:r>
            <a:r>
              <a:rPr lang="en-US" sz="2480" dirty="0">
                <a:latin typeface="Arial" panose="020B0604020202020204" pitchFamily="34" charset="0"/>
                <a:cs typeface="Arial" panose="020B0604020202020204" pitchFamily="34" charset="0"/>
              </a:rPr>
              <a:t>term-to-term rule is </a:t>
            </a:r>
            <a:r>
              <a:rPr lang="en-US" sz="2480" dirty="0" smtClean="0">
                <a:latin typeface="Arial" panose="020B0604020202020204" pitchFamily="34" charset="0"/>
                <a:cs typeface="Arial" panose="020B0604020202020204" pitchFamily="34" charset="0"/>
              </a:rPr>
              <a:t>x4 </a:t>
            </a:r>
            <a:r>
              <a:rPr lang="en-US" sz="2480" dirty="0">
                <a:latin typeface="Arial" panose="020B0604020202020204" pitchFamily="34" charset="0"/>
                <a:cs typeface="Arial" panose="020B0604020202020204" pitchFamily="34" charset="0"/>
              </a:rPr>
              <a:t>- 2 The fourth term is </a:t>
            </a:r>
            <a:r>
              <a:rPr lang="en-US" sz="2480" dirty="0" smtClean="0">
                <a:latin typeface="Arial" panose="020B0604020202020204" pitchFamily="34" charset="0"/>
                <a:cs typeface="Arial" panose="020B0604020202020204" pitchFamily="34" charset="0"/>
              </a:rPr>
              <a:t>22.</a:t>
            </a:r>
            <a:br>
              <a:rPr lang="en-US" sz="2480" dirty="0" smtClean="0">
                <a:latin typeface="Arial" panose="020B0604020202020204" pitchFamily="34" charset="0"/>
                <a:cs typeface="Arial" panose="020B0604020202020204" pitchFamily="34" charset="0"/>
              </a:rPr>
            </a:br>
            <a:r>
              <a:rPr lang="en-US" sz="2480" dirty="0" smtClean="0">
                <a:latin typeface="Arial" panose="020B0604020202020204" pitchFamily="34" charset="0"/>
                <a:cs typeface="Arial" panose="020B0604020202020204" pitchFamily="34" charset="0"/>
              </a:rPr>
              <a:t>What </a:t>
            </a:r>
            <a:r>
              <a:rPr lang="en-US" sz="2480" dirty="0">
                <a:latin typeface="Arial" panose="020B0604020202020204" pitchFamily="34" charset="0"/>
                <a:cs typeface="Arial" panose="020B0604020202020204" pitchFamily="34" charset="0"/>
              </a:rPr>
              <a:t>is </a:t>
            </a:r>
            <a:r>
              <a:rPr lang="en-US" sz="2480" i="1" dirty="0" smtClean="0">
                <a:latin typeface="Arial" panose="020B0604020202020204" pitchFamily="34" charset="0"/>
                <a:cs typeface="Arial" panose="020B0604020202020204" pitchFamily="34" charset="0"/>
              </a:rPr>
              <a:t>n</a:t>
            </a:r>
            <a:r>
              <a:rPr lang="en-US" sz="2480" dirty="0" smtClean="0">
                <a:latin typeface="Arial" panose="020B0604020202020204" pitchFamily="34" charset="0"/>
                <a:cs typeface="Arial" panose="020B0604020202020204" pitchFamily="34" charset="0"/>
              </a:rPr>
              <a:t>?</a:t>
            </a:r>
            <a:endParaRPr lang="en-US" sz="248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3391288146"/>
      </p:ext>
    </p:extLst>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p:sp>
        <p:nvSpPr>
          <p:cNvPr id="3" name="Rectangle 2"/>
          <p:cNvSpPr/>
          <p:nvPr/>
        </p:nvSpPr>
        <p:spPr>
          <a:xfrm>
            <a:off x="277040" y="1223312"/>
            <a:ext cx="5231064" cy="5293757"/>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200400" algn="l"/>
                <a:tab pos="3822700" algn="l"/>
              </a:tabLst>
            </a:pPr>
            <a:r>
              <a:rPr lang="en-US" sz="2600" b="1" dirty="0" smtClean="0">
                <a:solidFill>
                  <a:srgbClr val="FF0000"/>
                </a:solidFill>
                <a:latin typeface="Arial" panose="020B0604020202020204" pitchFamily="34" charset="0"/>
                <a:cs typeface="Arial" panose="020B0604020202020204" pitchFamily="34" charset="0"/>
              </a:rPr>
              <a:t>R</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Kirti places a 1 kg bag of sugar on her faulty scales. It reads 1.2 kg. She then places a 5 kg bag of rice on it. It reads 6 kg.</a:t>
            </a:r>
          </a:p>
          <a:p>
            <a:pPr marL="800100" lvl="1" indent="-342900">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is the ratio of real weight to faulty reading of the scales? </a:t>
            </a:r>
            <a:endParaRPr lang="en-US" sz="26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A </a:t>
            </a:r>
            <a:r>
              <a:rPr lang="en-US" sz="2600" dirty="0">
                <a:latin typeface="Arial" panose="020B0604020202020204" pitchFamily="34" charset="0"/>
                <a:cs typeface="Arial" panose="020B0604020202020204" pitchFamily="34" charset="0"/>
              </a:rPr>
              <a:t>recipe requires 800 g of </a:t>
            </a:r>
            <a:r>
              <a:rPr lang="en-US" sz="2600" dirty="0" smtClean="0">
                <a:latin typeface="Arial" panose="020B0604020202020204" pitchFamily="34" charset="0"/>
                <a:cs typeface="Arial" panose="020B0604020202020204" pitchFamily="34" charset="0"/>
              </a:rPr>
              <a:t>flour.</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do the scales need to show for Kirti to weigh out the correct amount?</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1482630027"/>
      </p:ext>
    </p:extLst>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mc:AlternateContent xmlns:mc="http://schemas.openxmlformats.org/markup-compatibility/2006">
        <mc:Choice xmlns:a14="http://schemas.microsoft.com/office/drawing/2010/main" Requires="a14">
          <p:sp>
            <p:nvSpPr>
              <p:cNvPr id="3" name="Rectangle 2"/>
              <p:cNvSpPr/>
              <p:nvPr/>
            </p:nvSpPr>
            <p:spPr>
              <a:xfrm>
                <a:off x="277040" y="1223312"/>
                <a:ext cx="5231064" cy="5640134"/>
              </a:xfrm>
              <a:prstGeom prst="rect">
                <a:avLst/>
              </a:prstGeom>
            </p:spPr>
            <p:txBody>
              <a:bodyPr wrap="square">
                <a:spAutoFit/>
              </a:bodyPr>
              <a:lstStyle/>
              <a:p>
                <a:pPr marL="514350" indent="-514350">
                  <a:buClr>
                    <a:srgbClr val="C00000"/>
                  </a:buClr>
                  <a:buFont typeface="+mj-lt"/>
                  <a:buAutoNum type="arabicPeriod" startAt="10"/>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Last </a:t>
                </a:r>
                <a:r>
                  <a:rPr lang="en-US" sz="2440" dirty="0">
                    <a:latin typeface="Arial" panose="020B0604020202020204" pitchFamily="34" charset="0"/>
                    <a:cs typeface="Arial" panose="020B0604020202020204" pitchFamily="34" charset="0"/>
                  </a:rPr>
                  <a:t>year, Devan, Nikhil and Jasdeep shared their company profits in the following way. Devan got </a:t>
                </a:r>
                <a14:m>
                  <m:oMath xmlns:m="http://schemas.openxmlformats.org/officeDocument/2006/math">
                    <m:f>
                      <m:fPr>
                        <m:ctrlPr>
                          <a:rPr lang="en-US" sz="2440" i="1" dirty="0">
                            <a:latin typeface="Cambria Math" panose="02040503050406030204" pitchFamily="18" charset="0"/>
                            <a:cs typeface="Arial" panose="020B0604020202020204" pitchFamily="34" charset="0"/>
                          </a:rPr>
                        </m:ctrlPr>
                      </m:fPr>
                      <m:num>
                        <m:r>
                          <a:rPr lang="en-US" sz="2440" b="0" i="1" dirty="0" smtClean="0">
                            <a:latin typeface="Cambria Math" panose="02040503050406030204" pitchFamily="18" charset="0"/>
                            <a:cs typeface="Arial" panose="020B0604020202020204" pitchFamily="34" charset="0"/>
                          </a:rPr>
                          <m:t>9</m:t>
                        </m:r>
                      </m:num>
                      <m:den>
                        <m:r>
                          <a:rPr lang="en-US" sz="2440" b="0" i="1" dirty="0" smtClean="0">
                            <a:latin typeface="Cambria Math" panose="02040503050406030204" pitchFamily="18" charset="0"/>
                            <a:cs typeface="Arial" panose="020B0604020202020204" pitchFamily="34" charset="0"/>
                          </a:rPr>
                          <m:t>20</m:t>
                        </m:r>
                      </m:den>
                    </m:f>
                  </m:oMath>
                </a14:m>
                <a:r>
                  <a:rPr lang="en-US" sz="2440" dirty="0" smtClean="0">
                    <a:latin typeface="Arial" panose="020B0604020202020204" pitchFamily="34" charset="0"/>
                    <a:cs typeface="Arial" panose="020B0604020202020204" pitchFamily="34" charset="0"/>
                  </a:rPr>
                  <a:t> Nikhil </a:t>
                </a:r>
                <a:r>
                  <a:rPr lang="en-US" sz="2440" dirty="0">
                    <a:latin typeface="Arial" panose="020B0604020202020204" pitchFamily="34" charset="0"/>
                    <a:cs typeface="Arial" panose="020B0604020202020204" pitchFamily="34" charset="0"/>
                  </a:rPr>
                  <a:t>got </a:t>
                </a:r>
                <a14:m>
                  <m:oMath xmlns:m="http://schemas.openxmlformats.org/officeDocument/2006/math">
                    <m:f>
                      <m:fPr>
                        <m:ctrlPr>
                          <a:rPr lang="en-US" sz="2440" i="1" dirty="0">
                            <a:latin typeface="Cambria Math" panose="02040503050406030204" pitchFamily="18" charset="0"/>
                            <a:cs typeface="Arial" panose="020B0604020202020204" pitchFamily="34" charset="0"/>
                          </a:rPr>
                        </m:ctrlPr>
                      </m:fPr>
                      <m:num>
                        <m:r>
                          <a:rPr lang="en-US" sz="2440" b="0" i="1" dirty="0" smtClean="0">
                            <a:latin typeface="Cambria Math" panose="02040503050406030204" pitchFamily="18" charset="0"/>
                            <a:cs typeface="Arial" panose="020B0604020202020204" pitchFamily="34" charset="0"/>
                          </a:rPr>
                          <m:t>3</m:t>
                        </m:r>
                      </m:num>
                      <m:den>
                        <m:r>
                          <a:rPr lang="en-US" sz="2440" b="0" i="1" dirty="0" smtClean="0">
                            <a:latin typeface="Cambria Math" panose="02040503050406030204" pitchFamily="18" charset="0"/>
                            <a:cs typeface="Arial" panose="020B0604020202020204" pitchFamily="34" charset="0"/>
                          </a:rPr>
                          <m:t>10</m:t>
                        </m:r>
                      </m:den>
                    </m:f>
                  </m:oMath>
                </a14:m>
                <a:r>
                  <a:rPr lang="en-US" sz="2440" dirty="0">
                    <a:latin typeface="Arial" panose="020B0604020202020204" pitchFamily="34" charset="0"/>
                    <a:cs typeface="Arial" panose="020B0604020202020204" pitchFamily="34" charset="0"/>
                  </a:rPr>
                  <a:t> and Jasdeep got the </a:t>
                </a:r>
                <a:r>
                  <a:rPr lang="en-US" sz="2440" dirty="0" smtClean="0">
                    <a:latin typeface="Arial" panose="020B0604020202020204" pitchFamily="34" charset="0"/>
                    <a:cs typeface="Arial" panose="020B0604020202020204" pitchFamily="34" charset="0"/>
                  </a:rPr>
                  <a:t>rest.</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This </a:t>
                </a:r>
                <a:r>
                  <a:rPr lang="en-US" sz="2440" dirty="0">
                    <a:latin typeface="Arial" panose="020B0604020202020204" pitchFamily="34" charset="0"/>
                    <a:cs typeface="Arial" panose="020B0604020202020204" pitchFamily="34" charset="0"/>
                  </a:rPr>
                  <a:t>year they are splitting their profits in the ratio </a:t>
                </a:r>
                <a:r>
                  <a:rPr lang="en-US" sz="2440" dirty="0" smtClean="0">
                    <a:latin typeface="Arial" panose="020B0604020202020204" pitchFamily="34" charset="0"/>
                    <a:cs typeface="Arial" panose="020B0604020202020204" pitchFamily="34" charset="0"/>
                  </a:rPr>
                  <a:t>5:4:3.</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In </a:t>
                </a:r>
                <a:r>
                  <a:rPr lang="en-US" sz="2440" dirty="0">
                    <a:latin typeface="Arial" panose="020B0604020202020204" pitchFamily="34" charset="0"/>
                    <a:cs typeface="Arial" panose="020B0604020202020204" pitchFamily="34" charset="0"/>
                  </a:rPr>
                  <a:t>both years the company's profit was £180 840.</a:t>
                </a:r>
              </a:p>
              <a:p>
                <a:pPr marL="857250" lvl="1" indent="-400050">
                  <a:buClr>
                    <a:srgbClr val="C00000"/>
                  </a:buClr>
                  <a:buFont typeface="+mj-lt"/>
                  <a:buAutoNum type="alphaLcPeriod"/>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Nikhil </a:t>
                </a:r>
                <a:r>
                  <a:rPr lang="en-US" sz="2440" dirty="0">
                    <a:latin typeface="Arial" panose="020B0604020202020204" pitchFamily="34" charset="0"/>
                    <a:cs typeface="Arial" panose="020B0604020202020204" pitchFamily="34" charset="0"/>
                  </a:rPr>
                  <a:t>is happy with the change. Explain why.</a:t>
                </a:r>
              </a:p>
              <a:p>
                <a:pPr marL="857250" lvl="1" indent="-400050">
                  <a:buClr>
                    <a:srgbClr val="C00000"/>
                  </a:buClr>
                  <a:buFont typeface="+mj-lt"/>
                  <a:buAutoNum type="alphaLcPeriod"/>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Using </a:t>
                </a:r>
                <a:r>
                  <a:rPr lang="en-US" sz="2440" dirty="0">
                    <a:latin typeface="Arial" panose="020B0604020202020204" pitchFamily="34" charset="0"/>
                    <a:cs typeface="Arial" panose="020B0604020202020204" pitchFamily="34" charset="0"/>
                  </a:rPr>
                  <a:t>fractions, show that the change did not make a difference to Jasdeep.</a:t>
                </a: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5231064" cy="5640134"/>
              </a:xfrm>
              <a:prstGeom prst="rect">
                <a:avLst/>
              </a:prstGeom>
              <a:blipFill rotWithShape="0">
                <a:blip r:embed="rId4"/>
                <a:stretch>
                  <a:fillRect l="-1630" t="-973" r="-1164"/>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58272"/>
            <a:ext cx="546048" cy="514544"/>
          </a:xfrm>
          <a:prstGeom prst="rect">
            <a:avLst/>
          </a:prstGeom>
        </p:spPr>
      </p:pic>
    </p:spTree>
    <p:extLst>
      <p:ext uri="{BB962C8B-B14F-4D97-AF65-F5344CB8AC3E}">
        <p14:creationId xmlns:p14="http://schemas.microsoft.com/office/powerpoint/2010/main" val="80512218"/>
      </p:ext>
    </p:extLst>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93</a:t>
            </a:r>
          </a:p>
        </p:txBody>
      </p:sp>
      <p:grpSp>
        <p:nvGrpSpPr>
          <p:cNvPr id="7" name="Group 6"/>
          <p:cNvGrpSpPr/>
          <p:nvPr/>
        </p:nvGrpSpPr>
        <p:grpSpPr>
          <a:xfrm>
            <a:off x="305905" y="1268760"/>
            <a:ext cx="5130191" cy="5240034"/>
            <a:chOff x="3483872" y="1089031"/>
            <a:chExt cx="5264592" cy="5240034"/>
          </a:xfrm>
        </p:grpSpPr>
        <p:sp>
          <p:nvSpPr>
            <p:cNvPr id="8" name="Round Diagonal Corner Rectangle 7"/>
            <p:cNvSpPr/>
            <p:nvPr/>
          </p:nvSpPr>
          <p:spPr>
            <a:xfrm>
              <a:off x="3491880" y="1089031"/>
              <a:ext cx="5256584" cy="524003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324261"/>
            </a:xfrm>
            <a:prstGeom prst="rect">
              <a:avLst/>
            </a:prstGeom>
          </p:spPr>
          <p:txBody>
            <a:bodyPr wrap="square">
              <a:spAutoFit/>
            </a:bodyPr>
            <a:lstStyle/>
            <a:p>
              <a:pPr>
                <a:spcAft>
                  <a:spcPts val="0"/>
                </a:spcAft>
                <a:tabLst>
                  <a:tab pos="4972050" algn="r"/>
                </a:tabLst>
              </a:pPr>
              <a:r>
                <a:rPr lang="en-US" sz="2500" dirty="0"/>
                <a:t>At St Andrew’s High there are 160 Year 11 students.</a:t>
              </a:r>
            </a:p>
            <a:p>
              <a:pPr>
                <a:spcAft>
                  <a:spcPts val="0"/>
                </a:spcAft>
                <a:tabLst>
                  <a:tab pos="4972050" algn="r"/>
                </a:tabLst>
              </a:pPr>
              <a:r>
                <a:rPr lang="en-US" sz="2500" dirty="0"/>
                <a:t>65% of them will be staying on to attend the sixth form college.</a:t>
              </a:r>
            </a:p>
            <a:p>
              <a:pPr>
                <a:spcAft>
                  <a:spcPts val="0"/>
                </a:spcAft>
                <a:tabLst>
                  <a:tab pos="4972050" algn="r"/>
                </a:tabLst>
              </a:pPr>
              <a:r>
                <a:rPr lang="en-US" sz="2500" dirty="0"/>
                <a:t>Of those staying on, the ratio of boys to girls is </a:t>
              </a:r>
              <a:r>
                <a:rPr lang="en-US" sz="2500" dirty="0" smtClean="0"/>
                <a:t>6:7</a:t>
              </a:r>
              <a:endParaRPr lang="en-US" sz="2500" dirty="0"/>
            </a:p>
            <a:p>
              <a:pPr>
                <a:spcAft>
                  <a:spcPts val="0"/>
                </a:spcAft>
                <a:tabLst>
                  <a:tab pos="4972050" algn="r"/>
                </a:tabLst>
              </a:pPr>
              <a:r>
                <a:rPr lang="en-US" sz="2500" dirty="0"/>
                <a:t>Of those leaving at the end of the year, the ratio of boys to girls is </a:t>
              </a:r>
              <a:r>
                <a:rPr lang="en-US" sz="2500" dirty="0" smtClean="0"/>
                <a:t>5:2 </a:t>
              </a:r>
              <a:br>
                <a:rPr lang="en-US" sz="2500" dirty="0" smtClean="0"/>
              </a:br>
              <a:r>
                <a:rPr lang="en-US" sz="2500" dirty="0" smtClean="0"/>
                <a:t>How </a:t>
              </a:r>
              <a:r>
                <a:rPr lang="en-US" sz="2500" dirty="0"/>
                <a:t>many more boys are staying on than leaving? </a:t>
              </a:r>
              <a:r>
                <a:rPr lang="en-US" sz="2500" dirty="0" smtClean="0"/>
                <a:t>	</a:t>
              </a:r>
              <a:r>
                <a:rPr lang="en-US" sz="2500" b="1" dirty="0" smtClean="0"/>
                <a:t>(</a:t>
              </a:r>
              <a:r>
                <a:rPr lang="en-US" sz="2500" b="1" dirty="0"/>
                <a:t>5 marks)</a:t>
              </a:r>
              <a:endParaRPr lang="en-US" sz="2500" b="1" dirty="0"/>
            </a:p>
          </p:txBody>
        </p:sp>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1367179722"/>
      </p:ext>
    </p:extLst>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sp>
        <p:nvSpPr>
          <p:cNvPr id="3" name="Rectangle 2"/>
          <p:cNvSpPr/>
          <p:nvPr/>
        </p:nvSpPr>
        <p:spPr>
          <a:xfrm>
            <a:off x="277040" y="1223312"/>
            <a:ext cx="5231064" cy="5349157"/>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2440" dirty="0" smtClean="0">
                <a:solidFill>
                  <a:srgbClr val="C00000"/>
                </a:solidFill>
                <a:latin typeface="Arial" panose="020B0604020202020204" pitchFamily="34" charset="0"/>
                <a:cs typeface="Arial" panose="020B0604020202020204" pitchFamily="34" charset="0"/>
              </a:rPr>
              <a:t>a.</a:t>
            </a:r>
            <a:r>
              <a:rPr lang="en-US" sz="2440" dirty="0" smtClean="0">
                <a:latin typeface="Arial" panose="020B0604020202020204" pitchFamily="34" charset="0"/>
                <a:cs typeface="Arial" panose="020B0604020202020204" pitchFamily="34" charset="0"/>
              </a:rPr>
              <a:t> Draw each triangle on centimeter squared paper.</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endParaRPr lang="en-US" sz="244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1257300" algn="l"/>
                <a:tab pos="2743200" algn="l"/>
                <a:tab pos="3200400" algn="l"/>
                <a:tab pos="3822700" algn="l"/>
              </a:tabLst>
            </a:pPr>
            <a:r>
              <a:rPr lang="en-US" sz="2440" dirty="0" err="1" smtClean="0">
                <a:solidFill>
                  <a:srgbClr val="C00000"/>
                </a:solidFill>
                <a:latin typeface="Arial" panose="020B0604020202020204" pitchFamily="34" charset="0"/>
                <a:cs typeface="Arial" panose="020B0604020202020204" pitchFamily="34" charset="0"/>
              </a:rPr>
              <a:t>i</a:t>
            </a:r>
            <a:r>
              <a:rPr lang="en-US" sz="2440" dirty="0" smtClean="0">
                <a:latin typeface="Arial" panose="020B0604020202020204" pitchFamily="34" charset="0"/>
                <a:cs typeface="Arial" panose="020B0604020202020204" pitchFamily="34" charset="0"/>
              </a:rPr>
              <a:t>. 	Measure </a:t>
            </a:r>
            <a:r>
              <a:rPr lang="en-US" sz="2440" dirty="0">
                <a:latin typeface="Arial" panose="020B0604020202020204" pitchFamily="34" charset="0"/>
                <a:cs typeface="Arial" panose="020B0604020202020204" pitchFamily="34" charset="0"/>
              </a:rPr>
              <a:t>the length of the </a:t>
            </a:r>
            <a:r>
              <a:rPr lang="en-US" sz="2440" dirty="0" smtClean="0">
                <a:latin typeface="Arial" panose="020B0604020202020204" pitchFamily="34" charset="0"/>
                <a:cs typeface="Arial" panose="020B0604020202020204" pitchFamily="34" charset="0"/>
              </a:rPr>
              <a:t>	unknown side.</a:t>
            </a:r>
            <a:br>
              <a:rPr lang="en-US" sz="2440" dirty="0" smtClean="0">
                <a:latin typeface="Arial" panose="020B0604020202020204" pitchFamily="34" charset="0"/>
                <a:cs typeface="Arial" panose="020B0604020202020204" pitchFamily="34" charset="0"/>
              </a:rPr>
            </a:br>
            <a:r>
              <a:rPr lang="en-US" sz="2440" dirty="0" smtClean="0">
                <a:solidFill>
                  <a:srgbClr val="C00000"/>
                </a:solidFill>
                <a:latin typeface="Arial" panose="020B0604020202020204" pitchFamily="34" charset="0"/>
                <a:cs typeface="Arial" panose="020B0604020202020204" pitchFamily="34" charset="0"/>
              </a:rPr>
              <a:t>ii </a:t>
            </a:r>
            <a:r>
              <a:rPr lang="en-US" sz="2440" dirty="0" smtClean="0">
                <a:latin typeface="Arial" panose="020B0604020202020204" pitchFamily="34" charset="0"/>
                <a:cs typeface="Arial" panose="020B0604020202020204" pitchFamily="34" charset="0"/>
              </a:rPr>
              <a:t>	What </a:t>
            </a:r>
            <a:r>
              <a:rPr lang="en-US" sz="2440" dirty="0">
                <a:latin typeface="Arial" panose="020B0604020202020204" pitchFamily="34" charset="0"/>
                <a:cs typeface="Arial" panose="020B0604020202020204" pitchFamily="34" charset="0"/>
              </a:rPr>
              <a:t>is the length of the </a:t>
            </a:r>
            <a:r>
              <a:rPr lang="en-US" sz="2440" dirty="0" smtClean="0">
                <a:latin typeface="Arial" panose="020B0604020202020204" pitchFamily="34" charset="0"/>
                <a:cs typeface="Arial" panose="020B0604020202020204" pitchFamily="34" charset="0"/>
              </a:rPr>
              <a:t>	hypotenuse</a:t>
            </a:r>
            <a:r>
              <a:rPr lang="en-US" sz="244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830643" y="2126546"/>
            <a:ext cx="4173405" cy="281462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121122990"/>
      </p:ext>
    </p:extLst>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sp>
        <p:nvSpPr>
          <p:cNvPr id="3" name="Rectangle 2"/>
          <p:cNvSpPr/>
          <p:nvPr/>
        </p:nvSpPr>
        <p:spPr>
          <a:xfrm>
            <a:off x="277040" y="1223312"/>
            <a:ext cx="5231064" cy="1218795"/>
          </a:xfrm>
          <a:prstGeom prst="rect">
            <a:avLst/>
          </a:prstGeom>
        </p:spPr>
        <p:txBody>
          <a:bodyPr wrap="square">
            <a:spAutoFit/>
          </a:bodyPr>
          <a:lstStyle/>
          <a:p>
            <a:pPr marL="514350" indent="-514350">
              <a:buClr>
                <a:srgbClr val="C00000"/>
              </a:buClr>
              <a:buFont typeface="+mj-lt"/>
              <a:buAutoNum type="arabicPeriod" startAt="2"/>
              <a:tabLst>
                <a:tab pos="2066925" algn="l"/>
                <a:tab pos="2743200" algn="l"/>
                <a:tab pos="3200400" algn="l"/>
                <a:tab pos="3822700" algn="l"/>
              </a:tabLst>
            </a:pPr>
            <a:r>
              <a:rPr lang="en-US" sz="2440" dirty="0">
                <a:latin typeface="Arial" panose="020B0604020202020204" pitchFamily="34" charset="0"/>
                <a:cs typeface="Arial" panose="020B0604020202020204" pitchFamily="34" charset="0"/>
              </a:rPr>
              <a:t>Write the length of the hypotenuse for each of these triangles.</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16028" y="2462167"/>
            <a:ext cx="4953089" cy="410744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spTree>
    <p:extLst>
      <p:ext uri="{BB962C8B-B14F-4D97-AF65-F5344CB8AC3E}">
        <p14:creationId xmlns:p14="http://schemas.microsoft.com/office/powerpoint/2010/main" val="573336601"/>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sp>
        <p:nvSpPr>
          <p:cNvPr id="3" name="Rectangle 2"/>
          <p:cNvSpPr/>
          <p:nvPr/>
        </p:nvSpPr>
        <p:spPr>
          <a:xfrm>
            <a:off x="251520" y="1196752"/>
            <a:ext cx="5224584" cy="2569934"/>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Draw </a:t>
            </a:r>
            <a:r>
              <a:rPr lang="en-US" sz="2300" dirty="0">
                <a:latin typeface="Arial" panose="020B0604020202020204" pitchFamily="34" charset="0"/>
                <a:cs typeface="Arial" panose="020B0604020202020204" pitchFamily="34" charset="0"/>
              </a:rPr>
              <a:t>a coordinate grid with -3 to +3 on the x-axis and -11 to +11 on the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-axis</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and label the graphs of y = -x - 2, y = </a:t>
            </a:r>
            <a:r>
              <a:rPr lang="en-US" sz="2300" dirty="0" smtClean="0">
                <a:latin typeface="Arial" panose="020B0604020202020204" pitchFamily="34" charset="0"/>
                <a:cs typeface="Arial" panose="020B0604020202020204" pitchFamily="34" charset="0"/>
              </a:rPr>
              <a:t>-2x </a:t>
            </a:r>
            <a:r>
              <a:rPr lang="en-US" sz="2300" dirty="0">
                <a:latin typeface="Arial" panose="020B0604020202020204" pitchFamily="34" charset="0"/>
                <a:cs typeface="Arial" panose="020B0604020202020204" pitchFamily="34" charset="0"/>
              </a:rPr>
              <a:t>+ 1 and y = -3x + 2, using your tables of values from part </a:t>
            </a:r>
            <a:r>
              <a:rPr lang="en-US" sz="2300" b="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89854689"/>
              </p:ext>
            </p:extLst>
          </p:nvPr>
        </p:nvGraphicFramePr>
        <p:xfrm>
          <a:off x="251520" y="3861048"/>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i="1" dirty="0" smtClean="0">
                          <a:latin typeface="Arial" panose="020B0604020202020204" pitchFamily="34" charset="0"/>
                          <a:cs typeface="Arial" panose="020B0604020202020204" pitchFamily="34" charset="0"/>
                        </a:rPr>
                        <a:t>X</a:t>
                      </a:r>
                      <a:endParaRPr lang="en-US" i="1"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10875941"/>
              </p:ext>
            </p:extLst>
          </p:nvPr>
        </p:nvGraphicFramePr>
        <p:xfrm>
          <a:off x="283520" y="4797152"/>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-2x + 1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97493747"/>
              </p:ext>
            </p:extLst>
          </p:nvPr>
        </p:nvGraphicFramePr>
        <p:xfrm>
          <a:off x="251520" y="5783664"/>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-3x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99989654"/>
      </p:ext>
    </p:extLst>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7166" y="1268760"/>
            <a:ext cx="551298" cy="540797"/>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438841" y="3284984"/>
            <a:ext cx="3069263" cy="3280937"/>
          </a:xfrm>
          <a:prstGeom prst="rect">
            <a:avLst/>
          </a:prstGeom>
        </p:spPr>
      </p:pic>
      <p:sp>
        <p:nvSpPr>
          <p:cNvPr id="3" name="Rectangle 2"/>
          <p:cNvSpPr/>
          <p:nvPr/>
        </p:nvSpPr>
        <p:spPr>
          <a:xfrm>
            <a:off x="277040" y="1223312"/>
            <a:ext cx="5231064" cy="2960811"/>
          </a:xfrm>
          <a:prstGeom prst="rect">
            <a:avLst/>
          </a:prstGeom>
        </p:spPr>
        <p:txBody>
          <a:bodyPr wrap="square">
            <a:spAutoFit/>
          </a:bodyPr>
          <a:lstStyle/>
          <a:p>
            <a:pPr marL="400050" indent="-400050">
              <a:buClr>
                <a:srgbClr val="C00000"/>
              </a:buClr>
              <a:buFont typeface="+mj-lt"/>
              <a:buAutoNum type="arabicPeriod" startAt="3"/>
              <a:tabLst>
                <a:tab pos="2066925" algn="l"/>
                <a:tab pos="2743200" algn="l"/>
                <a:tab pos="3200400" algn="l"/>
                <a:tab pos="3822700" algn="l"/>
              </a:tabLst>
            </a:pPr>
            <a:r>
              <a:rPr lang="en-US" sz="2440" dirty="0">
                <a:latin typeface="Arial" panose="020B0604020202020204" pitchFamily="34" charset="0"/>
                <a:cs typeface="Arial" panose="020B0604020202020204" pitchFamily="34" charset="0"/>
              </a:rPr>
              <a:t>A square is drawn on each side of a right-angled triangle, </a:t>
            </a:r>
            <a:endParaRPr lang="en-US" sz="24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Check </a:t>
            </a:r>
            <a:r>
              <a:rPr lang="en-US" sz="2440" dirty="0">
                <a:latin typeface="Arial" panose="020B0604020202020204" pitchFamily="34" charset="0"/>
                <a:cs typeface="Arial" panose="020B0604020202020204" pitchFamily="34" charset="0"/>
              </a:rPr>
              <a:t>that the measurements match your answer to </a:t>
            </a:r>
            <a:r>
              <a:rPr lang="en-US" sz="2440" b="1" dirty="0" smtClean="0">
                <a:latin typeface="Arial" panose="020B0604020202020204" pitchFamily="34" charset="0"/>
                <a:cs typeface="Arial" panose="020B0604020202020204" pitchFamily="34" charset="0"/>
              </a:rPr>
              <a:t>Q1a</a:t>
            </a:r>
            <a:r>
              <a:rPr lang="en-US" sz="2440" dirty="0">
                <a:latin typeface="Arial" panose="020B0604020202020204" pitchFamily="34" charset="0"/>
                <a:cs typeface="Arial" panose="020B0604020202020204" pitchFamily="34" charset="0"/>
              </a:rPr>
              <a:t>. </a:t>
            </a:r>
            <a:endParaRPr lang="en-US" sz="24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Find </a:t>
            </a:r>
            <a:r>
              <a:rPr lang="en-US" sz="2440" dirty="0">
                <a:latin typeface="Arial" panose="020B0604020202020204" pitchFamily="34" charset="0"/>
                <a:cs typeface="Arial" panose="020B0604020202020204" pitchFamily="34" charset="0"/>
              </a:rPr>
              <a:t>the area of each square, </a:t>
            </a:r>
            <a:endParaRPr lang="en-US" sz="24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Copy </a:t>
            </a:r>
            <a:r>
              <a:rPr lang="en-US" sz="2440" dirty="0">
                <a:latin typeface="Arial" panose="020B0604020202020204" pitchFamily="34" charset="0"/>
                <a:cs typeface="Arial" panose="020B0604020202020204" pitchFamily="34" charset="0"/>
              </a:rPr>
              <a:t>and complete</a:t>
            </a:r>
            <a:r>
              <a:rPr lang="en-US" sz="2440" dirty="0" smtClean="0">
                <a:latin typeface="Arial" panose="020B0604020202020204" pitchFamily="34" charset="0"/>
                <a:cs typeface="Arial" panose="020B0604020202020204" pitchFamily="34" charset="0"/>
              </a:rPr>
              <a:t>:</a:t>
            </a:r>
            <a:br>
              <a:rPr lang="en-US" sz="244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a:t>
            </a:r>
            <a:r>
              <a:rPr lang="en-US" sz="2440" baseline="30000" dirty="0">
                <a:latin typeface="Arial" panose="020B0604020202020204" pitchFamily="34" charset="0"/>
                <a:cs typeface="Arial" panose="020B0604020202020204" pitchFamily="34" charset="0"/>
              </a:rPr>
              <a:t>2</a:t>
            </a:r>
            <a:r>
              <a:rPr lang="en-US" sz="2440" dirty="0">
                <a:latin typeface="Arial" panose="020B0604020202020204" pitchFamily="34" charset="0"/>
                <a:cs typeface="Arial" panose="020B0604020202020204" pitchFamily="34" charset="0"/>
              </a:rPr>
              <a:t>= 9</a:t>
            </a:r>
            <a:r>
              <a:rPr lang="en-US" sz="2440" baseline="30000" dirty="0">
                <a:latin typeface="Arial" panose="020B0604020202020204" pitchFamily="34" charset="0"/>
                <a:cs typeface="Arial" panose="020B0604020202020204" pitchFamily="34" charset="0"/>
              </a:rPr>
              <a:t>2</a:t>
            </a:r>
            <a:r>
              <a:rPr lang="en-US" sz="2440" dirty="0">
                <a:latin typeface="Arial" panose="020B0604020202020204" pitchFamily="34" charset="0"/>
                <a:cs typeface="Arial" panose="020B0604020202020204" pitchFamily="34" charset="0"/>
              </a:rPr>
              <a:t> + 12</a:t>
            </a:r>
            <a:r>
              <a:rPr lang="en-US" sz="2440" baseline="30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518593422"/>
      </p:ext>
    </p:extLst>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sp>
        <p:nvSpPr>
          <p:cNvPr id="3" name="Rectangle 2"/>
          <p:cNvSpPr/>
          <p:nvPr/>
        </p:nvSpPr>
        <p:spPr>
          <a:xfrm>
            <a:off x="277040" y="1223312"/>
            <a:ext cx="5231064" cy="5589222"/>
          </a:xfrm>
          <a:prstGeom prst="rect">
            <a:avLst/>
          </a:prstGeom>
        </p:spPr>
        <p:txBody>
          <a:bodyPr wrap="square">
            <a:spAutoFit/>
          </a:bodyPr>
          <a:lstStyle/>
          <a:p>
            <a:pPr marL="457200" indent="-457200">
              <a:buClr>
                <a:srgbClr val="C00000"/>
              </a:buClr>
              <a:buFont typeface="+mj-lt"/>
              <a:buAutoNum type="arabicPeriod" startAt="4"/>
              <a:tabLst>
                <a:tab pos="2066925" algn="l"/>
                <a:tab pos="2743200" algn="l"/>
                <a:tab pos="3200400" algn="l"/>
                <a:tab pos="3822700" algn="l"/>
              </a:tabLst>
            </a:pPr>
            <a:r>
              <a:rPr lang="en-US" sz="2440" b="1" dirty="0" smtClean="0">
                <a:solidFill>
                  <a:srgbClr val="FF0000"/>
                </a:solidFill>
                <a:latin typeface="Arial" panose="020B0604020202020204" pitchFamily="34" charset="0"/>
                <a:cs typeface="Arial" panose="020B0604020202020204" pitchFamily="34" charset="0"/>
              </a:rPr>
              <a:t>R</a:t>
            </a:r>
            <a:r>
              <a:rPr lang="en-US" sz="2440" dirty="0" smtClean="0">
                <a:latin typeface="Arial" panose="020B0604020202020204" pitchFamily="34" charset="0"/>
                <a:cs typeface="Arial" panose="020B0604020202020204" pitchFamily="34" charset="0"/>
              </a:rPr>
              <a:t> Copy and complete this statement:</a:t>
            </a:r>
            <a:br>
              <a:rPr lang="en-US" sz="2440" dirty="0" smtClean="0">
                <a:latin typeface="Arial" panose="020B0604020202020204" pitchFamily="34" charset="0"/>
                <a:cs typeface="Arial" panose="020B0604020202020204" pitchFamily="34" charset="0"/>
              </a:rPr>
            </a:br>
            <a:r>
              <a:rPr lang="en-US" sz="2440" i="1" dirty="0" smtClean="0">
                <a:latin typeface="Arial" panose="020B0604020202020204" pitchFamily="34" charset="0"/>
                <a:cs typeface="Arial" panose="020B0604020202020204" pitchFamily="34" charset="0"/>
              </a:rPr>
              <a:t>c</a:t>
            </a:r>
            <a:r>
              <a:rPr lang="en-US" sz="2440" baseline="30000" dirty="0" smtClean="0">
                <a:latin typeface="Arial" panose="020B0604020202020204" pitchFamily="34" charset="0"/>
                <a:cs typeface="Arial" panose="020B0604020202020204" pitchFamily="34" charset="0"/>
              </a:rPr>
              <a:t>2</a:t>
            </a:r>
            <a:r>
              <a:rPr lang="en-US" sz="2440" dirty="0" smtClean="0">
                <a:latin typeface="Arial" panose="020B0604020202020204" pitchFamily="34" charset="0"/>
                <a:cs typeface="Arial" panose="020B0604020202020204" pitchFamily="34" charset="0"/>
              </a:rPr>
              <a:t> = </a:t>
            </a:r>
            <a:r>
              <a:rPr lang="en-US" sz="4000" dirty="0" smtClean="0">
                <a:latin typeface="Arial" panose="020B0604020202020204" pitchFamily="34" charset="0"/>
                <a:cs typeface="Arial" panose="020B0604020202020204" pitchFamily="34" charset="0"/>
              </a:rPr>
              <a:t>□</a:t>
            </a:r>
            <a:r>
              <a:rPr lang="en-US" sz="2440" baseline="30000" dirty="0" smtClean="0">
                <a:latin typeface="Arial" panose="020B0604020202020204" pitchFamily="34" charset="0"/>
                <a:cs typeface="Arial" panose="020B0604020202020204" pitchFamily="34" charset="0"/>
              </a:rPr>
              <a:t>2</a:t>
            </a:r>
            <a:r>
              <a:rPr lang="en-US" sz="2440" dirty="0" smtClean="0">
                <a:latin typeface="Arial" panose="020B0604020202020204" pitchFamily="34" charset="0"/>
                <a:cs typeface="Arial" panose="020B0604020202020204" pitchFamily="34" charset="0"/>
              </a:rPr>
              <a:t> + </a:t>
            </a:r>
            <a:r>
              <a:rPr lang="en-US" sz="2440" i="1" dirty="0" smtClean="0">
                <a:latin typeface="Arial" panose="020B0604020202020204" pitchFamily="34" charset="0"/>
                <a:cs typeface="Arial" panose="020B0604020202020204" pitchFamily="34" charset="0"/>
              </a:rPr>
              <a:t>b</a:t>
            </a:r>
            <a:r>
              <a:rPr lang="en-US" sz="2440" baseline="30000" dirty="0" smtClean="0">
                <a:latin typeface="Arial" panose="020B0604020202020204" pitchFamily="34" charset="0"/>
                <a:cs typeface="Arial" panose="020B0604020202020204" pitchFamily="34" charset="0"/>
              </a:rPr>
              <a:t>2</a:t>
            </a:r>
            <a:br>
              <a:rPr lang="en-US" sz="2440" baseline="30000" dirty="0" smtClean="0">
                <a:latin typeface="Arial" panose="020B0604020202020204" pitchFamily="34" charset="0"/>
                <a:cs typeface="Arial" panose="020B0604020202020204" pitchFamily="34" charset="0"/>
              </a:rPr>
            </a:br>
            <a:r>
              <a:rPr lang="en-US" sz="2440" baseline="30000" dirty="0" smtClean="0">
                <a:latin typeface="Arial" panose="020B0604020202020204" pitchFamily="34" charset="0"/>
                <a:cs typeface="Arial" panose="020B0604020202020204" pitchFamily="34" charset="0"/>
              </a:rPr>
              <a:t/>
            </a:r>
            <a:br>
              <a:rPr lang="en-US" sz="2440" baseline="30000" dirty="0" smtClean="0">
                <a:latin typeface="Arial" panose="020B0604020202020204" pitchFamily="34" charset="0"/>
                <a:cs typeface="Arial" panose="020B0604020202020204" pitchFamily="34" charset="0"/>
              </a:rPr>
            </a:br>
            <a:r>
              <a:rPr lang="en-US" sz="2440" baseline="30000" dirty="0" smtClean="0">
                <a:latin typeface="Arial" panose="020B0604020202020204" pitchFamily="34" charset="0"/>
                <a:cs typeface="Arial" panose="020B0604020202020204" pitchFamily="34" charset="0"/>
              </a:rPr>
              <a:t/>
            </a:r>
            <a:br>
              <a:rPr lang="en-US" sz="2440" baseline="30000" dirty="0" smtClean="0">
                <a:latin typeface="Arial" panose="020B0604020202020204" pitchFamily="34" charset="0"/>
                <a:cs typeface="Arial" panose="020B0604020202020204" pitchFamily="34" charset="0"/>
              </a:rPr>
            </a:br>
            <a:r>
              <a:rPr lang="en-US" sz="2440" baseline="30000" dirty="0" smtClean="0">
                <a:latin typeface="Arial" panose="020B0604020202020204" pitchFamily="34" charset="0"/>
                <a:cs typeface="Arial" panose="020B0604020202020204" pitchFamily="34" charset="0"/>
              </a:rPr>
              <a:t/>
            </a:r>
            <a:br>
              <a:rPr lang="en-US" sz="2440" baseline="30000" dirty="0" smtClean="0">
                <a:latin typeface="Arial" panose="020B0604020202020204" pitchFamily="34" charset="0"/>
                <a:cs typeface="Arial" panose="020B0604020202020204" pitchFamily="34" charset="0"/>
              </a:rPr>
            </a:br>
            <a:r>
              <a:rPr lang="en-US" sz="2440" baseline="30000" dirty="0" smtClean="0">
                <a:latin typeface="Arial" panose="020B0604020202020204" pitchFamily="34" charset="0"/>
                <a:cs typeface="Arial" panose="020B0604020202020204" pitchFamily="34" charset="0"/>
              </a:rPr>
              <a:t/>
            </a:r>
            <a:br>
              <a:rPr lang="en-US" sz="2440" baseline="30000" dirty="0" smtClean="0">
                <a:latin typeface="Arial" panose="020B0604020202020204" pitchFamily="34" charset="0"/>
                <a:cs typeface="Arial" panose="020B0604020202020204" pitchFamily="34" charset="0"/>
              </a:rPr>
            </a:br>
            <a:r>
              <a:rPr lang="en-US" sz="1100" baseline="30000" dirty="0" smtClean="0">
                <a:latin typeface="Arial" panose="020B0604020202020204" pitchFamily="34" charset="0"/>
                <a:cs typeface="Arial" panose="020B0604020202020204" pitchFamily="34" charset="0"/>
              </a:rPr>
              <a:t/>
            </a:r>
            <a:br>
              <a:rPr lang="en-US" sz="1100" baseline="30000" dirty="0" smtClean="0">
                <a:latin typeface="Arial" panose="020B0604020202020204" pitchFamily="34" charset="0"/>
                <a:cs typeface="Arial" panose="020B0604020202020204" pitchFamily="34" charset="0"/>
              </a:rPr>
            </a:br>
            <a:endParaRPr lang="en-US" sz="2440" baseline="300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2066925" algn="l"/>
                <a:tab pos="2743200" algn="l"/>
                <a:tab pos="3200400" algn="l"/>
                <a:tab pos="3822700" algn="l"/>
              </a:tabLst>
            </a:pPr>
            <a:r>
              <a:rPr lang="en-US" sz="2440" b="1" dirty="0" smtClean="0">
                <a:solidFill>
                  <a:srgbClr val="FF0000"/>
                </a:solidFill>
                <a:latin typeface="Arial" panose="020B0604020202020204" pitchFamily="34" charset="0"/>
                <a:cs typeface="Arial" panose="020B0604020202020204" pitchFamily="34" charset="0"/>
              </a:rPr>
              <a:t>P</a:t>
            </a:r>
            <a:r>
              <a:rPr lang="en-US" sz="2440" dirty="0" smtClean="0">
                <a:latin typeface="Arial" panose="020B0604020202020204" pitchFamily="34" charset="0"/>
                <a:cs typeface="Arial" panose="020B0604020202020204" pitchFamily="34" charset="0"/>
              </a:rPr>
              <a:t>  A </a:t>
            </a:r>
            <a:r>
              <a:rPr lang="en-US" sz="2440" dirty="0">
                <a:latin typeface="Arial" panose="020B0604020202020204" pitchFamily="34" charset="0"/>
                <a:cs typeface="Arial" panose="020B0604020202020204" pitchFamily="34" charset="0"/>
              </a:rPr>
              <a:t>ramp is to be installed in a skate park. The ramp will rise 0.5 m over a distance of A m and forms a right-angled triangle. How long must the ramp </a:t>
            </a:r>
            <a:r>
              <a:rPr lang="en-US" sz="2440" dirty="0" smtClean="0">
                <a:latin typeface="Arial" panose="020B0604020202020204" pitchFamily="34" charset="0"/>
                <a:cs typeface="Arial" panose="020B0604020202020204" pitchFamily="34" charset="0"/>
              </a:rPr>
              <a:t>be?</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Give </a:t>
            </a:r>
            <a:r>
              <a:rPr lang="en-US" sz="2440" dirty="0">
                <a:latin typeface="Arial" panose="020B0604020202020204" pitchFamily="34" charset="0"/>
                <a:cs typeface="Arial" panose="020B0604020202020204" pitchFamily="34" charset="0"/>
              </a:rPr>
              <a:t>your answer to the nearest cm.</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691342" y="1723274"/>
            <a:ext cx="2791304" cy="2209782"/>
          </a:xfrm>
          <a:prstGeom prst="rect">
            <a:avLst/>
          </a:prstGeom>
        </p:spPr>
      </p:pic>
    </p:spTree>
    <p:extLst>
      <p:ext uri="{BB962C8B-B14F-4D97-AF65-F5344CB8AC3E}">
        <p14:creationId xmlns:p14="http://schemas.microsoft.com/office/powerpoint/2010/main" val="2157943980"/>
      </p:ext>
    </p:extLst>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sp>
        <p:nvSpPr>
          <p:cNvPr id="3" name="Rectangle 2"/>
          <p:cNvSpPr/>
          <p:nvPr/>
        </p:nvSpPr>
        <p:spPr>
          <a:xfrm>
            <a:off x="277040" y="1223312"/>
            <a:ext cx="5231064" cy="2345257"/>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200400" algn="l"/>
                <a:tab pos="3822700" algn="l"/>
              </a:tabLst>
            </a:pPr>
            <a:r>
              <a:rPr lang="en-US" sz="2440" dirty="0" smtClean="0">
                <a:latin typeface="Arial" panose="020B0604020202020204" pitchFamily="34" charset="0"/>
                <a:cs typeface="Arial" panose="020B0604020202020204" pitchFamily="34" charset="0"/>
              </a:rPr>
              <a:t>Calculate the length of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the hypotenuse, </a:t>
            </a:r>
            <a:r>
              <a:rPr lang="en-US" sz="2440" i="1" dirty="0" smtClean="0">
                <a:latin typeface="Arial" panose="020B0604020202020204" pitchFamily="34" charset="0"/>
                <a:cs typeface="Arial" panose="020B0604020202020204" pitchFamily="34" charset="0"/>
              </a:rPr>
              <a:t>x</a:t>
            </a:r>
            <a:r>
              <a:rPr lang="en-US" sz="2440" dirty="0" smtClean="0">
                <a:latin typeface="Arial" panose="020B0604020202020204" pitchFamily="34" charset="0"/>
                <a:cs typeface="Arial" panose="020B0604020202020204" pitchFamily="34" charset="0"/>
              </a:rPr>
              <a:t>, in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each right-angled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triangle.</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Give your answers correct to 3 </a:t>
            </a:r>
            <a:r>
              <a:rPr lang="en-US" sz="2440" dirty="0" err="1" smtClean="0">
                <a:latin typeface="Arial" panose="020B0604020202020204" pitchFamily="34" charset="0"/>
                <a:cs typeface="Arial" panose="020B0604020202020204" pitchFamily="34" charset="0"/>
              </a:rPr>
              <a:t>s.f.</a:t>
            </a:r>
            <a:endParaRPr lang="en-US" sz="244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283968" y="1223312"/>
            <a:ext cx="1222226" cy="1533774"/>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700643" y="3558240"/>
            <a:ext cx="4663445" cy="2984602"/>
          </a:xfrm>
          <a:prstGeom prst="rect">
            <a:avLst/>
          </a:prstGeom>
        </p:spPr>
      </p:pic>
    </p:spTree>
    <p:extLst>
      <p:ext uri="{BB962C8B-B14F-4D97-AF65-F5344CB8AC3E}">
        <p14:creationId xmlns:p14="http://schemas.microsoft.com/office/powerpoint/2010/main" val="460742875"/>
      </p:ext>
    </p:extLst>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sp>
        <p:nvSpPr>
          <p:cNvPr id="3" name="Rectangle 2"/>
          <p:cNvSpPr/>
          <p:nvPr/>
        </p:nvSpPr>
        <p:spPr>
          <a:xfrm>
            <a:off x="277040" y="1223312"/>
            <a:ext cx="5231064" cy="2554545"/>
          </a:xfrm>
          <a:prstGeom prst="rect">
            <a:avLst/>
          </a:prstGeom>
        </p:spPr>
        <p:txBody>
          <a:bodyPr wrap="square">
            <a:spAutoFit/>
          </a:bodyPr>
          <a:lstStyle/>
          <a:p>
            <a:pPr marL="514350" indent="-514350">
              <a:buClr>
                <a:srgbClr val="C00000"/>
              </a:buClr>
              <a:buFont typeface="+mj-lt"/>
              <a:buAutoNum type="arabicPeriod" startAt="6"/>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Calculate the length of BC in each right-angled triangle.</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Give your answers correct to 2 </a:t>
            </a:r>
            <a:r>
              <a:rPr lang="en-US" sz="3200" dirty="0" err="1" smtClean="0">
                <a:latin typeface="Arial" panose="020B0604020202020204" pitchFamily="34" charset="0"/>
                <a:cs typeface="Arial" panose="020B0604020202020204" pitchFamily="34" charset="0"/>
              </a:rPr>
              <a:t>s.f.</a:t>
            </a:r>
            <a:endParaRPr lang="en-US" sz="3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46279" y="3809889"/>
            <a:ext cx="5253295" cy="2787463"/>
          </a:xfrm>
          <a:prstGeom prst="rect">
            <a:avLst/>
          </a:prstGeom>
        </p:spPr>
      </p:pic>
    </p:spTree>
    <p:extLst>
      <p:ext uri="{BB962C8B-B14F-4D97-AF65-F5344CB8AC3E}">
        <p14:creationId xmlns:p14="http://schemas.microsoft.com/office/powerpoint/2010/main" val="1540310858"/>
      </p:ext>
    </p:extLst>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94</a:t>
            </a:r>
          </a:p>
        </p:txBody>
      </p:sp>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4689431"/>
              <a:ext cx="5095139" cy="1569660"/>
            </a:xfrm>
            <a:prstGeom prst="rect">
              <a:avLst/>
            </a:prstGeom>
          </p:spPr>
          <p:txBody>
            <a:bodyPr wrap="square">
              <a:spAutoFit/>
            </a:bodyPr>
            <a:lstStyle/>
            <a:p>
              <a:pPr>
                <a:spcAft>
                  <a:spcPts val="0"/>
                </a:spcAft>
                <a:tabLst>
                  <a:tab pos="4972050" algn="r"/>
                </a:tabLst>
              </a:pPr>
              <a:r>
                <a:rPr lang="en-US" sz="2400" dirty="0"/>
                <a:t>ABCD is a rectangle.</a:t>
              </a:r>
            </a:p>
            <a:p>
              <a:pPr>
                <a:spcAft>
                  <a:spcPts val="0"/>
                </a:spcAft>
                <a:tabLst>
                  <a:tab pos="4972050" algn="r"/>
                </a:tabLst>
              </a:pPr>
              <a:r>
                <a:rPr lang="en-US" sz="2400" dirty="0"/>
                <a:t>Work out the length of </a:t>
              </a:r>
              <a:r>
                <a:rPr lang="en-US" sz="2400" b="1" dirty="0"/>
                <a:t>AC</a:t>
              </a:r>
              <a:r>
                <a:rPr lang="en-US" sz="2400" dirty="0"/>
                <a:t>.</a:t>
              </a:r>
            </a:p>
            <a:p>
              <a:pPr>
                <a:spcAft>
                  <a:spcPts val="0"/>
                </a:spcAft>
                <a:tabLst>
                  <a:tab pos="4972050" algn="r"/>
                </a:tabLst>
              </a:pPr>
              <a:r>
                <a:rPr lang="en-US" sz="2400" dirty="0"/>
                <a:t>Give your answer to 3 significant figures</a:t>
              </a:r>
              <a:r>
                <a:rPr lang="en-US" sz="2400" dirty="0" smtClean="0"/>
                <a:t>.</a:t>
              </a:r>
              <a:r>
                <a:rPr lang="en-US" sz="2400" dirty="0" smtClean="0"/>
                <a:t>	</a:t>
              </a:r>
              <a:r>
                <a:rPr lang="en-US" sz="2400" b="1" dirty="0" smtClean="0"/>
                <a:t>(4 </a:t>
              </a:r>
              <a:r>
                <a:rPr lang="en-US" sz="2400" b="1" dirty="0"/>
                <a:t>marks)</a:t>
              </a:r>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903022" y="1852746"/>
            <a:ext cx="3943761" cy="3042329"/>
          </a:xfrm>
          <a:prstGeom prst="rect">
            <a:avLst/>
          </a:prstGeom>
        </p:spPr>
      </p:pic>
    </p:spTree>
    <p:extLst>
      <p:ext uri="{BB962C8B-B14F-4D97-AF65-F5344CB8AC3E}">
        <p14:creationId xmlns:p14="http://schemas.microsoft.com/office/powerpoint/2010/main" val="233327684"/>
      </p:ext>
    </p:extLst>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12.1 – Pythagoras’ Theorem 1</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p:grpSp>
        <p:nvGrpSpPr>
          <p:cNvPr id="6" name="Group 5"/>
          <p:cNvGrpSpPr/>
          <p:nvPr/>
        </p:nvGrpSpPr>
        <p:grpSpPr>
          <a:xfrm>
            <a:off x="305905" y="1268760"/>
            <a:ext cx="5130190" cy="5256584"/>
            <a:chOff x="3483872" y="1089031"/>
            <a:chExt cx="5264591" cy="5256584"/>
          </a:xfrm>
        </p:grpSpPr>
        <p:sp>
          <p:nvSpPr>
            <p:cNvPr id="7" name="Round Diagonal Corner Rectangle 6"/>
            <p:cNvSpPr/>
            <p:nvPr/>
          </p:nvSpPr>
          <p:spPr>
            <a:xfrm>
              <a:off x="3491880" y="1089031"/>
              <a:ext cx="5256583"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4041359"/>
              <a:ext cx="5095139" cy="2246769"/>
            </a:xfrm>
            <a:prstGeom prst="rect">
              <a:avLst/>
            </a:prstGeom>
          </p:spPr>
          <p:txBody>
            <a:bodyPr wrap="square">
              <a:spAutoFit/>
            </a:bodyPr>
            <a:lstStyle/>
            <a:p>
              <a:pPr>
                <a:spcAft>
                  <a:spcPts val="0"/>
                </a:spcAft>
                <a:tabLst>
                  <a:tab pos="4972050" algn="r"/>
                </a:tabLst>
              </a:pPr>
              <a:r>
                <a:rPr lang="en-US" sz="2000" dirty="0"/>
                <a:t>An envelope measures 6 cm by 8 cm The flap meets the envelope at the point M. The point M is in the exact centre of the envelope.</a:t>
              </a:r>
            </a:p>
            <a:p>
              <a:pPr>
                <a:spcAft>
                  <a:spcPts val="0"/>
                </a:spcAft>
                <a:tabLst>
                  <a:tab pos="4972050" algn="r"/>
                </a:tabLst>
              </a:pPr>
              <a:r>
                <a:rPr lang="en-US" sz="2000" dirty="0"/>
                <a:t>A glue strip runs from D to M and M to C.</a:t>
              </a:r>
            </a:p>
            <a:p>
              <a:pPr>
                <a:spcAft>
                  <a:spcPts val="0"/>
                </a:spcAft>
                <a:tabLst>
                  <a:tab pos="4972050" algn="r"/>
                </a:tabLst>
              </a:pPr>
              <a:r>
                <a:rPr lang="en-US" sz="2000" dirty="0"/>
                <a:t>What is the length of the glue strip</a:t>
              </a:r>
              <a:r>
                <a:rPr lang="en-US" sz="2000" dirty="0" smtClean="0"/>
                <a:t>?</a:t>
              </a:r>
              <a:endParaRPr lang="en-US" sz="2000" dirty="0" smtClean="0"/>
            </a:p>
            <a:p>
              <a:pPr>
                <a:spcAft>
                  <a:spcPts val="0"/>
                </a:spcAft>
                <a:tabLst>
                  <a:tab pos="4972050" algn="r"/>
                </a:tabLst>
              </a:pPr>
              <a:r>
                <a:rPr lang="en-US" sz="2000" b="1" dirty="0"/>
                <a:t>	</a:t>
              </a:r>
              <a:r>
                <a:rPr lang="en-US" sz="2000" b="1" dirty="0" smtClean="0"/>
                <a:t>(4 </a:t>
              </a:r>
              <a:r>
                <a:rPr lang="en-US" sz="2000" b="1" dirty="0"/>
                <a:t>marks)</a:t>
              </a: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320575" y="1889253"/>
            <a:ext cx="3108654" cy="2355037"/>
          </a:xfrm>
          <a:prstGeom prst="rect">
            <a:avLst/>
          </a:prstGeom>
        </p:spPr>
      </p:pic>
    </p:spTree>
    <p:extLst>
      <p:ext uri="{BB962C8B-B14F-4D97-AF65-F5344CB8AC3E}">
        <p14:creationId xmlns:p14="http://schemas.microsoft.com/office/powerpoint/2010/main" val="3046394203"/>
      </p:ext>
    </p:extLst>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mc:AlternateContent xmlns:mc="http://schemas.openxmlformats.org/markup-compatibility/2006">
        <mc:Choice xmlns:a14="http://schemas.microsoft.com/office/drawing/2010/main" Requires="a14">
          <p:sp>
            <p:nvSpPr>
              <p:cNvPr id="3" name="Rectangle 2"/>
              <p:cNvSpPr/>
              <p:nvPr/>
            </p:nvSpPr>
            <p:spPr>
              <a:xfrm>
                <a:off x="277040" y="1223312"/>
                <a:ext cx="5231064" cy="5447132"/>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Are </a:t>
                </a:r>
                <a:r>
                  <a:rPr lang="en-US" sz="3000" dirty="0">
                    <a:latin typeface="Arial" panose="020B0604020202020204" pitchFamily="34" charset="0"/>
                    <a:cs typeface="Arial" panose="020B0604020202020204" pitchFamily="34" charset="0"/>
                  </a:rPr>
                  <a:t>these numbers surds?</a:t>
                </a:r>
              </a:p>
              <a:p>
                <a:pPr marL="971550" lvl="1" indent="-514350">
                  <a:buClr>
                    <a:srgbClr val="C00000"/>
                  </a:buClr>
                  <a:buFont typeface="+mj-lt"/>
                  <a:buAutoNum type="alphaLcPeriod"/>
                  <a:tabLst>
                    <a:tab pos="2857500" algn="l"/>
                    <a:tab pos="3314700" algn="l"/>
                  </a:tabLst>
                </a:pPr>
                <a14:m>
                  <m:oMath xmlns:m="http://schemas.openxmlformats.org/officeDocument/2006/math">
                    <m:rad>
                      <m:radPr>
                        <m:degHide m:val="on"/>
                        <m:ctrlPr>
                          <a:rPr lang="en-US" sz="3000" dirty="0" smtClean="0">
                            <a:latin typeface="Cambria Math" panose="02040503050406030204" pitchFamily="18" charset="0"/>
                            <a:cs typeface="Arial" panose="020B0604020202020204" pitchFamily="34" charset="0"/>
                          </a:rPr>
                        </m:ctrlPr>
                      </m:radPr>
                      <m:deg/>
                      <m:e>
                        <m:r>
                          <m:rPr>
                            <m:sty m:val="p"/>
                          </m:rPr>
                          <a:rPr lang="en-US" sz="3000" i="0" dirty="0">
                            <a:latin typeface="Cambria Math" panose="02040503050406030204" pitchFamily="18" charset="0"/>
                            <a:cs typeface="Arial" panose="020B0604020202020204" pitchFamily="34" charset="0"/>
                          </a:rPr>
                          <m:t>lOO</m:t>
                        </m:r>
                      </m:e>
                    </m:rad>
                  </m:oMath>
                </a14:m>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a:rPr lang="en-US" sz="3000" b="0" i="0" dirty="0" smtClean="0">
                            <a:latin typeface="Cambria Math" panose="02040503050406030204" pitchFamily="18" charset="0"/>
                            <a:cs typeface="Arial" panose="020B0604020202020204" pitchFamily="34" charset="0"/>
                          </a:rPr>
                          <m:t>5</m:t>
                        </m:r>
                      </m:e>
                    </m:rad>
                  </m:oMath>
                </a14:m>
                <a:endParaRPr lang="en-US" sz="30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857500" algn="l"/>
                    <a:tab pos="3314700" algn="l"/>
                  </a:tabLst>
                </a:pP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m:rPr>
                            <m:sty m:val="p"/>
                          </m:rPr>
                          <a:rPr lang="en-US" sz="3000" i="0" dirty="0">
                            <a:latin typeface="Cambria Math" panose="02040503050406030204" pitchFamily="18" charset="0"/>
                            <a:cs typeface="Arial" panose="020B0604020202020204" pitchFamily="34" charset="0"/>
                          </a:rPr>
                          <m:t>l</m:t>
                        </m:r>
                      </m:e>
                    </m:rad>
                  </m:oMath>
                </a14:m>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a:rPr lang="en-US" sz="3000" b="0" i="0" dirty="0" smtClean="0">
                            <a:latin typeface="Cambria Math" panose="02040503050406030204" pitchFamily="18" charset="0"/>
                            <a:cs typeface="Arial" panose="020B0604020202020204" pitchFamily="34" charset="0"/>
                          </a:rPr>
                          <m:t>7</m:t>
                        </m:r>
                      </m:e>
                    </m:rad>
                  </m:oMath>
                </a14:m>
                <a:endParaRPr lang="en-US" sz="30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5"/>
                  <a:tabLst>
                    <a:tab pos="2857500" algn="l"/>
                    <a:tab pos="3314700" algn="l"/>
                  </a:tabLst>
                </a:pP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m:rPr>
                            <m:sty m:val="p"/>
                          </m:rPr>
                          <a:rPr lang="en-US" sz="3000" i="0" dirty="0">
                            <a:latin typeface="Cambria Math" panose="02040503050406030204" pitchFamily="18" charset="0"/>
                            <a:cs typeface="Arial" panose="020B0604020202020204" pitchFamily="34" charset="0"/>
                          </a:rPr>
                          <m:t>l</m:t>
                        </m:r>
                        <m:r>
                          <a:rPr lang="en-US" sz="3000" b="0" i="0" dirty="0" smtClean="0">
                            <a:latin typeface="Cambria Math" panose="02040503050406030204" pitchFamily="18" charset="0"/>
                            <a:cs typeface="Arial" panose="020B0604020202020204" pitchFamily="34" charset="0"/>
                          </a:rPr>
                          <m:t>44</m:t>
                        </m:r>
                      </m:e>
                    </m:rad>
                  </m:oMath>
                </a14:m>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f. </a:t>
                </a:r>
                <a:r>
                  <a:rPr lang="en-US" sz="30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m:rPr>
                            <m:sty m:val="p"/>
                          </m:rPr>
                          <a:rPr lang="en-US" sz="3000" i="0" dirty="0">
                            <a:latin typeface="Cambria Math" panose="02040503050406030204" pitchFamily="18" charset="0"/>
                            <a:cs typeface="Arial" panose="020B0604020202020204" pitchFamily="34" charset="0"/>
                          </a:rPr>
                          <m:t>lO</m:t>
                        </m:r>
                      </m:e>
                    </m:rad>
                  </m:oMath>
                </a14:m>
                <a:endParaRPr lang="en-US" sz="30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066925" algn="l"/>
                    <a:tab pos="2743200" algn="l"/>
                    <a:tab pos="3200400" algn="l"/>
                    <a:tab pos="3822700" algn="l"/>
                  </a:tabLst>
                </a:pPr>
                <a:r>
                  <a:rPr lang="en-US" sz="3000" dirty="0" smtClean="0">
                    <a:latin typeface="Arial" panose="020B0604020202020204" pitchFamily="34" charset="0"/>
                    <a:cs typeface="Arial" panose="020B0604020202020204" pitchFamily="34" charset="0"/>
                  </a:rPr>
                  <a:t>Simplify </a:t>
                </a:r>
                <a:r>
                  <a:rPr lang="en-US" sz="3000" dirty="0">
                    <a:latin typeface="Arial" panose="020B0604020202020204" pitchFamily="34" charset="0"/>
                    <a:cs typeface="Arial" panose="020B0604020202020204" pitchFamily="34" charset="0"/>
                  </a:rPr>
                  <a:t>these </a:t>
                </a:r>
                <a:r>
                  <a:rPr lang="en-US" sz="3000" dirty="0" smtClean="0">
                    <a:latin typeface="Arial" panose="020B0604020202020204" pitchFamily="34" charset="0"/>
                    <a:cs typeface="Arial" panose="020B0604020202020204" pitchFamily="34" charset="0"/>
                  </a:rPr>
                  <a:t>expressions.</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Give </a:t>
                </a:r>
                <a:r>
                  <a:rPr lang="en-US" sz="3000" dirty="0">
                    <a:latin typeface="Arial" panose="020B0604020202020204" pitchFamily="34" charset="0"/>
                    <a:cs typeface="Arial" panose="020B0604020202020204" pitchFamily="34" charset="0"/>
                  </a:rPr>
                  <a:t>each answer as a surd</a:t>
                </a:r>
                <a:r>
                  <a:rPr lang="en-US" sz="3000" dirty="0" smtClean="0">
                    <a:latin typeface="Arial" panose="020B0604020202020204" pitchFamily="34" charset="0"/>
                    <a:cs typeface="Arial" panose="020B0604020202020204" pitchFamily="34" charset="0"/>
                  </a:rPr>
                  <a:t>.</a:t>
                </a:r>
              </a:p>
              <a:p>
                <a:pPr marL="971550" lvl="1" indent="-514350">
                  <a:buClr>
                    <a:srgbClr val="C00000"/>
                  </a:buClr>
                  <a:buFont typeface="+mj-lt"/>
                  <a:buAutoNum type="alphaLcPeriod"/>
                  <a:tabLst>
                    <a:tab pos="2066925" algn="l"/>
                    <a:tab pos="2743200" algn="l"/>
                    <a:tab pos="3200400" algn="l"/>
                    <a:tab pos="3822700" algn="l"/>
                  </a:tabLst>
                </a:pP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a:rPr lang="en-US" sz="3000" b="0" i="0" dirty="0" smtClean="0">
                            <a:latin typeface="Cambria Math" panose="02040503050406030204" pitchFamily="18" charset="0"/>
                            <a:cs typeface="Arial" panose="020B0604020202020204" pitchFamily="34" charset="0"/>
                          </a:rPr>
                          <m:t>2</m:t>
                        </m:r>
                        <m:r>
                          <a:rPr lang="en-US" sz="3000" b="0" i="0" baseline="30000" dirty="0" smtClean="0">
                            <a:latin typeface="Cambria Math" panose="02040503050406030204" pitchFamily="18" charset="0"/>
                            <a:cs typeface="Arial" panose="020B0604020202020204" pitchFamily="34" charset="0"/>
                          </a:rPr>
                          <m:t>2</m:t>
                        </m:r>
                        <m:r>
                          <a:rPr lang="en-US" sz="3000" b="0" i="0" dirty="0" smtClean="0">
                            <a:latin typeface="Cambria Math" panose="02040503050406030204" pitchFamily="18" charset="0"/>
                            <a:cs typeface="Arial" panose="020B0604020202020204" pitchFamily="34" charset="0"/>
                          </a:rPr>
                          <m:t>+5</m:t>
                        </m:r>
                        <m:r>
                          <a:rPr lang="en-US" sz="3000" b="0" i="0" baseline="30000" dirty="0" smtClean="0">
                            <a:latin typeface="Cambria Math" panose="02040503050406030204" pitchFamily="18" charset="0"/>
                            <a:cs typeface="Arial" panose="020B0604020202020204" pitchFamily="34" charset="0"/>
                          </a:rPr>
                          <m:t>2</m:t>
                        </m:r>
                      </m:e>
                    </m:rad>
                  </m:oMath>
                </a14:m>
                <a:endParaRPr lang="en-US" sz="30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a:rPr lang="en-US" sz="3000" b="0" i="0" dirty="0" smtClean="0">
                            <a:latin typeface="Cambria Math" panose="02040503050406030204" pitchFamily="18" charset="0"/>
                            <a:cs typeface="Arial" panose="020B0604020202020204" pitchFamily="34" charset="0"/>
                          </a:rPr>
                          <m:t>1</m:t>
                        </m:r>
                        <m:r>
                          <a:rPr lang="en-US" sz="3000" i="0" baseline="30000" dirty="0">
                            <a:latin typeface="Cambria Math" panose="02040503050406030204" pitchFamily="18" charset="0"/>
                            <a:cs typeface="Arial" panose="020B0604020202020204" pitchFamily="34" charset="0"/>
                          </a:rPr>
                          <m:t>2</m:t>
                        </m:r>
                        <m:r>
                          <a:rPr lang="en-US" sz="3000" i="0" dirty="0">
                            <a:latin typeface="Cambria Math" panose="02040503050406030204" pitchFamily="18" charset="0"/>
                            <a:cs typeface="Arial" panose="020B0604020202020204" pitchFamily="34" charset="0"/>
                          </a:rPr>
                          <m:t>+</m:t>
                        </m:r>
                        <m:r>
                          <a:rPr lang="en-US" sz="3000" b="0" i="0" dirty="0" smtClean="0">
                            <a:latin typeface="Cambria Math" panose="02040503050406030204" pitchFamily="18" charset="0"/>
                            <a:cs typeface="Arial" panose="020B0604020202020204" pitchFamily="34" charset="0"/>
                          </a:rPr>
                          <m:t>3</m:t>
                        </m:r>
                        <m:r>
                          <a:rPr lang="en-US" sz="3000" i="0" baseline="30000" dirty="0">
                            <a:latin typeface="Cambria Math" panose="02040503050406030204" pitchFamily="18" charset="0"/>
                            <a:cs typeface="Arial" panose="020B0604020202020204" pitchFamily="34" charset="0"/>
                          </a:rPr>
                          <m:t>2</m:t>
                        </m:r>
                      </m:e>
                    </m:rad>
                  </m:oMath>
                </a14:m>
                <a:endParaRPr lang="en-US" sz="30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14:m>
                  <m:oMath xmlns:m="http://schemas.openxmlformats.org/officeDocument/2006/math">
                    <m:rad>
                      <m:radPr>
                        <m:degHide m:val="on"/>
                        <m:ctrlPr>
                          <a:rPr lang="en-US" sz="3000" dirty="0">
                            <a:latin typeface="Cambria Math" panose="02040503050406030204" pitchFamily="18" charset="0"/>
                            <a:cs typeface="Arial" panose="020B0604020202020204" pitchFamily="34" charset="0"/>
                          </a:rPr>
                        </m:ctrlPr>
                      </m:radPr>
                      <m:deg/>
                      <m:e>
                        <m:r>
                          <a:rPr lang="en-US" sz="3000" b="0" i="0" dirty="0" smtClean="0">
                            <a:latin typeface="Cambria Math" panose="02040503050406030204" pitchFamily="18" charset="0"/>
                            <a:cs typeface="Arial" panose="020B0604020202020204" pitchFamily="34" charset="0"/>
                          </a:rPr>
                          <m:t>4</m:t>
                        </m:r>
                        <m:r>
                          <a:rPr lang="en-US" sz="3000" i="0" baseline="30000" dirty="0">
                            <a:latin typeface="Cambria Math" panose="02040503050406030204" pitchFamily="18" charset="0"/>
                            <a:cs typeface="Arial" panose="020B0604020202020204" pitchFamily="34" charset="0"/>
                          </a:rPr>
                          <m:t>2</m:t>
                        </m:r>
                        <m:r>
                          <a:rPr lang="en-US" sz="3000" b="0" i="0" dirty="0" smtClean="0">
                            <a:latin typeface="Cambria Math" panose="02040503050406030204" pitchFamily="18" charset="0"/>
                            <a:cs typeface="Arial" panose="020B0604020202020204" pitchFamily="34" charset="0"/>
                          </a:rPr>
                          <m:t>−2</m:t>
                        </m:r>
                        <m:r>
                          <a:rPr lang="en-US" sz="3000" i="0" baseline="30000" dirty="0">
                            <a:latin typeface="Cambria Math" panose="02040503050406030204" pitchFamily="18" charset="0"/>
                            <a:cs typeface="Arial" panose="020B0604020202020204" pitchFamily="34" charset="0"/>
                          </a:rPr>
                          <m:t>2</m:t>
                        </m:r>
                      </m:e>
                    </m:rad>
                  </m:oMath>
                </a14:m>
                <a:endParaRPr lang="en-US" sz="3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5231064" cy="5447132"/>
              </a:xfrm>
              <a:prstGeom prst="rect">
                <a:avLst/>
              </a:prstGeom>
              <a:blipFill rotWithShape="0">
                <a:blip r:embed="rId4"/>
                <a:stretch>
                  <a:fillRect l="-2328" t="-1456" r="-1630"/>
                </a:stretch>
              </a:blipFill>
            </p:spPr>
            <p:txBody>
              <a:bodyPr/>
              <a:lstStyle/>
              <a:p>
                <a:r>
                  <a:rPr lang="en-US">
                    <a:noFill/>
                  </a:rPr>
                  <a:t> </a:t>
                </a:r>
              </a:p>
            </p:txBody>
          </p:sp>
        </mc:Fallback>
      </mc:AlternateContent>
    </p:spTree>
    <p:extLst>
      <p:ext uri="{BB962C8B-B14F-4D97-AF65-F5344CB8AC3E}">
        <p14:creationId xmlns:p14="http://schemas.microsoft.com/office/powerpoint/2010/main" val="37030702"/>
      </p:ext>
    </p:extLst>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p:sp>
        <p:nvSpPr>
          <p:cNvPr id="3" name="Rectangle 2"/>
          <p:cNvSpPr/>
          <p:nvPr/>
        </p:nvSpPr>
        <p:spPr>
          <a:xfrm>
            <a:off x="277040" y="1223312"/>
            <a:ext cx="5231064" cy="1785104"/>
          </a:xfrm>
          <a:prstGeom prst="rect">
            <a:avLst/>
          </a:prstGeom>
        </p:spPr>
        <p:txBody>
          <a:bodyPr wrap="square">
            <a:spAutoFit/>
          </a:bodyPr>
          <a:lstStyle/>
          <a:p>
            <a:pPr marL="514350" indent="-514350">
              <a:buClr>
                <a:srgbClr val="C00000"/>
              </a:buClr>
              <a:buFont typeface="+mj-lt"/>
              <a:buAutoNum type="arabicPeriod" startAt="3"/>
              <a:tabLst>
                <a:tab pos="2066925" algn="l"/>
                <a:tab pos="2743200" algn="l"/>
                <a:tab pos="3200400" algn="l"/>
                <a:tab pos="3822700" algn="l"/>
              </a:tabLst>
            </a:pPr>
            <a:r>
              <a:rPr lang="en-US" sz="2200" b="1" dirty="0">
                <a:solidFill>
                  <a:srgbClr val="C0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The points </a:t>
            </a:r>
            <a:r>
              <a:rPr lang="en-US" sz="2200" dirty="0" smtClean="0">
                <a:latin typeface="Arial" panose="020B0604020202020204" pitchFamily="34" charset="0"/>
                <a:cs typeface="Arial" panose="020B0604020202020204" pitchFamily="34" charset="0"/>
              </a:rPr>
              <a:t>A(1, </a:t>
            </a:r>
            <a:r>
              <a:rPr lang="en-US" sz="2200" dirty="0">
                <a:latin typeface="Arial" panose="020B0604020202020204" pitchFamily="34" charset="0"/>
                <a:cs typeface="Arial" panose="020B0604020202020204" pitchFamily="34" charset="0"/>
              </a:rPr>
              <a:t>7) and B(4, 2) are shown on a </a:t>
            </a:r>
            <a:r>
              <a:rPr lang="en-US" sz="2200" dirty="0" err="1">
                <a:latin typeface="Arial" panose="020B0604020202020204" pitchFamily="34" charset="0"/>
                <a:cs typeface="Arial" panose="020B0604020202020204" pitchFamily="34" charset="0"/>
              </a:rPr>
              <a:t>centimetre</a:t>
            </a:r>
            <a:r>
              <a:rPr lang="en-US" sz="2200" dirty="0">
                <a:latin typeface="Arial" panose="020B0604020202020204" pitchFamily="34" charset="0"/>
                <a:cs typeface="Arial" panose="020B0604020202020204" pitchFamily="34" charset="0"/>
              </a:rPr>
              <a:t> square </a:t>
            </a:r>
            <a:r>
              <a:rPr lang="en-US" sz="2200" dirty="0" smtClean="0">
                <a:latin typeface="Arial" panose="020B0604020202020204" pitchFamily="34" charset="0"/>
                <a:cs typeface="Arial" panose="020B0604020202020204" pitchFamily="34" charset="0"/>
              </a:rPr>
              <a:t>grid.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length in </a:t>
            </a:r>
            <a:r>
              <a:rPr lang="en-US" sz="2200" dirty="0" err="1">
                <a:latin typeface="Arial" panose="020B0604020202020204" pitchFamily="34" charset="0"/>
                <a:cs typeface="Arial" panose="020B0604020202020204" pitchFamily="34" charset="0"/>
              </a:rPr>
              <a:t>centimetres</a:t>
            </a:r>
            <a:r>
              <a:rPr lang="en-US" sz="2200" dirty="0">
                <a:latin typeface="Arial" panose="020B0604020202020204" pitchFamily="34" charset="0"/>
                <a:cs typeface="Arial" panose="020B0604020202020204" pitchFamily="34" charset="0"/>
              </a:rPr>
              <a:t> of AB. Give your answer correct to 3 </a:t>
            </a:r>
            <a:r>
              <a:rPr lang="en-US" sz="2200" dirty="0" err="1">
                <a:latin typeface="Arial" panose="020B0604020202020204" pitchFamily="34" charset="0"/>
                <a:cs typeface="Arial" panose="020B0604020202020204" pitchFamily="34" charset="0"/>
              </a:rPr>
              <a:t>s.f.</a:t>
            </a:r>
            <a:endParaRPr lang="en-US" sz="2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1596032" y="2708920"/>
            <a:ext cx="3166548" cy="3764060"/>
          </a:xfrm>
          <a:prstGeom prst="rect">
            <a:avLst/>
          </a:prstGeom>
        </p:spPr>
      </p:pic>
    </p:spTree>
    <p:extLst>
      <p:ext uri="{BB962C8B-B14F-4D97-AF65-F5344CB8AC3E}">
        <p14:creationId xmlns:p14="http://schemas.microsoft.com/office/powerpoint/2010/main" val="719050364"/>
      </p:ext>
    </p:extLst>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p:sp>
        <p:nvSpPr>
          <p:cNvPr id="3" name="Rectangle 2"/>
          <p:cNvSpPr/>
          <p:nvPr/>
        </p:nvSpPr>
        <p:spPr>
          <a:xfrm>
            <a:off x="277040" y="1223312"/>
            <a:ext cx="5231064" cy="1785104"/>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200400" algn="l"/>
                <a:tab pos="3822700" algn="l"/>
              </a:tabLst>
            </a:pPr>
            <a:r>
              <a:rPr lang="en-US" sz="2200" b="1" dirty="0">
                <a:solidFill>
                  <a:srgbClr val="C0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helicopter flies from a lighthouse to a ship. Calculate the distance it </a:t>
            </a:r>
            <a:r>
              <a:rPr lang="en-US" sz="2200" dirty="0" smtClean="0">
                <a:latin typeface="Arial" panose="020B0604020202020204" pitchFamily="34" charset="0"/>
                <a:cs typeface="Arial" panose="020B0604020202020204" pitchFamily="34" charset="0"/>
              </a:rPr>
              <a:t>flies.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points are marked on a mile square grid.</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255973" y="3065301"/>
            <a:ext cx="3532051" cy="3532051"/>
          </a:xfrm>
          <a:prstGeom prst="rect">
            <a:avLst/>
          </a:prstGeom>
        </p:spPr>
      </p:pic>
    </p:spTree>
    <p:extLst>
      <p:ext uri="{BB962C8B-B14F-4D97-AF65-F5344CB8AC3E}">
        <p14:creationId xmlns:p14="http://schemas.microsoft.com/office/powerpoint/2010/main" val="3054697265"/>
      </p:ext>
    </p:extLst>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p:sp>
        <p:nvSpPr>
          <p:cNvPr id="3" name="Rectangle 2"/>
          <p:cNvSpPr/>
          <p:nvPr/>
        </p:nvSpPr>
        <p:spPr>
          <a:xfrm>
            <a:off x="277040" y="1223312"/>
            <a:ext cx="5231064" cy="4939814"/>
          </a:xfrm>
          <a:prstGeom prst="rect">
            <a:avLst/>
          </a:prstGeom>
        </p:spPr>
        <p:txBody>
          <a:bodyPr wrap="square">
            <a:spAutoFit/>
          </a:bodyPr>
          <a:lstStyle/>
          <a:p>
            <a:pPr marL="514350" indent="-514350">
              <a:buClr>
                <a:srgbClr val="C00000"/>
              </a:buClr>
              <a:buFont typeface="+mj-lt"/>
              <a:buAutoNum type="arabicPeriod" startAt="5"/>
              <a:tabLst>
                <a:tab pos="2066925" algn="l"/>
                <a:tab pos="2743200" algn="l"/>
                <a:tab pos="3200400" algn="l"/>
                <a:tab pos="3822700" algn="l"/>
              </a:tabLst>
            </a:pPr>
            <a:r>
              <a:rPr lang="en-US" sz="3500" dirty="0" smtClean="0">
                <a:latin typeface="Arial" panose="020B0604020202020204" pitchFamily="34" charset="0"/>
                <a:cs typeface="Arial" panose="020B0604020202020204" pitchFamily="34" charset="0"/>
              </a:rPr>
              <a:t>The </a:t>
            </a:r>
            <a:r>
              <a:rPr lang="en-US" sz="3500" dirty="0">
                <a:latin typeface="Arial" panose="020B0604020202020204" pitchFamily="34" charset="0"/>
                <a:cs typeface="Arial" panose="020B0604020202020204" pitchFamily="34" charset="0"/>
              </a:rPr>
              <a:t>points A and B are plotted on a </a:t>
            </a:r>
            <a:r>
              <a:rPr lang="en-US" sz="3500" dirty="0" err="1">
                <a:latin typeface="Arial" panose="020B0604020202020204" pitchFamily="34" charset="0"/>
                <a:cs typeface="Arial" panose="020B0604020202020204" pitchFamily="34" charset="0"/>
              </a:rPr>
              <a:t>centimetre</a:t>
            </a:r>
            <a:r>
              <a:rPr lang="en-US" sz="3500" dirty="0">
                <a:latin typeface="Arial" panose="020B0604020202020204" pitchFamily="34" charset="0"/>
                <a:cs typeface="Arial" panose="020B0604020202020204" pitchFamily="34" charset="0"/>
              </a:rPr>
              <a:t> square </a:t>
            </a:r>
            <a:r>
              <a:rPr lang="en-US" sz="3500" dirty="0" smtClean="0">
                <a:latin typeface="Arial" panose="020B0604020202020204" pitchFamily="34" charset="0"/>
                <a:cs typeface="Arial" panose="020B0604020202020204" pitchFamily="34" charset="0"/>
              </a:rPr>
              <a:t>grid.</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For </a:t>
            </a:r>
            <a:r>
              <a:rPr lang="en-US" sz="3500" dirty="0">
                <a:latin typeface="Arial" panose="020B0604020202020204" pitchFamily="34" charset="0"/>
                <a:cs typeface="Arial" panose="020B0604020202020204" pitchFamily="34" charset="0"/>
              </a:rPr>
              <a:t>each set of points, calculate the length of AB.</a:t>
            </a:r>
          </a:p>
          <a:p>
            <a:pPr marL="1085850" lvl="1" indent="-571500">
              <a:buClr>
                <a:srgbClr val="C00000"/>
              </a:buClr>
              <a:buFont typeface="+mj-lt"/>
              <a:buAutoNum type="alphaLcPeriod"/>
              <a:tabLst>
                <a:tab pos="2066925" algn="l"/>
                <a:tab pos="2743200" algn="l"/>
                <a:tab pos="3200400" algn="l"/>
                <a:tab pos="3822700" algn="l"/>
              </a:tabLst>
            </a:pPr>
            <a:r>
              <a:rPr lang="en-US" sz="3500" dirty="0" smtClean="0">
                <a:latin typeface="Arial" panose="020B0604020202020204" pitchFamily="34" charset="0"/>
                <a:cs typeface="Arial" panose="020B0604020202020204" pitchFamily="34" charset="0"/>
              </a:rPr>
              <a:t>A(l</a:t>
            </a:r>
            <a:r>
              <a:rPr lang="en-US" sz="3500" dirty="0">
                <a:latin typeface="Arial" panose="020B0604020202020204" pitchFamily="34" charset="0"/>
                <a:cs typeface="Arial" panose="020B0604020202020204" pitchFamily="34" charset="0"/>
              </a:rPr>
              <a:t>, 1) and B(9, 2) </a:t>
            </a:r>
            <a:endParaRPr lang="en-US" sz="3500" dirty="0" smtClean="0">
              <a:latin typeface="Arial" panose="020B0604020202020204" pitchFamily="34" charset="0"/>
              <a:cs typeface="Arial" panose="020B0604020202020204" pitchFamily="34" charset="0"/>
            </a:endParaRPr>
          </a:p>
          <a:p>
            <a:pPr marL="1085850" lvl="1" indent="-571500">
              <a:buClr>
                <a:srgbClr val="C00000"/>
              </a:buClr>
              <a:buFont typeface="+mj-lt"/>
              <a:buAutoNum type="alphaLcPeriod"/>
              <a:tabLst>
                <a:tab pos="2066925" algn="l"/>
                <a:tab pos="2743200" algn="l"/>
                <a:tab pos="3200400" algn="l"/>
                <a:tab pos="3822700" algn="l"/>
              </a:tabLst>
            </a:pPr>
            <a:r>
              <a:rPr lang="en-US" sz="3500" dirty="0" smtClean="0">
                <a:latin typeface="Arial" panose="020B0604020202020204" pitchFamily="34" charset="0"/>
                <a:cs typeface="Arial" panose="020B0604020202020204" pitchFamily="34" charset="0"/>
              </a:rPr>
              <a:t>A(3</a:t>
            </a:r>
            <a:r>
              <a:rPr lang="en-US" sz="3500" dirty="0">
                <a:latin typeface="Arial" panose="020B0604020202020204" pitchFamily="34" charset="0"/>
                <a:cs typeface="Arial" panose="020B0604020202020204" pitchFamily="34" charset="0"/>
              </a:rPr>
              <a:t>, 8) and B(-2, 5) </a:t>
            </a:r>
          </a:p>
          <a:p>
            <a:pPr marL="1085850" lvl="1" indent="-571500">
              <a:buClr>
                <a:srgbClr val="C00000"/>
              </a:buClr>
              <a:buFont typeface="+mj-lt"/>
              <a:buAutoNum type="alphaLcPeriod"/>
              <a:tabLst>
                <a:tab pos="2066925" algn="l"/>
                <a:tab pos="2743200" algn="l"/>
                <a:tab pos="3200400" algn="l"/>
                <a:tab pos="3822700" algn="l"/>
              </a:tabLst>
            </a:pPr>
            <a:r>
              <a:rPr lang="en-US" sz="3500" dirty="0" smtClean="0">
                <a:latin typeface="Arial" panose="020B0604020202020204" pitchFamily="34" charset="0"/>
                <a:cs typeface="Arial" panose="020B0604020202020204" pitchFamily="34" charset="0"/>
              </a:rPr>
              <a:t>A(10</a:t>
            </a:r>
            <a:r>
              <a:rPr lang="en-US" sz="3500" dirty="0">
                <a:latin typeface="Arial" panose="020B0604020202020204" pitchFamily="34" charset="0"/>
                <a:cs typeface="Arial" panose="020B0604020202020204" pitchFamily="34" charset="0"/>
              </a:rPr>
              <a:t>,-4) and B(3, 0)</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126039421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sp>
        <p:nvSpPr>
          <p:cNvPr id="3" name="Rectangle 2"/>
          <p:cNvSpPr/>
          <p:nvPr/>
        </p:nvSpPr>
        <p:spPr>
          <a:xfrm>
            <a:off x="251520" y="1196752"/>
            <a:ext cx="5224584" cy="5293757"/>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600" dirty="0" smtClean="0">
                <a:latin typeface="Arial" panose="020B0604020202020204" pitchFamily="34" charset="0"/>
                <a:cs typeface="Arial" panose="020B0604020202020204" pitchFamily="34" charset="0"/>
              </a:rPr>
              <a:t>Draw </a:t>
            </a:r>
            <a:r>
              <a:rPr lang="en-US" sz="2600" dirty="0">
                <a:latin typeface="Arial" panose="020B0604020202020204" pitchFamily="34" charset="0"/>
                <a:cs typeface="Arial" panose="020B0604020202020204" pitchFamily="34" charset="0"/>
              </a:rPr>
              <a:t>and label the graphs of these straight </a:t>
            </a:r>
            <a:r>
              <a:rPr lang="en-US" sz="2600" dirty="0" smtClean="0">
                <a:latin typeface="Arial" panose="020B0604020202020204" pitchFamily="34" charset="0"/>
                <a:cs typeface="Arial" panose="020B0604020202020204" pitchFamily="34" charset="0"/>
              </a:rPr>
              <a:t>lines </a:t>
            </a:r>
            <a:r>
              <a:rPr lang="en-US" sz="2600" dirty="0">
                <a:latin typeface="Arial" panose="020B0604020202020204" pitchFamily="34" charset="0"/>
                <a:cs typeface="Arial" panose="020B0604020202020204" pitchFamily="34" charset="0"/>
              </a:rPr>
              <a:t>on the same grid, for values of </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from </a:t>
            </a:r>
            <a:r>
              <a:rPr lang="en-US" sz="2600" dirty="0" smtClean="0">
                <a:latin typeface="Arial" panose="020B0604020202020204" pitchFamily="34" charset="0"/>
                <a:cs typeface="Arial" panose="020B0604020202020204" pitchFamily="34" charset="0"/>
              </a:rPr>
              <a:t>-4 </a:t>
            </a:r>
            <a:r>
              <a:rPr lang="en-US" sz="2600" dirty="0">
                <a:latin typeface="Arial" panose="020B0604020202020204" pitchFamily="34" charset="0"/>
                <a:cs typeface="Arial" panose="020B0604020202020204" pitchFamily="34" charset="0"/>
              </a:rPr>
              <a:t>to +4.</a:t>
            </a:r>
          </a:p>
          <a:p>
            <a:pPr marL="914400" indent="-457200">
              <a:buClr>
                <a:srgbClr val="C00000"/>
              </a:buClr>
              <a:buFont typeface="+mj-lt"/>
              <a:buAutoNum type="alphaLcPeriod"/>
              <a:tabLst>
                <a:tab pos="2687638" algn="l"/>
                <a:tab pos="3144838" algn="l"/>
              </a:tabLst>
            </a:pPr>
            <a:r>
              <a:rPr lang="en-US" sz="2600" dirty="0">
                <a:latin typeface="Arial" panose="020B0604020202020204" pitchFamily="34" charset="0"/>
                <a:cs typeface="Arial" panose="020B0604020202020204" pitchFamily="34" charset="0"/>
              </a:rPr>
              <a:t>y = </a:t>
            </a:r>
            <a:r>
              <a:rPr lang="en-US" sz="2600" dirty="0" smtClean="0">
                <a:latin typeface="Arial" panose="020B0604020202020204" pitchFamily="34" charset="0"/>
                <a:cs typeface="Arial" panose="020B0604020202020204" pitchFamily="34" charset="0"/>
              </a:rPr>
              <a:t>-2x </a:t>
            </a:r>
            <a:r>
              <a:rPr lang="en-US" sz="2600" dirty="0">
                <a:latin typeface="Arial" panose="020B0604020202020204" pitchFamily="34" charset="0"/>
                <a:cs typeface="Arial" panose="020B0604020202020204" pitchFamily="34" charset="0"/>
              </a:rPr>
              <a:t>+ 2 </a:t>
            </a:r>
            <a:r>
              <a:rPr lang="en-US" sz="2600" dirty="0" smtClean="0">
                <a:latin typeface="Arial" panose="020B0604020202020204" pitchFamily="34" charset="0"/>
                <a:cs typeface="Arial" panose="020B0604020202020204" pitchFamily="34" charset="0"/>
              </a:rPr>
              <a:t>	</a:t>
            </a:r>
          </a:p>
          <a:p>
            <a:pPr marL="914400" indent="-457200">
              <a:buClr>
                <a:srgbClr val="C00000"/>
              </a:buClr>
              <a:buFont typeface="+mj-lt"/>
              <a:buAutoNum type="alphaLcPeriod"/>
              <a:tabLst>
                <a:tab pos="2687638" algn="l"/>
                <a:tab pos="3144838" algn="l"/>
              </a:tabLst>
            </a:pPr>
            <a:r>
              <a:rPr lang="en-US" sz="2600" dirty="0" smtClean="0">
                <a:latin typeface="Arial" panose="020B0604020202020204" pitchFamily="34" charset="0"/>
                <a:cs typeface="Arial" panose="020B0604020202020204" pitchFamily="34" charset="0"/>
              </a:rPr>
              <a:t>y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x – 1</a:t>
            </a:r>
          </a:p>
          <a:p>
            <a:pPr marL="914400" indent="-457200">
              <a:buClr>
                <a:srgbClr val="C00000"/>
              </a:buClr>
              <a:buFont typeface="+mj-lt"/>
              <a:buAutoNum type="alphaLcPeriod" startAt="3"/>
              <a:tabLst>
                <a:tab pos="2687638" algn="l"/>
                <a:tab pos="3144838" algn="l"/>
              </a:tabLst>
            </a:pPr>
            <a:r>
              <a:rPr lang="en-US" sz="2600" dirty="0" smtClean="0">
                <a:latin typeface="Arial" panose="020B0604020202020204" pitchFamily="34" charset="0"/>
                <a:cs typeface="Arial" panose="020B0604020202020204" pitchFamily="34" charset="0"/>
              </a:rPr>
              <a:t>y </a:t>
            </a:r>
            <a:r>
              <a:rPr lang="en-US" sz="2600" dirty="0">
                <a:latin typeface="Arial" panose="020B0604020202020204" pitchFamily="34" charset="0"/>
                <a:cs typeface="Arial" panose="020B0604020202020204" pitchFamily="34" charset="0"/>
              </a:rPr>
              <a:t>= -3x + 5 </a:t>
            </a:r>
            <a:r>
              <a:rPr lang="en-US" sz="2600" dirty="0" smtClean="0">
                <a:latin typeface="Arial" panose="020B0604020202020204" pitchFamily="34" charset="0"/>
                <a:cs typeface="Arial" panose="020B0604020202020204" pitchFamily="34" charset="0"/>
              </a:rPr>
              <a:t>	</a:t>
            </a:r>
            <a:endParaRPr lang="en-US" sz="2600" dirty="0" smtClean="0">
              <a:solidFill>
                <a:srgbClr val="C00000"/>
              </a:solidFill>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687638" algn="l"/>
                <a:tab pos="3144838" algn="l"/>
              </a:tabLst>
            </a:pPr>
            <a:r>
              <a:rPr lang="en-US" sz="2600" dirty="0" smtClean="0">
                <a:latin typeface="Arial" panose="020B0604020202020204" pitchFamily="34" charset="0"/>
                <a:cs typeface="Arial" panose="020B0604020202020204" pitchFamily="34" charset="0"/>
              </a:rPr>
              <a:t>y </a:t>
            </a:r>
            <a:r>
              <a:rPr lang="en-US" sz="2600" dirty="0">
                <a:latin typeface="Arial" panose="020B0604020202020204" pitchFamily="34" charset="0"/>
                <a:cs typeface="Arial" panose="020B0604020202020204" pitchFamily="34" charset="0"/>
              </a:rPr>
              <a:t>= -4x + 7</a:t>
            </a:r>
          </a:p>
          <a:p>
            <a:pPr marL="914400" indent="-457200">
              <a:buClr>
                <a:srgbClr val="C00000"/>
              </a:buClr>
              <a:buFont typeface="+mj-lt"/>
              <a:buAutoNum type="alphaLcPeriod" startAt="5"/>
              <a:tabLst>
                <a:tab pos="1316038" algn="l"/>
                <a:tab pos="2743200" algn="l"/>
                <a:tab pos="3144838" algn="l"/>
              </a:tabLst>
            </a:pPr>
            <a:r>
              <a:rPr lang="en-US" sz="2600" dirty="0" smtClean="0">
                <a:latin typeface="Arial" panose="020B0604020202020204" pitchFamily="34" charset="0"/>
                <a:cs typeface="Arial" panose="020B0604020202020204" pitchFamily="34" charset="0"/>
              </a:rPr>
              <a:t>Would </a:t>
            </a:r>
            <a:r>
              <a:rPr lang="en-US" sz="2600" dirty="0">
                <a:latin typeface="Arial" panose="020B0604020202020204" pitchFamily="34" charset="0"/>
                <a:cs typeface="Arial" panose="020B0604020202020204" pitchFamily="34" charset="0"/>
              </a:rPr>
              <a:t>you expect these graphs to slope upwards or downwards from left to right?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err="1" smtClean="0">
                <a:solidFill>
                  <a:srgbClr val="C00000"/>
                </a:solidFill>
                <a:latin typeface="Arial" panose="020B0604020202020204" pitchFamily="34" charset="0"/>
                <a:cs typeface="Arial" panose="020B0604020202020204" pitchFamily="34" charset="0"/>
              </a:rPr>
              <a:t>i</a:t>
            </a:r>
            <a:r>
              <a:rPr lang="en-US" sz="2600" dirty="0" smtClean="0">
                <a:solidFill>
                  <a:srgbClr val="C00000"/>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y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-8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ii</a:t>
            </a:r>
            <a:r>
              <a:rPr lang="en-US" sz="2600" dirty="0" smtClean="0">
                <a:latin typeface="Arial" panose="020B0604020202020204" pitchFamily="34" charset="0"/>
                <a:cs typeface="Arial" panose="020B0604020202020204" pitchFamily="34" charset="0"/>
              </a:rPr>
              <a:t> 	y </a:t>
            </a:r>
            <a:r>
              <a:rPr lang="en-US" sz="2600" dirty="0">
                <a:latin typeface="Arial" panose="020B0604020202020204" pitchFamily="34" charset="0"/>
                <a:cs typeface="Arial" panose="020B0604020202020204" pitchFamily="34" charset="0"/>
              </a:rPr>
              <a:t>= -3x + 2</a:t>
            </a:r>
            <a:endParaRPr lang="en-US" sz="2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605706"/>
      </p:ext>
    </p:extLst>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95</a:t>
            </a:r>
          </a:p>
        </p:txBody>
      </p:sp>
      <p:grpSp>
        <p:nvGrpSpPr>
          <p:cNvPr id="6" name="Group 5"/>
          <p:cNvGrpSpPr/>
          <p:nvPr/>
        </p:nvGrpSpPr>
        <p:grpSpPr>
          <a:xfrm>
            <a:off x="305905" y="1268760"/>
            <a:ext cx="5130191" cy="5328592"/>
            <a:chOff x="3483872" y="1089031"/>
            <a:chExt cx="5264592" cy="5328592"/>
          </a:xfrm>
        </p:grpSpPr>
        <p:sp>
          <p:nvSpPr>
            <p:cNvPr id="7" name="Round Diagonal Corner Rectangle 6"/>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4708981"/>
            </a:xfrm>
            <a:prstGeom prst="rect">
              <a:avLst/>
            </a:prstGeom>
          </p:spPr>
          <p:txBody>
            <a:bodyPr wrap="square">
              <a:spAutoFit/>
            </a:bodyPr>
            <a:lstStyle/>
            <a:p>
              <a:pPr>
                <a:spcAft>
                  <a:spcPts val="0"/>
                </a:spcAft>
                <a:tabLst>
                  <a:tab pos="4972050" algn="r"/>
                </a:tabLst>
              </a:pPr>
              <a:r>
                <a:rPr lang="en-US" sz="2500" dirty="0"/>
                <a:t>ABC is a right-angled triangle.</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smtClean="0"/>
                <a:t/>
              </a:r>
              <a:br>
                <a:rPr lang="en-US" sz="2500" dirty="0" smtClean="0"/>
              </a:br>
              <a:r>
                <a:rPr lang="en-US" sz="2500" dirty="0"/>
                <a:t/>
              </a:r>
              <a:br>
                <a:rPr lang="en-US" sz="2500" dirty="0"/>
              </a:br>
              <a:r>
                <a:rPr lang="en-US" sz="2500" dirty="0"/>
                <a:t>AB = 12.5 cm and BC = 15.7 cm. Calculate the length of AC, giving your answer to 3 significant figures. </a:t>
              </a:r>
              <a:r>
                <a:rPr lang="en-US" sz="2500" dirty="0" smtClean="0"/>
                <a:t>	</a:t>
              </a:r>
              <a:r>
                <a:rPr lang="en-US" sz="2500" b="1" dirty="0" smtClean="0"/>
                <a:t>(</a:t>
              </a:r>
              <a:r>
                <a:rPr lang="en-US" sz="2500" b="1" dirty="0"/>
                <a:t>3 marks)</a:t>
              </a:r>
              <a:endParaRPr lang="en-US" sz="2500" b="1" dirty="0"/>
            </a:p>
          </p:txBody>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r="51938"/>
          <a:stretch/>
        </p:blipFill>
        <p:spPr>
          <a:xfrm>
            <a:off x="490459" y="2349884"/>
            <a:ext cx="3338547" cy="2483792"/>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70351" t="8494" r="1545" b="13377"/>
          <a:stretch/>
        </p:blipFill>
        <p:spPr>
          <a:xfrm>
            <a:off x="4109055" y="2420888"/>
            <a:ext cx="1239888" cy="1368152"/>
          </a:xfrm>
          <a:prstGeom prst="rect">
            <a:avLst/>
          </a:prstGeom>
        </p:spPr>
      </p:pic>
    </p:spTree>
    <p:extLst>
      <p:ext uri="{BB962C8B-B14F-4D97-AF65-F5344CB8AC3E}">
        <p14:creationId xmlns:p14="http://schemas.microsoft.com/office/powerpoint/2010/main" val="2249068868"/>
      </p:ext>
    </p:extLst>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p:sp>
        <p:nvSpPr>
          <p:cNvPr id="3" name="Rectangle 2"/>
          <p:cNvSpPr/>
          <p:nvPr/>
        </p:nvSpPr>
        <p:spPr>
          <a:xfrm>
            <a:off x="277040" y="1223312"/>
            <a:ext cx="5231064" cy="5401479"/>
          </a:xfrm>
          <a:prstGeom prst="rect">
            <a:avLst/>
          </a:prstGeom>
        </p:spPr>
        <p:txBody>
          <a:bodyPr wrap="square">
            <a:spAutoFit/>
          </a:bodyPr>
          <a:lstStyle/>
          <a:p>
            <a:pPr marL="400050" indent="-400050">
              <a:buClr>
                <a:srgbClr val="C00000"/>
              </a:buClr>
              <a:buFont typeface="+mj-lt"/>
              <a:buAutoNum type="arabicPeriod" startAt="7"/>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Work out the length of the unknown side in each right-angled </a:t>
            </a:r>
            <a:r>
              <a:rPr lang="en-US" sz="2300" dirty="0" smtClean="0">
                <a:latin typeface="Arial" panose="020B0604020202020204" pitchFamily="34" charset="0"/>
                <a:cs typeface="Arial" panose="020B0604020202020204" pitchFamily="34" charset="0"/>
              </a:rPr>
              <a:t>triangle.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answers to an appropriate degree of accuracy</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startAt="7"/>
              <a:tabLst>
                <a:tab pos="2066925" algn="l"/>
                <a:tab pos="2743200" algn="l"/>
                <a:tab pos="3200400" algn="l"/>
                <a:tab pos="3822700" algn="l"/>
              </a:tabLst>
            </a:pPr>
            <a:r>
              <a:rPr lang="en-US" sz="2300" b="1" dirty="0">
                <a:solidFill>
                  <a:srgbClr val="FF0000"/>
                </a:solidFill>
                <a:latin typeface="Arial" panose="020B0604020202020204" pitchFamily="34" charset="0"/>
                <a:cs typeface="Arial" panose="020B0604020202020204" pitchFamily="34" charset="0"/>
              </a:rPr>
              <a:t>P</a:t>
            </a:r>
            <a:r>
              <a:rPr lang="en-US" sz="2300" dirty="0">
                <a:latin typeface="Arial" panose="020B0604020202020204" pitchFamily="34" charset="0"/>
                <a:cs typeface="Arial" panose="020B0604020202020204" pitchFamily="34" charset="0"/>
              </a:rPr>
              <a:t> PQRS is a square.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diagonal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PR </a:t>
            </a:r>
            <a:r>
              <a:rPr lang="en-US" sz="2300" dirty="0">
                <a:latin typeface="Arial" panose="020B0604020202020204" pitchFamily="34" charset="0"/>
                <a:cs typeface="Arial" panose="020B0604020202020204" pitchFamily="34" charset="0"/>
              </a:rPr>
              <a:t>= 12 cm. Work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out </a:t>
            </a:r>
            <a:r>
              <a:rPr lang="en-US" sz="2300" dirty="0">
                <a:latin typeface="Arial" panose="020B0604020202020204" pitchFamily="34" charset="0"/>
                <a:cs typeface="Arial" panose="020B0604020202020204" pitchFamily="34" charset="0"/>
              </a:rPr>
              <a:t>the length of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each </a:t>
            </a:r>
            <a:r>
              <a:rPr lang="en-US" sz="2300" dirty="0">
                <a:latin typeface="Arial" panose="020B0604020202020204" pitchFamily="34" charset="0"/>
                <a:cs typeface="Arial" panose="020B0604020202020204" pitchFamily="34" charset="0"/>
              </a:rPr>
              <a:t>side of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square</a:t>
            </a:r>
            <a:r>
              <a:rPr lang="en-US" sz="23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95536" y="2839883"/>
            <a:ext cx="2444104" cy="1330925"/>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838098" y="2866523"/>
            <a:ext cx="2670006" cy="1304285"/>
          </a:xfrm>
          <a:prstGeom prst="rect">
            <a:avLst/>
          </a:prstGeom>
        </p:spPr>
      </p:pic>
      <p:pic>
        <p:nvPicPr>
          <p:cNvPr id="6" name="Picture 5"/>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3545375" y="4404409"/>
            <a:ext cx="1918939" cy="2120935"/>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2980251101"/>
      </p:ext>
    </p:extLst>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12.2 – Pythagoras’ Theorem 2</a:t>
            </a:r>
            <a:endParaRPr lang="en-GB"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p:sp>
        <p:nvSpPr>
          <p:cNvPr id="3" name="Rectangle 2"/>
          <p:cNvSpPr/>
          <p:nvPr/>
        </p:nvSpPr>
        <p:spPr>
          <a:xfrm>
            <a:off x="277040" y="1223312"/>
            <a:ext cx="5231064" cy="5509200"/>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Find the length of the unknown side in each right-angled </a:t>
            </a:r>
            <a:r>
              <a:rPr lang="en-US" sz="2200" dirty="0" smtClean="0">
                <a:latin typeface="Arial" panose="020B0604020202020204" pitchFamily="34" charset="0"/>
                <a:cs typeface="Arial" panose="020B0604020202020204" pitchFamily="34" charset="0"/>
              </a:rPr>
              <a:t>triangle.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your answers in surd form</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9"/>
              <a:tabLst>
                <a:tab pos="2066925" algn="l"/>
                <a:tab pos="2743200" algn="l"/>
                <a:tab pos="3200400" algn="l"/>
                <a:tab pos="3822700"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Here are the lengths of sides of triangles. Which of these triangles are right-angled triangles?</a:t>
            </a:r>
          </a:p>
          <a:p>
            <a:pPr marL="914400" lvl="1" indent="-45720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cm, 3 cm, 5 cm</a:t>
            </a:r>
          </a:p>
          <a:p>
            <a:pPr marL="914400" lvl="1" indent="-45720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6 </a:t>
            </a:r>
            <a:r>
              <a:rPr lang="en-US" sz="2200" dirty="0">
                <a:latin typeface="Arial" panose="020B0604020202020204" pitchFamily="34" charset="0"/>
                <a:cs typeface="Arial" panose="020B0604020202020204" pitchFamily="34" charset="0"/>
              </a:rPr>
              <a:t>cm, 8 cm, 10 cm</a:t>
            </a:r>
          </a:p>
          <a:p>
            <a:pPr marL="914400" lvl="1" indent="-457200">
              <a:buClr>
                <a:srgbClr val="C00000"/>
              </a:buClr>
              <a:buFont typeface="+mj-lt"/>
              <a:buAutoNum type="alphaLcPeriod"/>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10 </a:t>
            </a:r>
            <a:r>
              <a:rPr lang="en-US" sz="2200" dirty="0">
                <a:latin typeface="Arial" panose="020B0604020202020204" pitchFamily="34" charset="0"/>
                <a:cs typeface="Arial" panose="020B0604020202020204" pitchFamily="34" charset="0"/>
              </a:rPr>
              <a:t>m, 24 m, 26 m</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884146" y="2348880"/>
            <a:ext cx="4016853" cy="1205054"/>
          </a:xfrm>
          <a:prstGeom prst="rect">
            <a:avLst/>
          </a:prstGeom>
        </p:spPr>
      </p:pic>
      <p:pic>
        <p:nvPicPr>
          <p:cNvPr id="10" name="Picture 9"/>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899592" y="3480037"/>
            <a:ext cx="2203156" cy="107491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79654" y="4677902"/>
            <a:ext cx="556549" cy="551298"/>
          </a:xfrm>
          <a:prstGeom prst="rect">
            <a:avLst/>
          </a:prstGeom>
        </p:spPr>
      </p:pic>
    </p:spTree>
    <p:extLst>
      <p:ext uri="{BB962C8B-B14F-4D97-AF65-F5344CB8AC3E}">
        <p14:creationId xmlns:p14="http://schemas.microsoft.com/office/powerpoint/2010/main" val="3901991702"/>
      </p:ext>
    </p:extLst>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p:sp>
        <p:nvSpPr>
          <p:cNvPr id="3" name="Rectangle 2"/>
          <p:cNvSpPr/>
          <p:nvPr/>
        </p:nvSpPr>
        <p:spPr>
          <a:xfrm>
            <a:off x="277040" y="1223312"/>
            <a:ext cx="5231064" cy="5386090"/>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200400" algn="l"/>
                <a:tab pos="3822700" algn="l"/>
              </a:tabLst>
            </a:pPr>
            <a:r>
              <a:rPr lang="en-US" sz="2400" dirty="0">
                <a:latin typeface="Arial" panose="020B0604020202020204" pitchFamily="34" charset="0"/>
                <a:cs typeface="Arial" panose="020B0604020202020204" pitchFamily="34" charset="0"/>
              </a:rPr>
              <a:t>Copy these right-angled </a:t>
            </a:r>
            <a:r>
              <a:rPr lang="en-US" sz="2400" dirty="0" smtClean="0">
                <a:latin typeface="Arial" panose="020B0604020202020204" pitchFamily="34" charset="0"/>
                <a:cs typeface="Arial" panose="020B0604020202020204" pitchFamily="34" charset="0"/>
              </a:rPr>
              <a:t>triangles.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For </a:t>
            </a:r>
            <a:r>
              <a:rPr lang="en-US" sz="2400" dirty="0">
                <a:latin typeface="Arial" panose="020B0604020202020204" pitchFamily="34" charset="0"/>
                <a:cs typeface="Arial" panose="020B0604020202020204" pitchFamily="34" charset="0"/>
              </a:rPr>
              <a:t>each triangle, label the </a:t>
            </a:r>
            <a:r>
              <a:rPr lang="en-US" sz="2400" b="1" dirty="0">
                <a:latin typeface="Arial" panose="020B0604020202020204" pitchFamily="34" charset="0"/>
                <a:cs typeface="Arial" panose="020B0604020202020204" pitchFamily="34" charset="0"/>
              </a:rPr>
              <a:t>hyp</a:t>
            </a:r>
            <a:r>
              <a:rPr lang="en-US" sz="2400" dirty="0">
                <a:latin typeface="Arial" panose="020B0604020202020204" pitchFamily="34" charset="0"/>
                <a:cs typeface="Arial" panose="020B0604020202020204" pitchFamily="34" charset="0"/>
              </a:rPr>
              <a:t>otenuse '</a:t>
            </a:r>
            <a:r>
              <a:rPr lang="en-US" sz="2400" b="1" dirty="0" err="1">
                <a:latin typeface="Arial" panose="020B0604020202020204" pitchFamily="34" charset="0"/>
                <a:cs typeface="Arial" panose="020B0604020202020204" pitchFamily="34" charset="0"/>
              </a:rPr>
              <a:t>hyp</a:t>
            </a:r>
            <a:r>
              <a:rPr lang="en-US" sz="2400" dirty="0">
                <a:latin typeface="Arial" panose="020B0604020202020204" pitchFamily="34" charset="0"/>
                <a:cs typeface="Arial" panose="020B0604020202020204" pitchFamily="34" charset="0"/>
              </a:rPr>
              <a:t>' and the side </a:t>
            </a:r>
            <a:r>
              <a:rPr lang="en-US" sz="2400" b="1" dirty="0">
                <a:latin typeface="Arial" panose="020B0604020202020204" pitchFamily="34" charset="0"/>
                <a:cs typeface="Arial" panose="020B0604020202020204" pitchFamily="34" charset="0"/>
              </a:rPr>
              <a:t>opp</a:t>
            </a:r>
            <a:r>
              <a:rPr lang="en-US" sz="2400" dirty="0">
                <a:latin typeface="Arial" panose="020B0604020202020204" pitchFamily="34" charset="0"/>
                <a:cs typeface="Arial" panose="020B0604020202020204" pitchFamily="34" charset="0"/>
              </a:rPr>
              <a:t>osite the angle </a:t>
            </a:r>
            <a:r>
              <a:rPr lang="el-GR" sz="2400" i="1" dirty="0" smtClean="0">
                <a:latin typeface="Arial" panose="020B0604020202020204" pitchFamily="34" charset="0"/>
                <a:cs typeface="Arial" panose="020B0604020202020204" pitchFamily="34" charset="0"/>
              </a:rPr>
              <a:t>θ</a:t>
            </a:r>
            <a:r>
              <a:rPr lang="en-US" sz="2400"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opp</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first has been started for you</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066925" algn="l"/>
                <a:tab pos="2743200" algn="l"/>
                <a:tab pos="3200400" algn="l"/>
                <a:tab pos="3822700" algn="l"/>
              </a:tabLst>
            </a:pPr>
            <a:r>
              <a:rPr lang="en-US" sz="2400" dirty="0">
                <a:latin typeface="Arial" panose="020B0604020202020204" pitchFamily="34" charset="0"/>
                <a:cs typeface="Arial" panose="020B0604020202020204" pitchFamily="34" charset="0"/>
              </a:rPr>
              <a:t>Use your calculator to find, correct to 3 </a:t>
            </a:r>
            <a:r>
              <a:rPr lang="en-US" sz="2400" dirty="0" err="1">
                <a:latin typeface="Arial" panose="020B0604020202020204" pitchFamily="34" charset="0"/>
                <a:cs typeface="Arial" panose="020B0604020202020204" pitchFamily="34" charset="0"/>
              </a:rPr>
              <a:t>d.p</a:t>
            </a:r>
            <a:r>
              <a:rPr lang="en-US" sz="2400" dirty="0" err="1"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Sin 45</a:t>
            </a:r>
            <a:r>
              <a:rPr lang="en-US" sz="2400" baseline="30000" dirty="0" smtClean="0">
                <a:latin typeface="Arial" panose="020B0604020202020204" pitchFamily="34" charset="0"/>
                <a:cs typeface="Arial" panose="020B0604020202020204" pitchFamily="34" charset="0"/>
              </a:rPr>
              <a:t>0</a:t>
            </a:r>
            <a:r>
              <a:rPr lang="en-US" sz="24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Sin 81</a:t>
            </a:r>
            <a:r>
              <a:rPr lang="en-US" sz="2400" baseline="30000" dirty="0" smtClean="0">
                <a:latin typeface="Arial" panose="020B0604020202020204" pitchFamily="34" charset="0"/>
                <a:cs typeface="Arial" panose="020B0604020202020204" pitchFamily="34" charset="0"/>
              </a:rPr>
              <a:t>0</a:t>
            </a:r>
            <a:r>
              <a:rPr lang="en-US" sz="24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2066925" algn="l"/>
                <a:tab pos="2743200" algn="l"/>
                <a:tab pos="3200400" algn="l"/>
                <a:tab pos="3822700" algn="l"/>
              </a:tabLst>
            </a:pPr>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in 18.3</a:t>
            </a:r>
            <a:r>
              <a:rPr lang="en-US" sz="2400" baseline="30000" dirty="0" smtClean="0">
                <a:latin typeface="Arial" panose="020B0604020202020204" pitchFamily="34" charset="0"/>
                <a:cs typeface="Arial" panose="020B0604020202020204" pitchFamily="34" charset="0"/>
              </a:rPr>
              <a:t>0</a:t>
            </a:r>
            <a:endParaRPr lang="en-US" sz="2400" baseline="30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277041" y="3221136"/>
            <a:ext cx="5231064" cy="14320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2416" y="1268760"/>
            <a:ext cx="546048" cy="514544"/>
          </a:xfrm>
          <a:prstGeom prst="rect">
            <a:avLst/>
          </a:prstGeom>
        </p:spPr>
      </p:pic>
    </p:spTree>
    <p:extLst>
      <p:ext uri="{BB962C8B-B14F-4D97-AF65-F5344CB8AC3E}">
        <p14:creationId xmlns:p14="http://schemas.microsoft.com/office/powerpoint/2010/main" val="2361932894"/>
      </p:ext>
    </p:extLst>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mc:AlternateContent xmlns:mc="http://schemas.openxmlformats.org/markup-compatibility/2006">
        <mc:Choice xmlns:a14="http://schemas.microsoft.com/office/drawing/2010/main" Requires="a14">
          <p:sp>
            <p:nvSpPr>
              <p:cNvPr id="3" name="Rectangle 2"/>
              <p:cNvSpPr/>
              <p:nvPr/>
            </p:nvSpPr>
            <p:spPr>
              <a:xfrm>
                <a:off x="277040" y="1223312"/>
                <a:ext cx="8543432" cy="5362494"/>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2200" dirty="0" smtClean="0">
                    <a:solidFill>
                      <a:srgbClr val="C00000"/>
                    </a:solidFill>
                    <a:latin typeface="Arial" panose="020B0604020202020204" pitchFamily="34" charset="0"/>
                    <a:cs typeface="Arial" panose="020B0604020202020204" pitchFamily="34" charset="0"/>
                  </a:rPr>
                  <a:t>a. </a:t>
                </a: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Draw </a:t>
                </a:r>
                <a:r>
                  <a:rPr lang="en-US" sz="2200" dirty="0">
                    <a:latin typeface="Arial" panose="020B0604020202020204" pitchFamily="34" charset="0"/>
                    <a:cs typeface="Arial" panose="020B0604020202020204" pitchFamily="34" charset="0"/>
                  </a:rPr>
                  <a:t>these triangles accurately using </a:t>
                </a:r>
                <a:r>
                  <a:rPr lang="en-US" sz="2200" dirty="0" smtClean="0">
                    <a:latin typeface="Arial" panose="020B0604020202020204" pitchFamily="34" charset="0"/>
                    <a:cs typeface="Arial" panose="020B0604020202020204" pitchFamily="34" charset="0"/>
                  </a:rPr>
                  <a:t>a ruler and protractor.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Label the hypotenuse (</a:t>
                </a:r>
                <a:r>
                  <a:rPr lang="en-US" sz="2200" dirty="0" err="1">
                    <a:latin typeface="Arial" panose="020B0604020202020204" pitchFamily="34" charset="0"/>
                    <a:cs typeface="Arial" panose="020B0604020202020204" pitchFamily="34" charset="0"/>
                  </a:rPr>
                  <a:t>hyp</a:t>
                </a:r>
                <a:r>
                  <a:rPr lang="en-US" sz="2200" dirty="0">
                    <a:latin typeface="Arial" panose="020B0604020202020204" pitchFamily="34" charset="0"/>
                    <a:cs typeface="Arial" panose="020B0604020202020204" pitchFamily="34" charset="0"/>
                  </a:rPr>
                  <a:t>) and opposite side (</a:t>
                </a:r>
                <a:r>
                  <a:rPr lang="en-US" sz="2200" dirty="0" err="1">
                    <a:latin typeface="Arial" panose="020B0604020202020204" pitchFamily="34" charset="0"/>
                    <a:cs typeface="Arial" panose="020B0604020202020204" pitchFamily="34" charset="0"/>
                  </a:rPr>
                  <a:t>opp</a:t>
                </a:r>
                <a:r>
                  <a:rPr lang="en-US" sz="2200" dirty="0">
                    <a:latin typeface="Arial" panose="020B0604020202020204" pitchFamily="34" charset="0"/>
                    <a:cs typeface="Arial" panose="020B0604020202020204" pitchFamily="34" charset="0"/>
                  </a:rPr>
                  <a:t>).</a:t>
                </a:r>
              </a:p>
              <a:p>
                <a:pPr marL="857250" lvl="1" indent="-400050">
                  <a:buClr>
                    <a:srgbClr val="C00000"/>
                  </a:buClr>
                  <a:buFont typeface="+mj-lt"/>
                  <a:buAutoNum type="alphaLcPeriod" startAt="2"/>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Measure </a:t>
                </a:r>
                <a:r>
                  <a:rPr lang="en-US" sz="2200" dirty="0">
                    <a:latin typeface="Arial" panose="020B0604020202020204" pitchFamily="34" charset="0"/>
                    <a:cs typeface="Arial" panose="020B0604020202020204" pitchFamily="34" charset="0"/>
                  </a:rPr>
                  <a:t>the opposite </a:t>
                </a:r>
                <a:r>
                  <a:rPr lang="en-US" sz="2200" dirty="0" smtClean="0">
                    <a:latin typeface="Arial" panose="020B0604020202020204" pitchFamily="34" charset="0"/>
                    <a:cs typeface="Arial" panose="020B0604020202020204" pitchFamily="34" charset="0"/>
                  </a:rPr>
                  <a:t>side. </a:t>
                </a:r>
              </a:p>
              <a:p>
                <a:pPr marL="857250" lvl="1" indent="-400050">
                  <a:buClr>
                    <a:srgbClr val="C00000"/>
                  </a:buClr>
                  <a:buFont typeface="+mj-lt"/>
                  <a:buAutoNum type="alphaLcPeriod" startAt="2"/>
                  <a:tabLst>
                    <a:tab pos="1200150" algn="l"/>
                    <a:tab pos="2743200" algn="l"/>
                    <a:tab pos="3200400" algn="l"/>
                    <a:tab pos="3822700" algn="l"/>
                  </a:tabLst>
                </a:pPr>
                <a:r>
                  <a:rPr lang="en-US" sz="2200" dirty="0" err="1" smtClean="0">
                    <a:solidFill>
                      <a:srgbClr val="C00000"/>
                    </a:solidFill>
                    <a:latin typeface="Arial" panose="020B0604020202020204" pitchFamily="34" charset="0"/>
                    <a:cs typeface="Arial" panose="020B0604020202020204" pitchFamily="34" charset="0"/>
                  </a:rPr>
                  <a:t>i</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Write the fraction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i="1">
                            <a:latin typeface="Cambria Math" panose="02040503050406030204" pitchFamily="18" charset="0"/>
                            <a:cs typeface="Arial" panose="020B0604020202020204" pitchFamily="34" charset="0"/>
                          </a:rPr>
                          <m:t>𝑜𝑝𝑝𝑜𝑠𝑖𝑡𝑒</m:t>
                        </m:r>
                      </m:num>
                      <m:den>
                        <m:r>
                          <a:rPr lang="en-US" sz="2200" i="1">
                            <a:latin typeface="Cambria Math" panose="02040503050406030204" pitchFamily="18" charset="0"/>
                            <a:cs typeface="Arial" panose="020B0604020202020204" pitchFamily="34" charset="0"/>
                          </a:rPr>
                          <m:t>h𝑦𝑝𝑜𝑡𝑒𝑛𝑒𝑢𝑠𝑒</m:t>
                        </m:r>
                      </m:den>
                    </m:f>
                  </m:oMath>
                </a14:m>
                <a:r>
                  <a:rPr lang="en-US" sz="2200" dirty="0" smtClean="0">
                    <a:latin typeface="Arial" panose="020B0604020202020204" pitchFamily="34" charset="0"/>
                    <a:cs typeface="Arial" panose="020B0604020202020204" pitchFamily="34" charset="0"/>
                  </a:rPr>
                  <a:t>  for each triangle and convert it to 	a decimal.</a:t>
                </a:r>
                <a:br>
                  <a:rPr lang="en-US" sz="2200" dirty="0" smtClean="0">
                    <a:latin typeface="Arial" panose="020B0604020202020204" pitchFamily="34" charset="0"/>
                    <a:cs typeface="Arial" panose="020B0604020202020204" pitchFamily="34" charset="0"/>
                  </a:rPr>
                </a:br>
                <a:r>
                  <a:rPr lang="en-US" sz="2200" dirty="0" smtClean="0">
                    <a:solidFill>
                      <a:srgbClr val="C00000"/>
                    </a:solidFill>
                    <a:latin typeface="Arial" panose="020B0604020202020204" pitchFamily="34" charset="0"/>
                    <a:cs typeface="Arial" panose="020B0604020202020204" pitchFamily="34" charset="0"/>
                  </a:rPr>
                  <a:t>ii</a:t>
                </a:r>
                <a:r>
                  <a:rPr lang="en-US" sz="2200" dirty="0" smtClean="0">
                    <a:latin typeface="Arial" panose="020B0604020202020204" pitchFamily="34" charset="0"/>
                    <a:cs typeface="Arial" panose="020B0604020202020204" pitchFamily="34" charset="0"/>
                  </a:rPr>
                  <a:t> 	What do you notice?</a:t>
                </a:r>
                <a:br>
                  <a:rPr lang="en-US" sz="2200" dirty="0" smtClean="0">
                    <a:latin typeface="Arial" panose="020B0604020202020204" pitchFamily="34" charset="0"/>
                    <a:cs typeface="Arial" panose="020B0604020202020204" pitchFamily="34" charset="0"/>
                  </a:rPr>
                </a:br>
                <a:r>
                  <a:rPr lang="en-US" sz="2200" dirty="0" smtClean="0">
                    <a:solidFill>
                      <a:srgbClr val="C00000"/>
                    </a:solidFill>
                    <a:latin typeface="Arial" panose="020B0604020202020204" pitchFamily="34" charset="0"/>
                    <a:cs typeface="Arial" panose="020B0604020202020204" pitchFamily="34" charset="0"/>
                  </a:rPr>
                  <a:t>iii</a:t>
                </a:r>
                <a:r>
                  <a:rPr lang="en-US" sz="2200" dirty="0" smtClean="0">
                    <a:latin typeface="Arial" panose="020B0604020202020204" pitchFamily="34" charset="0"/>
                    <a:cs typeface="Arial" panose="020B0604020202020204" pitchFamily="34" charset="0"/>
                  </a:rPr>
                  <a:t> 	What do you think the fraction will be for any right-angled triangle with an angle of 30°?</a:t>
                </a:r>
                <a:endParaRPr lang="en-US" sz="22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8543432" cy="5362494"/>
              </a:xfrm>
              <a:prstGeom prst="rect">
                <a:avLst/>
              </a:prstGeom>
              <a:blipFill rotWithShape="0">
                <a:blip r:embed="rId4"/>
                <a:stretch>
                  <a:fillRect l="-785" t="-683" r="-428" b="-1479"/>
                </a:stretch>
              </a:blipFill>
            </p:spPr>
            <p:txBody>
              <a:bodyPr/>
              <a:lstStyle/>
              <a:p>
                <a:r>
                  <a:rPr lang="en-US">
                    <a:noFill/>
                  </a:rPr>
                  <a:t> </a:t>
                </a:r>
              </a:p>
            </p:txBody>
          </p:sp>
        </mc:Fallback>
      </mc:AlternateContent>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13613" t="13637" r="53308" b="48653"/>
          <a:stretch/>
        </p:blipFill>
        <p:spPr>
          <a:xfrm>
            <a:off x="444300" y="2007713"/>
            <a:ext cx="2677363" cy="1874154"/>
          </a:xfrm>
          <a:prstGeom prst="rect">
            <a:avLst/>
          </a:prstGeom>
        </p:spPr>
      </p:pic>
      <p:pic>
        <p:nvPicPr>
          <p:cNvPr id="6" name="Picture 5"/>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22614" t="52537" r="35211"/>
          <a:stretch/>
        </p:blipFill>
        <p:spPr>
          <a:xfrm>
            <a:off x="5873446" y="2033238"/>
            <a:ext cx="2749282" cy="1899818"/>
          </a:xfrm>
          <a:prstGeom prst="rect">
            <a:avLst/>
          </a:prstGeom>
        </p:spPr>
      </p:pic>
      <p:pic>
        <p:nvPicPr>
          <p:cNvPr id="7" name="Picture 6"/>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70674" t="13637" b="36532"/>
          <a:stretch/>
        </p:blipFill>
        <p:spPr>
          <a:xfrm>
            <a:off x="3649296" y="2030956"/>
            <a:ext cx="1775544" cy="1852549"/>
          </a:xfrm>
          <a:prstGeom prst="rect">
            <a:avLst/>
          </a:prstGeom>
        </p:spPr>
      </p:pic>
    </p:spTree>
    <p:extLst>
      <p:ext uri="{BB962C8B-B14F-4D97-AF65-F5344CB8AC3E}">
        <p14:creationId xmlns:p14="http://schemas.microsoft.com/office/powerpoint/2010/main" val="693868243"/>
      </p:ext>
    </p:extLst>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p:sp>
        <p:nvSpPr>
          <p:cNvPr id="3" name="Rectangle 2"/>
          <p:cNvSpPr/>
          <p:nvPr/>
        </p:nvSpPr>
        <p:spPr>
          <a:xfrm>
            <a:off x="277040" y="1223312"/>
            <a:ext cx="5231064" cy="954107"/>
          </a:xfrm>
          <a:prstGeom prst="rect">
            <a:avLst/>
          </a:prstGeom>
        </p:spPr>
        <p:txBody>
          <a:bodyPr wrap="square">
            <a:spAutoFit/>
          </a:bodyPr>
          <a:lstStyle/>
          <a:p>
            <a:pPr marL="457200" indent="-457200">
              <a:buClr>
                <a:srgbClr val="C00000"/>
              </a:buClr>
              <a:buFont typeface="+mj-lt"/>
              <a:buAutoNum type="arabicPeriod" startAt="4"/>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Write </a:t>
            </a:r>
            <a:r>
              <a:rPr lang="el-GR" sz="2800" i="1" dirty="0" smtClean="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as a fraction for each triangle.</a:t>
            </a:r>
            <a:endParaRPr lang="en-US" sz="2800" baseline="30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10258" t="23208"/>
          <a:stretch/>
        </p:blipFill>
        <p:spPr>
          <a:xfrm>
            <a:off x="279589" y="2258870"/>
            <a:ext cx="5252243" cy="4050449"/>
          </a:xfrm>
          <a:prstGeom prst="rect">
            <a:avLst/>
          </a:prstGeom>
        </p:spPr>
      </p:pic>
    </p:spTree>
    <p:extLst>
      <p:ext uri="{BB962C8B-B14F-4D97-AF65-F5344CB8AC3E}">
        <p14:creationId xmlns:p14="http://schemas.microsoft.com/office/powerpoint/2010/main" val="1782246222"/>
      </p:ext>
    </p:extLst>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96</a:t>
            </a:r>
          </a:p>
        </p:txBody>
      </p:sp>
      <p:sp>
        <p:nvSpPr>
          <p:cNvPr id="3" name="Rectangle 2"/>
          <p:cNvSpPr/>
          <p:nvPr/>
        </p:nvSpPr>
        <p:spPr>
          <a:xfrm>
            <a:off x="277040" y="1223312"/>
            <a:ext cx="4150944" cy="1269578"/>
          </a:xfrm>
          <a:prstGeom prst="rect">
            <a:avLst/>
          </a:prstGeom>
        </p:spPr>
        <p:txBody>
          <a:bodyPr wrap="square">
            <a:spAutoFit/>
          </a:bodyPr>
          <a:lstStyle/>
          <a:p>
            <a:pPr marL="400050" indent="-400050">
              <a:buClr>
                <a:srgbClr val="C00000"/>
              </a:buClr>
              <a:buFont typeface="+mj-lt"/>
              <a:buAutoNum type="arabicPeriod" startAt="5"/>
              <a:tabLst>
                <a:tab pos="2066925" algn="l"/>
                <a:tab pos="2743200" algn="l"/>
                <a:tab pos="3200400" algn="l"/>
                <a:tab pos="3822700" algn="l"/>
              </a:tabLst>
            </a:pPr>
            <a:r>
              <a:rPr lang="en-US" sz="2550" dirty="0">
                <a:latin typeface="Arial" panose="020B0604020202020204" pitchFamily="34" charset="0"/>
                <a:cs typeface="Arial" panose="020B0604020202020204" pitchFamily="34" charset="0"/>
              </a:rPr>
              <a:t>Find the value of </a:t>
            </a:r>
            <a:r>
              <a:rPr lang="en-US" sz="2550" i="1" dirty="0">
                <a:latin typeface="Arial" panose="020B0604020202020204" pitchFamily="34" charset="0"/>
                <a:cs typeface="Arial" panose="020B0604020202020204" pitchFamily="34" charset="0"/>
              </a:rPr>
              <a:t>x</a:t>
            </a:r>
            <a:r>
              <a:rPr lang="en-US" sz="2550" dirty="0">
                <a:latin typeface="Arial" panose="020B0604020202020204" pitchFamily="34" charset="0"/>
                <a:cs typeface="Arial" panose="020B0604020202020204" pitchFamily="34" charset="0"/>
              </a:rPr>
              <a:t> in each triangle. Give your answers correct to 1 </a:t>
            </a:r>
            <a:r>
              <a:rPr lang="en-US" sz="2550" dirty="0" err="1">
                <a:latin typeface="Arial" panose="020B0604020202020204" pitchFamily="34" charset="0"/>
                <a:cs typeface="Arial" panose="020B0604020202020204" pitchFamily="34" charset="0"/>
              </a:rPr>
              <a:t>d.p.</a:t>
            </a:r>
            <a:endParaRPr lang="en-US" sz="2550" baseline="30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77040" y="2637082"/>
            <a:ext cx="5247038" cy="3960270"/>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427984" y="1223312"/>
            <a:ext cx="1096094" cy="1353998"/>
          </a:xfrm>
          <a:prstGeom prst="rect">
            <a:avLst/>
          </a:prstGeom>
        </p:spPr>
      </p:pic>
      <p:sp>
        <p:nvSpPr>
          <p:cNvPr id="6" name="Rectangle 5"/>
          <p:cNvSpPr/>
          <p:nvPr/>
        </p:nvSpPr>
        <p:spPr>
          <a:xfrm>
            <a:off x="3851920" y="2636912"/>
            <a:ext cx="167215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781958"/>
      </p:ext>
    </p:extLst>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5231064" cy="2054409"/>
          </a:xfrm>
          <a:prstGeom prst="rect">
            <a:avLst/>
          </a:prstGeom>
        </p:spPr>
        <p:txBody>
          <a:bodyPr wrap="square">
            <a:spAutoFit/>
          </a:bodyPr>
          <a:lstStyle/>
          <a:p>
            <a:pPr marL="514350" indent="-514350">
              <a:buClr>
                <a:srgbClr val="C00000"/>
              </a:buClr>
              <a:buFont typeface="+mj-lt"/>
              <a:buAutoNum type="arabicPeriod" startAt="6"/>
              <a:tabLst>
                <a:tab pos="2066925" algn="l"/>
                <a:tab pos="2743200" algn="l"/>
                <a:tab pos="3200400" algn="l"/>
                <a:tab pos="3822700" algn="l"/>
              </a:tabLst>
            </a:pPr>
            <a:r>
              <a:rPr lang="en-US" sz="2550" dirty="0" smtClean="0">
                <a:latin typeface="Arial" panose="020B0604020202020204" pitchFamily="34" charset="0"/>
                <a:cs typeface="Arial" panose="020B0604020202020204" pitchFamily="34" charset="0"/>
              </a:rPr>
              <a:t>A </a:t>
            </a:r>
            <a:r>
              <a:rPr lang="en-US" sz="2550" dirty="0">
                <a:latin typeface="Arial" panose="020B0604020202020204" pitchFamily="34" charset="0"/>
                <a:cs typeface="Arial" panose="020B0604020202020204" pitchFamily="34" charset="0"/>
              </a:rPr>
              <a:t>fishing line is cast from the top of a 3 m </a:t>
            </a:r>
            <a:r>
              <a:rPr lang="en-US" sz="2550" dirty="0" smtClean="0">
                <a:latin typeface="Arial" panose="020B0604020202020204" pitchFamily="34" charset="0"/>
                <a:cs typeface="Arial" panose="020B0604020202020204" pitchFamily="34" charset="0"/>
              </a:rPr>
              <a:t>wall</a:t>
            </a:r>
            <a:r>
              <a:rPr lang="en-US" sz="2550" dirty="0">
                <a:latin typeface="Arial" panose="020B0604020202020204" pitchFamily="34" charset="0"/>
                <a:cs typeface="Arial" panose="020B0604020202020204" pitchFamily="34" charset="0"/>
              </a:rPr>
              <a:t>. The line makes an angle of 55° with the water. How long is the fishing line?</a:t>
            </a:r>
            <a:endParaRPr lang="en-US" sz="2550" baseline="30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12830" y="3261708"/>
            <a:ext cx="5159484" cy="3234620"/>
          </a:xfrm>
          <a:prstGeom prst="rect">
            <a:avLst/>
          </a:prstGeom>
        </p:spPr>
      </p:pic>
    </p:spTree>
    <p:extLst>
      <p:ext uri="{BB962C8B-B14F-4D97-AF65-F5344CB8AC3E}">
        <p14:creationId xmlns:p14="http://schemas.microsoft.com/office/powerpoint/2010/main" val="3061667420"/>
      </p:ext>
    </p:extLst>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7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4334615"/>
              <a:ext cx="5095139" cy="1938992"/>
            </a:xfrm>
            <a:prstGeom prst="rect">
              <a:avLst/>
            </a:prstGeom>
          </p:spPr>
          <p:txBody>
            <a:bodyPr wrap="square">
              <a:spAutoFit/>
            </a:bodyPr>
            <a:lstStyle/>
            <a:p>
              <a:pPr>
                <a:spcAft>
                  <a:spcPts val="0"/>
                </a:spcAft>
                <a:tabLst>
                  <a:tab pos="4972050" algn="r"/>
                </a:tabLst>
              </a:pPr>
              <a:r>
                <a:rPr lang="en-US" sz="2400" dirty="0"/>
                <a:t>ABCD is a rectangle. The diagonal BD is drawn and makes an angle of 33° with the line CD.</a:t>
              </a:r>
            </a:p>
            <a:p>
              <a:pPr>
                <a:spcAft>
                  <a:spcPts val="0"/>
                </a:spcAft>
                <a:tabLst>
                  <a:tab pos="4972050" algn="r"/>
                </a:tabLst>
              </a:pPr>
              <a:r>
                <a:rPr lang="en-US" sz="2400" dirty="0"/>
                <a:t>Given that BC = 5 cm work out the length of BD</a:t>
              </a:r>
              <a:r>
                <a:rPr lang="en-US" sz="2400" dirty="0" smtClean="0"/>
                <a:t>.</a:t>
              </a:r>
              <a:r>
                <a:rPr lang="en-US" sz="2400" dirty="0" smtClean="0"/>
                <a:t>	</a:t>
              </a:r>
              <a:r>
                <a:rPr lang="en-US" sz="2400" b="1" dirty="0" smtClean="0"/>
                <a:t>(</a:t>
              </a:r>
              <a:r>
                <a:rPr lang="en-US" sz="2400" b="1" dirty="0"/>
                <a:t>2 marks)</a:t>
              </a:r>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062796" y="1838079"/>
            <a:ext cx="3624212" cy="2657752"/>
          </a:xfrm>
          <a:prstGeom prst="rect">
            <a:avLst/>
          </a:prstGeom>
        </p:spPr>
      </p:pic>
    </p:spTree>
    <p:extLst>
      <p:ext uri="{BB962C8B-B14F-4D97-AF65-F5344CB8AC3E}">
        <p14:creationId xmlns:p14="http://schemas.microsoft.com/office/powerpoint/2010/main" val="2024968854"/>
      </p:ext>
    </p:extLst>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12.3 – Trigonometry: The Sine Ratio 1</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5231064" cy="3000821"/>
          </a:xfrm>
          <a:prstGeom prst="rect">
            <a:avLst/>
          </a:prstGeom>
        </p:spPr>
        <p:txBody>
          <a:bodyPr wrap="square">
            <a:spAutoFit/>
          </a:bodyPr>
          <a:lstStyle/>
          <a:p>
            <a:pPr marL="457200" indent="-457200">
              <a:buClr>
                <a:srgbClr val="C00000"/>
              </a:buClr>
              <a:buFont typeface="+mj-lt"/>
              <a:buAutoNum type="arabicPeriod" startAt="8"/>
              <a:tabLst>
                <a:tab pos="2066925" algn="l"/>
                <a:tab pos="2743200" algn="l"/>
                <a:tab pos="3200400" algn="l"/>
                <a:tab pos="3822700" algn="l"/>
              </a:tabLst>
            </a:pPr>
            <a:r>
              <a:rPr lang="en-US" sz="2700" b="1" dirty="0">
                <a:solidFill>
                  <a:srgbClr val="FF0000"/>
                </a:solidFill>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A wheelchair ramp is set to an angle of 6° </a:t>
            </a:r>
            <a:r>
              <a:rPr lang="en-US" sz="2700" dirty="0" smtClean="0">
                <a:latin typeface="Arial" panose="020B0604020202020204" pitchFamily="34" charset="0"/>
                <a:cs typeface="Arial" panose="020B0604020202020204" pitchFamily="34" charset="0"/>
              </a:rPr>
              <a:t>with </a:t>
            </a:r>
            <a:r>
              <a:rPr lang="en-US" sz="2700" dirty="0">
                <a:latin typeface="Arial" panose="020B0604020202020204" pitchFamily="34" charset="0"/>
                <a:cs typeface="Arial" panose="020B0604020202020204" pitchFamily="34" charset="0"/>
              </a:rPr>
              <a:t>the </a:t>
            </a:r>
            <a:r>
              <a:rPr lang="en-US" sz="2700" dirty="0" smtClean="0">
                <a:latin typeface="Arial" panose="020B0604020202020204" pitchFamily="34" charset="0"/>
                <a:cs typeface="Arial" panose="020B0604020202020204" pitchFamily="34" charset="0"/>
              </a:rPr>
              <a:t>horizontal.</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ramp must go up a step 0.5 m </a:t>
            </a:r>
            <a:r>
              <a:rPr lang="en-US" sz="2700" dirty="0" smtClean="0">
                <a:latin typeface="Arial" panose="020B0604020202020204" pitchFamily="34" charset="0"/>
                <a:cs typeface="Arial" panose="020B0604020202020204" pitchFamily="34" charset="0"/>
              </a:rPr>
              <a:t>high.</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ramp is 6 m long. Is it long enough?</a:t>
            </a:r>
            <a:endParaRPr lang="en-US" sz="2700" baseline="30000" dirty="0">
              <a:latin typeface="Arial" panose="020B0604020202020204" pitchFamily="34" charset="0"/>
              <a:cs typeface="Arial" panose="020B0604020202020204" pitchFamily="34" charset="0"/>
            </a:endParaRPr>
          </a:p>
        </p:txBody>
      </p:sp>
      <p:sp>
        <p:nvSpPr>
          <p:cNvPr id="6" name="Rectangle 5"/>
          <p:cNvSpPr/>
          <p:nvPr/>
        </p:nvSpPr>
        <p:spPr>
          <a:xfrm flipH="1">
            <a:off x="298628" y="4688557"/>
            <a:ext cx="2617188" cy="181588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Q6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a:t>
            </a:r>
            <a:r>
              <a:rPr lang="en-US" sz="2800" dirty="0">
                <a:solidFill>
                  <a:schemeClr val="tx1"/>
                </a:solidFill>
                <a:latin typeface="Arial" panose="020B0604020202020204" pitchFamily="34" charset="0"/>
                <a:cs typeface="Arial" panose="020B0604020202020204" pitchFamily="34" charset="0"/>
              </a:rPr>
              <a:t>Draw a diagram to help </a:t>
            </a:r>
            <a:r>
              <a:rPr lang="en-US" sz="2800" dirty="0" err="1">
                <a:solidFill>
                  <a:schemeClr val="tx1"/>
                </a:solidFill>
                <a:latin typeface="Arial" panose="020B0604020202020204" pitchFamily="34" charset="0"/>
                <a:cs typeface="Arial" panose="020B0604020202020204" pitchFamily="34" charset="0"/>
              </a:rPr>
              <a:t>visualise</a:t>
            </a:r>
            <a:r>
              <a:rPr lang="en-US" sz="2800" dirty="0">
                <a:solidFill>
                  <a:schemeClr val="tx1"/>
                </a:solidFill>
                <a:latin typeface="Arial" panose="020B0604020202020204" pitchFamily="34" charset="0"/>
                <a:cs typeface="Arial" panose="020B0604020202020204" pitchFamily="34" charset="0"/>
              </a:rPr>
              <a:t> the </a:t>
            </a:r>
            <a:r>
              <a:rPr lang="en-US" sz="2800" dirty="0" smtClean="0">
                <a:solidFill>
                  <a:schemeClr val="tx1"/>
                </a:solidFill>
                <a:latin typeface="Arial" panose="020B0604020202020204" pitchFamily="34" charset="0"/>
                <a:cs typeface="Arial" panose="020B0604020202020204" pitchFamily="34" charset="0"/>
              </a:rPr>
              <a:t>question</a:t>
            </a:r>
            <a:endParaRPr lang="en-US" sz="2800" dirty="0">
              <a:solidFill>
                <a:schemeClr val="tx1"/>
              </a:solidFill>
              <a:latin typeface="Arial" panose="020B0604020202020204" pitchFamily="34" charset="0"/>
              <a:cs typeface="Arial" panose="020B0604020202020204" pitchFamily="34" charset="0"/>
            </a:endParaRPr>
          </a:p>
        </p:txBody>
      </p:sp>
      <p:pic>
        <p:nvPicPr>
          <p:cNvPr id="1026" name="Picture 2" descr="Image result for wheelchair r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684" y="4062551"/>
            <a:ext cx="2484728" cy="248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825563"/>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909310"/>
          </a:xfrm>
          <a:prstGeom prst="rect">
            <a:avLst/>
          </a:prstGeom>
        </p:spPr>
        <p:txBody>
          <a:bodyPr wrap="square" numCol="2" spcCol="182880">
            <a:spAutoFit/>
          </a:bodyPr>
          <a:lstStyle/>
          <a:p>
            <a:pPr>
              <a:buClr>
                <a:srgbClr val="0070C0"/>
              </a:buClr>
              <a:tabLst>
                <a:tab pos="457200" algn="l"/>
                <a:tab pos="4005263" algn="r"/>
              </a:tabLst>
            </a:pPr>
            <a:r>
              <a:rPr lang="en-US" b="1" dirty="0" smtClean="0">
                <a:solidFill>
                  <a:srgbClr val="C00000"/>
                </a:solidFill>
                <a:latin typeface="Arial" panose="020B0604020202020204" pitchFamily="34" charset="0"/>
                <a:cs typeface="Arial" panose="020B0604020202020204" pitchFamily="34" charset="0"/>
              </a:rPr>
              <a:t>9	Graphs	67</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9.1	Coordinates	67</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9.2	Linear graphs	68</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9.3	Gradient	69</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9.4	y </a:t>
            </a:r>
            <a:r>
              <a:rPr lang="en-US" dirty="0">
                <a:latin typeface="Arial" panose="020B0604020202020204" pitchFamily="34" charset="0"/>
                <a:cs typeface="Arial" panose="020B0604020202020204" pitchFamily="34" charset="0"/>
              </a:rPr>
              <a:t>= mx + </a:t>
            </a:r>
            <a:r>
              <a:rPr lang="en-US" dirty="0" smtClean="0">
                <a:latin typeface="Arial" panose="020B0604020202020204" pitchFamily="34" charset="0"/>
                <a:cs typeface="Arial" panose="020B0604020202020204" pitchFamily="34" charset="0"/>
              </a:rPr>
              <a:t>c	70</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9.5	Real-life graphs	71</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9.6	Distance-time graphs	72</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9.7	More </a:t>
            </a:r>
            <a:r>
              <a:rPr lang="en-US" dirty="0">
                <a:latin typeface="Arial" panose="020B0604020202020204" pitchFamily="34" charset="0"/>
                <a:cs typeface="Arial" panose="020B0604020202020204" pitchFamily="34" charset="0"/>
              </a:rPr>
              <a:t>real-life </a:t>
            </a:r>
            <a:r>
              <a:rPr lang="en-US" dirty="0" smtClean="0">
                <a:latin typeface="Arial" panose="020B0604020202020204" pitchFamily="34" charset="0"/>
                <a:cs typeface="Arial" panose="020B0604020202020204" pitchFamily="34" charset="0"/>
              </a:rPr>
              <a:t>graphs	74</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r>
              <a:rPr lang="en-US" dirty="0" smtClean="0">
                <a:latin typeface="Arial" panose="020B0604020202020204" pitchFamily="34" charset="0"/>
                <a:cs typeface="Arial" panose="020B0604020202020204" pitchFamily="34" charset="0"/>
              </a:rPr>
              <a:t>9	Problem-solving	75</a:t>
            </a:r>
            <a:endParaRPr lang="en-US" dirty="0">
              <a:latin typeface="Arial" panose="020B0604020202020204" pitchFamily="34" charset="0"/>
              <a:cs typeface="Arial" panose="020B0604020202020204" pitchFamily="34" charset="0"/>
            </a:endParaRPr>
          </a:p>
          <a:p>
            <a:pPr>
              <a:buClr>
                <a:srgbClr val="0070C0"/>
              </a:buClr>
              <a:tabLst>
                <a:tab pos="457200" algn="l"/>
                <a:tab pos="4005263" algn="r"/>
              </a:tabLst>
            </a:pPr>
            <a:endParaRPr lang="en-US" dirty="0" smtClean="0">
              <a:latin typeface="Arial" panose="020B0604020202020204" pitchFamily="34" charset="0"/>
              <a:cs typeface="Arial" panose="020B0604020202020204" pitchFamily="34" charset="0"/>
            </a:endParaRPr>
          </a:p>
          <a:p>
            <a:pPr>
              <a:buClr>
                <a:srgbClr val="0070C0"/>
              </a:buClr>
              <a:tabLst>
                <a:tab pos="457200" algn="l"/>
                <a:tab pos="4005263" algn="r"/>
              </a:tabLst>
            </a:pPr>
            <a:r>
              <a:rPr lang="en-US" b="1" dirty="0" smtClean="0">
                <a:solidFill>
                  <a:srgbClr val="C00000"/>
                </a:solidFill>
                <a:latin typeface="Arial" panose="020B0604020202020204" pitchFamily="34" charset="0"/>
                <a:cs typeface="Arial" panose="020B0604020202020204" pitchFamily="34" charset="0"/>
              </a:rPr>
              <a:t>10	Transformations	77</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10.1	Translation	77</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10.2	Reflection	78</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10.3	Rotation	79</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10.4	Enlargement	80</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10.5	Describing enlargements	81</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10.6	Combining transformations	82</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10	Problem-solving	83</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endParaRPr lang="en-US" b="1" dirty="0" smtClean="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endParaRPr lang="en-US" b="1" dirty="0" smtClean="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endParaRPr lang="en-US" b="1" dirty="0" smtClean="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r>
              <a:rPr lang="en-US" b="1" dirty="0" smtClean="0">
                <a:solidFill>
                  <a:srgbClr val="C00000"/>
                </a:solidFill>
                <a:latin typeface="Arial" panose="020B0604020202020204" pitchFamily="34" charset="0"/>
                <a:cs typeface="Arial" panose="020B0604020202020204" pitchFamily="34" charset="0"/>
              </a:rPr>
              <a:t>11	Ratio </a:t>
            </a:r>
            <a:r>
              <a:rPr lang="en-US" b="1" dirty="0">
                <a:solidFill>
                  <a:srgbClr val="C00000"/>
                </a:solidFill>
                <a:latin typeface="Arial" panose="020B0604020202020204" pitchFamily="34" charset="0"/>
                <a:cs typeface="Arial" panose="020B0604020202020204" pitchFamily="34" charset="0"/>
              </a:rPr>
              <a:t>and </a:t>
            </a:r>
            <a:r>
              <a:rPr lang="en-US" b="1" dirty="0" smtClean="0">
                <a:solidFill>
                  <a:srgbClr val="C00000"/>
                </a:solidFill>
                <a:latin typeface="Arial" panose="020B0604020202020204" pitchFamily="34" charset="0"/>
                <a:cs typeface="Arial" panose="020B0604020202020204" pitchFamily="34" charset="0"/>
              </a:rPr>
              <a:t>proportion	85</a:t>
            </a: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11.1	Writing ratios	85</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11.2	Using </a:t>
            </a:r>
            <a:r>
              <a:rPr lang="en-US" dirty="0">
                <a:latin typeface="Arial" panose="020B0604020202020204" pitchFamily="34" charset="0"/>
                <a:cs typeface="Arial" panose="020B0604020202020204" pitchFamily="34" charset="0"/>
              </a:rPr>
              <a:t>ratios </a:t>
            </a:r>
            <a:r>
              <a:rPr lang="en-US" dirty="0" smtClean="0">
                <a:latin typeface="Arial" panose="020B0604020202020204" pitchFamily="34" charset="0"/>
                <a:cs typeface="Arial" panose="020B0604020202020204" pitchFamily="34" charset="0"/>
              </a:rPr>
              <a:t>1	85</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11.3	Ratios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measures	86</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11.4	Using </a:t>
            </a:r>
            <a:r>
              <a:rPr lang="en-US" dirty="0">
                <a:latin typeface="Arial" panose="020B0604020202020204" pitchFamily="34" charset="0"/>
                <a:cs typeface="Arial" panose="020B0604020202020204" pitchFamily="34" charset="0"/>
              </a:rPr>
              <a:t>ratios </a:t>
            </a:r>
            <a:r>
              <a:rPr lang="en-US" dirty="0" smtClean="0">
                <a:latin typeface="Arial" panose="020B0604020202020204" pitchFamily="34" charset="0"/>
                <a:cs typeface="Arial" panose="020B0604020202020204" pitchFamily="34" charset="0"/>
              </a:rPr>
              <a:t>2	87</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11.5	Comparing </a:t>
            </a:r>
            <a:r>
              <a:rPr lang="en-US" dirty="0">
                <a:latin typeface="Arial" panose="020B0604020202020204" pitchFamily="34" charset="0"/>
                <a:cs typeface="Arial" panose="020B0604020202020204" pitchFamily="34" charset="0"/>
              </a:rPr>
              <a:t>using </a:t>
            </a:r>
            <a:r>
              <a:rPr lang="en-US" dirty="0" smtClean="0">
                <a:latin typeface="Arial" panose="020B0604020202020204" pitchFamily="34" charset="0"/>
                <a:cs typeface="Arial" panose="020B0604020202020204" pitchFamily="34" charset="0"/>
              </a:rPr>
              <a:t>ratios	88</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11.6	Using proportion	90</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11.7	Proportion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graphs	90</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11.8	Proportion problems	92</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11	Problem-solving	92</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b="1" dirty="0" smtClean="0">
                <a:solidFill>
                  <a:srgbClr val="C00000"/>
                </a:solidFill>
                <a:latin typeface="Arial" panose="020B0604020202020204" pitchFamily="34" charset="0"/>
                <a:cs typeface="Arial" panose="020B0604020202020204" pitchFamily="34" charset="0"/>
              </a:rPr>
              <a:t>12	Right-angled triangles	94</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12.1	Pythagoras</a:t>
            </a:r>
            <a:r>
              <a:rPr lang="en-US" dirty="0">
                <a:latin typeface="Arial" panose="020B0604020202020204" pitchFamily="34" charset="0"/>
                <a:cs typeface="Arial" panose="020B0604020202020204" pitchFamily="34" charset="0"/>
              </a:rPr>
              <a:t>' theorem </a:t>
            </a:r>
            <a:r>
              <a:rPr lang="en-US" dirty="0" smtClean="0">
                <a:latin typeface="Arial" panose="020B0604020202020204" pitchFamily="34" charset="0"/>
                <a:cs typeface="Arial" panose="020B0604020202020204" pitchFamily="34" charset="0"/>
              </a:rPr>
              <a:t>1	94</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12.2	Pythagoras</a:t>
            </a:r>
            <a:r>
              <a:rPr lang="en-US" dirty="0">
                <a:latin typeface="Arial" panose="020B0604020202020204" pitchFamily="34" charset="0"/>
                <a:cs typeface="Arial" panose="020B0604020202020204" pitchFamily="34" charset="0"/>
              </a:rPr>
              <a:t>' theorem </a:t>
            </a:r>
            <a:r>
              <a:rPr lang="en-US" dirty="0" smtClean="0">
                <a:latin typeface="Arial" panose="020B0604020202020204" pitchFamily="34" charset="0"/>
                <a:cs typeface="Arial" panose="020B0604020202020204" pitchFamily="34" charset="0"/>
              </a:rPr>
              <a:t>2	95</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12.3	Trigonometry</a:t>
            </a:r>
            <a:r>
              <a:rPr lang="en-US" dirty="0">
                <a:latin typeface="Arial" panose="020B0604020202020204" pitchFamily="34" charset="0"/>
                <a:cs typeface="Arial" panose="020B0604020202020204" pitchFamily="34" charset="0"/>
              </a:rPr>
              <a:t>: the sine ratio </a:t>
            </a:r>
            <a:r>
              <a:rPr lang="en-US" dirty="0" smtClean="0">
                <a:latin typeface="Arial" panose="020B0604020202020204" pitchFamily="34" charset="0"/>
                <a:cs typeface="Arial" panose="020B0604020202020204" pitchFamily="34" charset="0"/>
              </a:rPr>
              <a:t>1	96</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12.4	Trigonometry</a:t>
            </a:r>
            <a:r>
              <a:rPr lang="en-US" dirty="0">
                <a:latin typeface="Arial" panose="020B0604020202020204" pitchFamily="34" charset="0"/>
                <a:cs typeface="Arial" panose="020B0604020202020204" pitchFamily="34" charset="0"/>
              </a:rPr>
              <a:t>: the sine ratio </a:t>
            </a:r>
            <a:r>
              <a:rPr lang="en-US" dirty="0" smtClean="0">
                <a:latin typeface="Arial" panose="020B0604020202020204" pitchFamily="34" charset="0"/>
                <a:cs typeface="Arial" panose="020B0604020202020204" pitchFamily="34" charset="0"/>
              </a:rPr>
              <a:t>2	97</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12.5	Trigonometry</a:t>
            </a:r>
            <a:r>
              <a:rPr lang="en-US" dirty="0">
                <a:latin typeface="Arial" panose="020B0604020202020204" pitchFamily="34" charset="0"/>
                <a:cs typeface="Arial" panose="020B0604020202020204" pitchFamily="34" charset="0"/>
              </a:rPr>
              <a:t>: the cosine </a:t>
            </a:r>
            <a:r>
              <a:rPr lang="en-US" dirty="0" smtClean="0">
                <a:latin typeface="Arial" panose="020B0604020202020204" pitchFamily="34" charset="0"/>
                <a:cs typeface="Arial" panose="020B0604020202020204" pitchFamily="34" charset="0"/>
              </a:rPr>
              <a:t>ratio	98</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12.6	Trigonometry</a:t>
            </a:r>
            <a:r>
              <a:rPr lang="en-US" dirty="0">
                <a:latin typeface="Arial" panose="020B0604020202020204" pitchFamily="34" charset="0"/>
                <a:cs typeface="Arial" panose="020B0604020202020204" pitchFamily="34" charset="0"/>
              </a:rPr>
              <a:t>: the tangent </a:t>
            </a:r>
            <a:r>
              <a:rPr lang="en-US" dirty="0" smtClean="0">
                <a:latin typeface="Arial" panose="020B0604020202020204" pitchFamily="34" charset="0"/>
                <a:cs typeface="Arial" panose="020B0604020202020204" pitchFamily="34" charset="0"/>
              </a:rPr>
              <a:t>ratio	99</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12.7	Finding </a:t>
            </a:r>
            <a:r>
              <a:rPr lang="en-US" dirty="0">
                <a:latin typeface="Arial" panose="020B0604020202020204" pitchFamily="34" charset="0"/>
                <a:cs typeface="Arial" panose="020B0604020202020204" pitchFamily="34" charset="0"/>
              </a:rPr>
              <a:t>lengths and angles using</a:t>
            </a: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	trigonometry	101</a:t>
            </a:r>
            <a:endParaRPr lang="en-US" dirty="0">
              <a:latin typeface="Arial" panose="020B0604020202020204" pitchFamily="34" charset="0"/>
              <a:cs typeface="Arial" panose="020B0604020202020204" pitchFamily="34" charset="0"/>
            </a:endParaRPr>
          </a:p>
          <a:p>
            <a:pPr>
              <a:buClr>
                <a:srgbClr val="0070C0"/>
              </a:buClr>
              <a:tabLst>
                <a:tab pos="571500" algn="l"/>
                <a:tab pos="4005263" algn="r"/>
              </a:tabLst>
            </a:pPr>
            <a:r>
              <a:rPr lang="en-US" dirty="0" smtClean="0">
                <a:latin typeface="Arial" panose="020B0604020202020204" pitchFamily="34" charset="0"/>
                <a:cs typeface="Arial" panose="020B0604020202020204" pitchFamily="34" charset="0"/>
              </a:rPr>
              <a:t>12	Problem-solving	102</a:t>
            </a:r>
            <a:endParaRPr lang="en-US"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427984" y="1152626"/>
            <a:ext cx="36004" cy="5516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a:hlinkClick r:id="rId3"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grpSp>
        <p:nvGrpSpPr>
          <p:cNvPr id="6" name="Group 5"/>
          <p:cNvGrpSpPr/>
          <p:nvPr/>
        </p:nvGrpSpPr>
        <p:grpSpPr>
          <a:xfrm>
            <a:off x="251520" y="1196752"/>
            <a:ext cx="5224584" cy="5328592"/>
            <a:chOff x="3483872" y="1089031"/>
            <a:chExt cx="5264592" cy="5328592"/>
          </a:xfrm>
        </p:grpSpPr>
        <p:sp>
          <p:nvSpPr>
            <p:cNvPr id="7" name="Round Diagonal Corner Rectangle 6"/>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7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8" y="1666250"/>
              <a:ext cx="5176568" cy="3970318"/>
            </a:xfrm>
            <a:prstGeom prst="rect">
              <a:avLst/>
            </a:prstGeom>
          </p:spPr>
          <p:txBody>
            <a:bodyPr wrap="square">
              <a:spAutoFit/>
            </a:bodyPr>
            <a:lstStyle/>
            <a:p>
              <a:pPr marL="400050" indent="-400050">
                <a:spcAft>
                  <a:spcPts val="0"/>
                </a:spcAft>
                <a:buClr>
                  <a:srgbClr val="C00000"/>
                </a:buClr>
                <a:buFont typeface="+mj-lt"/>
                <a:buAutoNum type="alphaLcPeriod"/>
                <a:tabLst>
                  <a:tab pos="4972050" algn="r"/>
                </a:tabLst>
              </a:pPr>
              <a:r>
                <a:rPr lang="en-US" sz="2800" dirty="0" smtClean="0"/>
                <a:t>Complete </a:t>
              </a:r>
              <a:r>
                <a:rPr lang="en-US" sz="2800" dirty="0"/>
                <a:t>the table of values </a:t>
              </a:r>
              <a:r>
                <a:rPr lang="en-US" sz="2800" dirty="0" smtClean="0"/>
                <a:t>for </a:t>
              </a:r>
              <a:r>
                <a:rPr lang="en-US" sz="2800" i="1" dirty="0" smtClean="0"/>
                <a:t>y</a:t>
              </a:r>
              <a:r>
                <a:rPr lang="en-US" sz="2800" dirty="0" smtClean="0"/>
                <a:t> </a:t>
              </a:r>
              <a:r>
                <a:rPr lang="en-US" sz="2800" dirty="0"/>
                <a:t>= 3</a:t>
              </a:r>
              <a:r>
                <a:rPr lang="en-US" sz="2800" i="1" dirty="0"/>
                <a:t>x</a:t>
              </a:r>
              <a:r>
                <a:rPr lang="en-US" sz="2800" dirty="0"/>
                <a:t> </a:t>
              </a:r>
              <a:r>
                <a:rPr lang="en-US" sz="2800" dirty="0" smtClean="0"/>
                <a:t>– 1</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a:p>
              <a:pPr marL="400050" indent="-400050">
                <a:spcAft>
                  <a:spcPts val="0"/>
                </a:spcAft>
                <a:buClr>
                  <a:srgbClr val="C00000"/>
                </a:buClr>
                <a:buFont typeface="+mj-lt"/>
                <a:buAutoNum type="alphaLcPeriod"/>
                <a:tabLst>
                  <a:tab pos="4972050" algn="r"/>
                </a:tabLst>
              </a:pPr>
              <a:r>
                <a:rPr lang="en-US" sz="2800" dirty="0" smtClean="0"/>
                <a:t>On </a:t>
              </a:r>
              <a:r>
                <a:rPr lang="en-US" sz="2800" dirty="0"/>
                <a:t>the grid, draw the graph of </a:t>
              </a:r>
              <a:r>
                <a:rPr lang="en-US" sz="2800" i="1" dirty="0" smtClean="0"/>
                <a:t>y</a:t>
              </a:r>
              <a:r>
                <a:rPr lang="en-US" sz="2800" dirty="0" smtClean="0"/>
                <a:t> </a:t>
              </a:r>
              <a:r>
                <a:rPr lang="en-US" sz="2800" dirty="0"/>
                <a:t>= 3</a:t>
              </a:r>
              <a:r>
                <a:rPr lang="en-US" sz="2800" i="1" dirty="0"/>
                <a:t>x</a:t>
              </a:r>
              <a:r>
                <a:rPr lang="en-US" sz="2800" dirty="0"/>
                <a:t> </a:t>
              </a:r>
              <a:r>
                <a:rPr lang="en-US" sz="2800" dirty="0" smtClean="0"/>
                <a:t>– 1</a:t>
              </a:r>
              <a:r>
                <a:rPr lang="en-US" sz="2400" dirty="0" smtClean="0"/>
                <a:t/>
              </a:r>
              <a:br>
                <a:rPr lang="en-US" sz="2400" dirty="0" smtClean="0"/>
              </a:br>
              <a:r>
                <a:rPr lang="en-US" sz="2800" b="1" dirty="0" smtClean="0"/>
                <a:t>	(4 marks)</a:t>
              </a:r>
              <a:endParaRPr lang="en-US" sz="2800" b="1" dirty="0"/>
            </a:p>
          </p:txBody>
        </p:sp>
      </p:grpSp>
      <p:graphicFrame>
        <p:nvGraphicFramePr>
          <p:cNvPr id="5" name="Table 4"/>
          <p:cNvGraphicFramePr>
            <a:graphicFrameLocks noGrp="1"/>
          </p:cNvGraphicFramePr>
          <p:nvPr>
            <p:extLst>
              <p:ext uri="{D42A27DB-BD31-4B8C-83A1-F6EECF244321}">
                <p14:modId xmlns:p14="http://schemas.microsoft.com/office/powerpoint/2010/main" val="4044431954"/>
              </p:ext>
            </p:extLst>
          </p:nvPr>
        </p:nvGraphicFramePr>
        <p:xfrm>
          <a:off x="402935" y="3140968"/>
          <a:ext cx="4961153" cy="914400"/>
        </p:xfrm>
        <a:graphic>
          <a:graphicData uri="http://schemas.openxmlformats.org/drawingml/2006/table">
            <a:tbl>
              <a:tblPr firstRow="1" bandRow="1">
                <a:tableStyleId>{5C22544A-7EE6-4342-B048-85BDC9FD1C3A}</a:tableStyleId>
              </a:tblPr>
              <a:tblGrid>
                <a:gridCol w="688252"/>
                <a:gridCol w="695400"/>
                <a:gridCol w="695400"/>
                <a:gridCol w="625860"/>
                <a:gridCol w="695400"/>
                <a:gridCol w="556320"/>
                <a:gridCol w="486780"/>
                <a:gridCol w="517741"/>
              </a:tblGrid>
              <a:tr h="370840">
                <a:tc>
                  <a:txBody>
                    <a:bodyPr/>
                    <a:lstStyle/>
                    <a:p>
                      <a:r>
                        <a:rPr lang="en-US" sz="2400" b="1" i="1" dirty="0" smtClean="0">
                          <a:latin typeface="Arial" panose="020B0604020202020204" pitchFamily="34" charset="0"/>
                          <a:cs typeface="Arial" panose="020B0604020202020204" pitchFamily="34" charset="0"/>
                        </a:rPr>
                        <a:t>x</a:t>
                      </a:r>
                      <a:endParaRPr lang="en-US" sz="2400" b="1" i="1"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r>
              <a:tr h="370840">
                <a:tc>
                  <a:txBody>
                    <a:bodyPr/>
                    <a:lstStyle/>
                    <a:p>
                      <a:r>
                        <a:rPr lang="en-US" sz="2400" b="1" i="1" dirty="0" smtClean="0">
                          <a:latin typeface="Arial" panose="020B0604020202020204" pitchFamily="34" charset="0"/>
                          <a:cs typeface="Arial" panose="020B0604020202020204" pitchFamily="34" charset="0"/>
                        </a:rPr>
                        <a:t>y</a:t>
                      </a:r>
                      <a:endParaRPr lang="en-US" sz="2400" b="1" i="1"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r>
            </a:tbl>
          </a:graphicData>
        </a:graphic>
      </p:graphicFrame>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5724128" y="1291925"/>
            <a:ext cx="3026904" cy="3653183"/>
          </a:xfrm>
          <a:prstGeom prst="rect">
            <a:avLst/>
          </a:prstGeom>
        </p:spPr>
      </p:pic>
    </p:spTree>
    <p:extLst>
      <p:ext uri="{BB962C8B-B14F-4D97-AF65-F5344CB8AC3E}">
        <p14:creationId xmlns:p14="http://schemas.microsoft.com/office/powerpoint/2010/main" val="1474902966"/>
      </p:ext>
    </p:extLst>
  </p:cSld>
  <p:clrMapOvr>
    <a:masterClrMapping/>
  </p:clrMapOvr>
  <p:transition advClick="0"/>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5231064" cy="2477601"/>
          </a:xfrm>
          <a:prstGeom prst="rect">
            <a:avLst/>
          </a:prstGeom>
        </p:spPr>
        <p:txBody>
          <a:bodyPr wrap="square">
            <a:spAutoFit/>
          </a:bodyPr>
          <a:lstStyle/>
          <a:p>
            <a:pPr marL="514350" indent="-514350">
              <a:buClr>
                <a:srgbClr val="C00000"/>
              </a:buClr>
              <a:buFont typeface="+mj-lt"/>
              <a:buAutoNum type="arabicPeriod"/>
              <a:tabLst>
                <a:tab pos="2066925" algn="l"/>
                <a:tab pos="2743200" algn="l"/>
                <a:tab pos="3200400" algn="l"/>
                <a:tab pos="3822700" algn="l"/>
              </a:tabLst>
            </a:pPr>
            <a:r>
              <a:rPr lang="en-US" sz="3100" dirty="0">
                <a:latin typeface="Arial" panose="020B0604020202020204" pitchFamily="34" charset="0"/>
                <a:cs typeface="Arial" panose="020B0604020202020204" pitchFamily="34" charset="0"/>
              </a:rPr>
              <a:t>Find angle </a:t>
            </a:r>
            <a:r>
              <a:rPr lang="el-GR" sz="3100" i="1" dirty="0">
                <a:latin typeface="Arial" panose="020B0604020202020204" pitchFamily="34" charset="0"/>
                <a:cs typeface="Arial" panose="020B0604020202020204" pitchFamily="34" charset="0"/>
              </a:rPr>
              <a:t>θ</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Each one is a multiple of 10°. </a:t>
            </a:r>
            <a:endParaRPr lang="en-US" sz="31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100" dirty="0" smtClean="0">
                <a:latin typeface="Arial" panose="020B0604020202020204" pitchFamily="34" charset="0"/>
                <a:cs typeface="Arial" panose="020B0604020202020204" pitchFamily="34" charset="0"/>
              </a:rPr>
              <a:t>sin </a:t>
            </a:r>
            <a:r>
              <a:rPr lang="el-GR" sz="3100" i="1" dirty="0" smtClean="0">
                <a:latin typeface="Arial" panose="020B0604020202020204" pitchFamily="34" charset="0"/>
                <a:cs typeface="Arial" panose="020B0604020202020204" pitchFamily="34" charset="0"/>
              </a:rPr>
              <a:t>θ</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0.766 044 4431 </a:t>
            </a:r>
            <a:endParaRPr lang="en-US" sz="31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100" dirty="0" smtClean="0">
                <a:latin typeface="Arial" panose="020B0604020202020204" pitchFamily="34" charset="0"/>
                <a:cs typeface="Arial" panose="020B0604020202020204" pitchFamily="34" charset="0"/>
              </a:rPr>
              <a:t>sin </a:t>
            </a:r>
            <a:r>
              <a:rPr lang="el-GR" sz="3100" i="1" dirty="0">
                <a:latin typeface="Arial" panose="020B0604020202020204" pitchFamily="34" charset="0"/>
                <a:cs typeface="Arial" panose="020B0604020202020204" pitchFamily="34" charset="0"/>
              </a:rPr>
              <a:t>θ</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0.984 807 753 </a:t>
            </a:r>
            <a:endParaRPr lang="en-US" sz="31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100" dirty="0" smtClean="0">
                <a:latin typeface="Arial" panose="020B0604020202020204" pitchFamily="34" charset="0"/>
                <a:cs typeface="Arial" panose="020B0604020202020204" pitchFamily="34" charset="0"/>
              </a:rPr>
              <a:t>sin </a:t>
            </a:r>
            <a:r>
              <a:rPr lang="el-GR" sz="3100" i="1" dirty="0">
                <a:latin typeface="Arial" panose="020B0604020202020204" pitchFamily="34" charset="0"/>
                <a:cs typeface="Arial" panose="020B0604020202020204" pitchFamily="34" charset="0"/>
              </a:rPr>
              <a:t>θ</a:t>
            </a:r>
            <a:r>
              <a:rPr lang="en-US" sz="3100" dirty="0" smtClean="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 0.342 020 1433</a:t>
            </a:r>
            <a:endParaRPr lang="en-US" sz="3100" baseline="30000" dirty="0">
              <a:latin typeface="Arial" panose="020B0604020202020204" pitchFamily="34" charset="0"/>
              <a:cs typeface="Arial" panose="020B0604020202020204" pitchFamily="34" charset="0"/>
            </a:endParaRPr>
          </a:p>
        </p:txBody>
      </p:sp>
      <p:sp>
        <p:nvSpPr>
          <p:cNvPr id="7" name="Rectangle 6"/>
          <p:cNvSpPr/>
          <p:nvPr/>
        </p:nvSpPr>
        <p:spPr>
          <a:xfrm flipH="1">
            <a:off x="263720" y="4493730"/>
            <a:ext cx="5204539" cy="206210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a:t>
            </a:r>
            <a:r>
              <a:rPr lang="en-US" sz="2800" dirty="0">
                <a:solidFill>
                  <a:schemeClr val="tx1"/>
                </a:solidFill>
                <a:latin typeface="Arial" panose="020B0604020202020204" pitchFamily="34" charset="0"/>
                <a:cs typeface="Arial" panose="020B0604020202020204" pitchFamily="34" charset="0"/>
              </a:rPr>
              <a:t>Use the </a:t>
            </a:r>
            <a:r>
              <a:rPr lang="en-US" sz="2800" dirty="0" smtClean="0">
                <a:solidFill>
                  <a:schemeClr val="tx1"/>
                </a:solidFill>
                <a:latin typeface="Arial" panose="020B0604020202020204" pitchFamily="34" charset="0"/>
                <a:cs typeface="Arial" panose="020B0604020202020204" pitchFamily="34" charset="0"/>
              </a:rPr>
              <a:t>          key on</a:t>
            </a:r>
            <a:br>
              <a:rPr lang="en-US" sz="28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
            </a:r>
            <a:br>
              <a:rPr lang="en-US" sz="16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your </a:t>
            </a:r>
            <a:r>
              <a:rPr lang="en-US" sz="2800" dirty="0">
                <a:solidFill>
                  <a:schemeClr val="tx1"/>
                </a:solidFill>
                <a:latin typeface="Arial" panose="020B0604020202020204" pitchFamily="34" charset="0"/>
                <a:cs typeface="Arial" panose="020B0604020202020204" pitchFamily="34" charset="0"/>
              </a:rPr>
              <a:t>calculator. You only need to try angles such as 10°, 20°, 30°,...</a:t>
            </a:r>
            <a:endParaRPr lang="en-US" sz="2800" dirty="0">
              <a:solidFill>
                <a:schemeClr val="tx1"/>
              </a:solidFill>
              <a:latin typeface="Arial" panose="020B0604020202020204" pitchFamily="34" charset="0"/>
              <a:cs typeface="Arial" panose="020B0604020202020204" pitchFamily="34" charset="0"/>
            </a:endParaRPr>
          </a:p>
        </p:txBody>
      </p:sp>
      <p:sp>
        <p:nvSpPr>
          <p:cNvPr id="2" name="Rounded Rectangle 1"/>
          <p:cNvSpPr/>
          <p:nvPr/>
        </p:nvSpPr>
        <p:spPr>
          <a:xfrm>
            <a:off x="3203848" y="4581128"/>
            <a:ext cx="800474" cy="552450"/>
          </a:xfrm>
          <a:prstGeom prst="roundRect">
            <a:avLst/>
          </a:prstGeom>
          <a:solidFill>
            <a:srgbClr val="E8EAEE"/>
          </a:solidFill>
          <a:ln>
            <a:solidFill>
              <a:schemeClr val="bg1">
                <a:lumMod val="50000"/>
              </a:schemeClr>
            </a:solidFill>
          </a:ln>
          <a:effectLst>
            <a:outerShdw blurRad="1270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tx1"/>
                </a:solidFill>
                <a:latin typeface="Arial" panose="020B0604020202020204" pitchFamily="34" charset="0"/>
                <a:cs typeface="Arial" panose="020B0604020202020204" pitchFamily="34" charset="0"/>
              </a:rPr>
              <a:t>sin</a:t>
            </a:r>
            <a:endParaRPr lang="en-US"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743583"/>
      </p:ext>
    </p:extLst>
  </p:cSld>
  <p:clrMapOvr>
    <a:masterClrMapping/>
  </p:clrMapOvr>
  <p:transition advClick="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5231064" cy="5080878"/>
          </a:xfrm>
          <a:prstGeom prst="rect">
            <a:avLst/>
          </a:prstGeom>
        </p:spPr>
        <p:txBody>
          <a:bodyPr wrap="square">
            <a:spAutoFit/>
          </a:bodyPr>
          <a:lstStyle/>
          <a:p>
            <a:pPr marL="514350" indent="-514350">
              <a:buClr>
                <a:srgbClr val="C00000"/>
              </a:buClr>
              <a:buFont typeface="+mj-lt"/>
              <a:buAutoNum type="arabicPeriod" startAt="2"/>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Find angle </a:t>
            </a:r>
            <a:r>
              <a:rPr lang="el-GR" sz="2500" i="1" dirty="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Each one is a multiple of 5°.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sin </a:t>
            </a:r>
            <a:r>
              <a:rPr lang="el-GR" sz="2500" i="1" dirty="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0.707 106 7812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sin </a:t>
            </a:r>
            <a:r>
              <a:rPr lang="el-GR" sz="2500" i="1" dirty="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0.996 194 6981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sin </a:t>
            </a:r>
            <a:r>
              <a:rPr lang="el-GR" sz="2500" i="1" dirty="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0.087 155 7427</a:t>
            </a:r>
          </a:p>
          <a:p>
            <a:pPr marL="514350" indent="-514350">
              <a:buClr>
                <a:srgbClr val="C00000"/>
              </a:buClr>
              <a:buFont typeface="+mj-lt"/>
              <a:buAutoNum type="arabicPeriod" startAt="2"/>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Use sin</a:t>
            </a:r>
            <a:r>
              <a:rPr lang="en-US" sz="2500" baseline="30000" dirty="0">
                <a:latin typeface="Arial" panose="020B0604020202020204" pitchFamily="34" charset="0"/>
                <a:cs typeface="Arial" panose="020B0604020202020204" pitchFamily="34" charset="0"/>
              </a:rPr>
              <a:t>-1</a:t>
            </a:r>
            <a:r>
              <a:rPr lang="en-US" sz="2500" dirty="0">
                <a:latin typeface="Arial" panose="020B0604020202020204" pitchFamily="34" charset="0"/>
                <a:cs typeface="Arial" panose="020B0604020202020204" pitchFamily="34" charset="0"/>
              </a:rPr>
              <a:t> on your calculator to check your answers to </a:t>
            </a:r>
            <a:r>
              <a:rPr lang="en-US" sz="2500" b="1" dirty="0">
                <a:latin typeface="Arial" panose="020B0604020202020204" pitchFamily="34" charset="0"/>
                <a:cs typeface="Arial" panose="020B0604020202020204" pitchFamily="34" charset="0"/>
              </a:rPr>
              <a:t>Q1</a:t>
            </a:r>
            <a:r>
              <a:rPr lang="en-US" sz="2500" dirty="0">
                <a:latin typeface="Arial" panose="020B0604020202020204" pitchFamily="34" charset="0"/>
                <a:cs typeface="Arial" panose="020B0604020202020204" pitchFamily="34" charset="0"/>
              </a:rPr>
              <a:t> and </a:t>
            </a:r>
            <a:r>
              <a:rPr lang="en-US" sz="2500" b="1" dirty="0" smtClean="0">
                <a:latin typeface="Arial" panose="020B0604020202020204" pitchFamily="34" charset="0"/>
                <a:cs typeface="Arial" panose="020B0604020202020204" pitchFamily="34" charset="0"/>
              </a:rPr>
              <a:t>Q2</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The </a:t>
            </a:r>
            <a:r>
              <a:rPr lang="en-US" sz="2500" dirty="0">
                <a:latin typeface="Arial" panose="020B0604020202020204" pitchFamily="34" charset="0"/>
                <a:cs typeface="Arial" panose="020B0604020202020204" pitchFamily="34" charset="0"/>
              </a:rPr>
              <a:t>first has been started for </a:t>
            </a:r>
            <a:r>
              <a:rPr lang="en-US" sz="2500" dirty="0" smtClean="0">
                <a:latin typeface="Arial" panose="020B0604020202020204" pitchFamily="34" charset="0"/>
                <a:cs typeface="Arial" panose="020B0604020202020204" pitchFamily="34" charset="0"/>
              </a:rPr>
              <a:t>you.</a:t>
            </a:r>
          </a:p>
          <a:p>
            <a:pPr marL="971550" lvl="1" indent="-514350">
              <a:buClr>
                <a:srgbClr val="C00000"/>
              </a:buClr>
              <a:buFont typeface="+mj-lt"/>
              <a:buAutoNum type="alphaLcPeriod"/>
              <a:tabLst>
                <a:tab pos="1485900" algn="l"/>
                <a:tab pos="2743200" algn="l"/>
                <a:tab pos="3200400" algn="l"/>
                <a:tab pos="3822700" algn="l"/>
              </a:tabLst>
            </a:pPr>
            <a:r>
              <a:rPr lang="en-US" sz="2500" dirty="0" smtClean="0">
                <a:latin typeface="Arial" panose="020B0604020202020204" pitchFamily="34" charset="0"/>
                <a:cs typeface="Arial" panose="020B0604020202020204" pitchFamily="34" charset="0"/>
              </a:rPr>
              <a:t>sin </a:t>
            </a:r>
            <a:r>
              <a:rPr lang="el-GR" sz="2500" i="1" dirty="0">
                <a:latin typeface="Arial" panose="020B0604020202020204" pitchFamily="34" charset="0"/>
                <a:cs typeface="Arial" panose="020B0604020202020204" pitchFamily="34" charset="0"/>
              </a:rPr>
              <a:t>θ </a:t>
            </a:r>
            <a:r>
              <a:rPr lang="en-US" sz="2500" dirty="0" smtClean="0">
                <a:latin typeface="Arial" panose="020B0604020202020204" pitchFamily="34" charset="0"/>
                <a:cs typeface="Arial" panose="020B0604020202020204" pitchFamily="34" charset="0"/>
              </a:rPr>
              <a:t>= 0.7660444431</a:t>
            </a:r>
          </a:p>
          <a:p>
            <a:pPr lvl="2">
              <a:buClr>
                <a:srgbClr val="C00000"/>
              </a:buClr>
              <a:tabLst>
                <a:tab pos="1485900" algn="l"/>
                <a:tab pos="2743200" algn="l"/>
                <a:tab pos="3200400" algn="l"/>
                <a:tab pos="3822700" algn="l"/>
              </a:tabLst>
            </a:pPr>
            <a:r>
              <a:rPr lang="en-US" sz="2500" dirty="0" smtClean="0">
                <a:latin typeface="Arial" panose="020B0604020202020204" pitchFamily="34" charset="0"/>
                <a:cs typeface="Arial" panose="020B0604020202020204" pitchFamily="34" charset="0"/>
              </a:rPr>
              <a:t>	</a:t>
            </a:r>
            <a:r>
              <a:rPr lang="el-GR" sz="2500" i="1" dirty="0" smtClean="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sin</a:t>
            </a:r>
            <a:r>
              <a:rPr lang="en-US" sz="2500" baseline="30000" dirty="0" smtClean="0">
                <a:latin typeface="Arial" panose="020B0604020202020204" pitchFamily="34" charset="0"/>
                <a:cs typeface="Arial" panose="020B0604020202020204" pitchFamily="34" charset="0"/>
              </a:rPr>
              <a:t>-1</a:t>
            </a:r>
            <a:r>
              <a:rPr lang="en-US" sz="2500" dirty="0" smtClean="0">
                <a:latin typeface="Arial" panose="020B0604020202020204" pitchFamily="34" charset="0"/>
                <a:cs typeface="Arial" panose="020B0604020202020204" pitchFamily="34" charset="0"/>
              </a:rPr>
              <a:t>(0.766O444431</a:t>
            </a:r>
            <a:r>
              <a:rPr lang="en-US" sz="2500" dirty="0">
                <a:latin typeface="Arial" panose="020B0604020202020204" pitchFamily="34" charset="0"/>
                <a:cs typeface="Arial" panose="020B0604020202020204" pitchFamily="34" charset="0"/>
              </a:rPr>
              <a:t>)</a:t>
            </a:r>
          </a:p>
          <a:p>
            <a:pPr lvl="2">
              <a:lnSpc>
                <a:spcPts val="2900"/>
              </a:lnSpc>
              <a:buClr>
                <a:srgbClr val="C00000"/>
              </a:buClr>
              <a:tabLst>
                <a:tab pos="1485900" algn="l"/>
                <a:tab pos="2743200" algn="l"/>
                <a:tab pos="3200400" algn="l"/>
                <a:tab pos="3822700" algn="l"/>
              </a:tabLst>
            </a:pPr>
            <a:r>
              <a:rPr lang="en-US" sz="2500" dirty="0" smtClean="0">
                <a:latin typeface="Arial" panose="020B0604020202020204" pitchFamily="34" charset="0"/>
                <a:cs typeface="Arial" panose="020B0604020202020204" pitchFamily="34" charset="0"/>
              </a:rPr>
              <a:t>	</a:t>
            </a:r>
            <a:r>
              <a:rPr lang="el-GR" sz="2500" i="1" dirty="0" smtClean="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endParaRPr lang="en-US" sz="2500" baseline="30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948895684"/>
      </p:ext>
    </p:extLst>
  </p:cSld>
  <p:clrMapOvr>
    <a:masterClrMapping/>
  </p:clrMapOvr>
  <p:transition advClick="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mc:AlternateContent xmlns:mc="http://schemas.openxmlformats.org/markup-compatibility/2006">
        <mc:Choice xmlns:a14="http://schemas.microsoft.com/office/drawing/2010/main" Requires="a14">
          <p:sp>
            <p:nvSpPr>
              <p:cNvPr id="3" name="Rectangle 2"/>
              <p:cNvSpPr/>
              <p:nvPr/>
            </p:nvSpPr>
            <p:spPr>
              <a:xfrm>
                <a:off x="277040" y="1223312"/>
                <a:ext cx="5231064" cy="5355312"/>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Use sin</a:t>
                </a:r>
                <a:r>
                  <a:rPr lang="en-US" sz="2800" baseline="30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on your calculator to find the value of </a:t>
                </a:r>
                <a:r>
                  <a:rPr lang="el-GR" sz="2800" i="1" dirty="0" smtClean="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correct to 0.1°.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sin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0.678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sin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0.9214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sin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0.7777</a:t>
                </a:r>
              </a:p>
              <a:p>
                <a:pPr marL="514350" indent="-514350">
                  <a:buClr>
                    <a:srgbClr val="C00000"/>
                  </a:buClr>
                  <a:buFont typeface="+mj-lt"/>
                  <a:buAutoNum type="arabicPeriod" startAt="4"/>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Use your calculator to find the value of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correct to 0.1°.</a:t>
                </a:r>
              </a:p>
              <a:p>
                <a:pPr marL="971550" lvl="1" indent="-514350">
                  <a:lnSpc>
                    <a:spcPts val="5400"/>
                  </a:lnSpc>
                  <a:buClr>
                    <a:srgbClr val="C00000"/>
                  </a:buClr>
                  <a:buFont typeface="+mj-lt"/>
                  <a:buAutoNum type="alphaLcPeriod"/>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sin </a:t>
                </a:r>
                <a:r>
                  <a:rPr lang="el-GR" sz="2800" i="1" dirty="0" smtClean="0">
                    <a:latin typeface="Arial" panose="020B0604020202020204" pitchFamily="34" charset="0"/>
                    <a:cs typeface="Arial" panose="020B0604020202020204" pitchFamily="34" charset="0"/>
                  </a:rPr>
                  <a:t>θ</a:t>
                </a:r>
                <a:r>
                  <a:rPr lang="en-US" sz="2800" i="1"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 </a:t>
                </a:r>
                <a14:m>
                  <m:oMath xmlns:m="http://schemas.openxmlformats.org/officeDocument/2006/math">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5</m:t>
                        </m:r>
                      </m:num>
                      <m:den>
                        <m:r>
                          <a:rPr lang="en-US" sz="2800" b="0" i="1" smtClean="0">
                            <a:latin typeface="Cambria Math" panose="02040503050406030204" pitchFamily="18" charset="0"/>
                            <a:cs typeface="Arial" panose="020B0604020202020204" pitchFamily="34" charset="0"/>
                          </a:rPr>
                          <m:t>6</m:t>
                        </m:r>
                      </m:den>
                    </m:f>
                  </m:oMath>
                </a14:m>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sin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2</m:t>
                        </m:r>
                      </m:num>
                      <m:den>
                        <m:r>
                          <a:rPr lang="en-US" sz="2800" b="0" i="1" smtClean="0">
                            <a:latin typeface="Cambria Math" panose="02040503050406030204" pitchFamily="18" charset="0"/>
                            <a:cs typeface="Arial" panose="020B0604020202020204" pitchFamily="34" charset="0"/>
                          </a:rPr>
                          <m:t>15</m:t>
                        </m:r>
                      </m:den>
                    </m:f>
                  </m:oMath>
                </a14:m>
                <a:endParaRPr lang="en-US" sz="2800" dirty="0" smtClean="0">
                  <a:latin typeface="Arial" panose="020B0604020202020204" pitchFamily="34" charset="0"/>
                  <a:cs typeface="Arial" panose="020B0604020202020204" pitchFamily="34" charset="0"/>
                </a:endParaRPr>
              </a:p>
              <a:p>
                <a:pPr marL="971550" lvl="1" indent="-514350">
                  <a:lnSpc>
                    <a:spcPts val="5400"/>
                  </a:lnSpc>
                  <a:buClr>
                    <a:srgbClr val="C00000"/>
                  </a:buClr>
                  <a:buFont typeface="+mj-lt"/>
                  <a:buAutoNum type="alphaLcPeriod" startAt="3"/>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sin </a:t>
                </a:r>
                <a:r>
                  <a:rPr lang="el-GR" sz="2800" i="1" dirty="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3.2</m:t>
                        </m:r>
                      </m:num>
                      <m:den>
                        <m:r>
                          <a:rPr lang="en-US" sz="2800" b="0" i="1" smtClean="0">
                            <a:latin typeface="Cambria Math" panose="02040503050406030204" pitchFamily="18" charset="0"/>
                            <a:cs typeface="Arial" panose="020B0604020202020204" pitchFamily="34" charset="0"/>
                          </a:rPr>
                          <m:t>19.8</m:t>
                        </m:r>
                      </m:den>
                    </m:f>
                  </m:oMath>
                </a14:m>
                <a:endParaRPr lang="en-US" sz="28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5231064" cy="5355312"/>
              </a:xfrm>
              <a:prstGeom prst="rect">
                <a:avLst/>
              </a:prstGeom>
              <a:blipFill rotWithShape="0">
                <a:blip r:embed="rId4"/>
                <a:stretch>
                  <a:fillRect l="-2095" t="-1253" r="-1397" b="-342"/>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3917726380"/>
      </p:ext>
    </p:extLst>
  </p:cSld>
  <p:clrMapOvr>
    <a:masterClrMapping/>
  </p:clrMapOvr>
  <p:transition advClick="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5159056" cy="4493538"/>
          </a:xfrm>
          <a:prstGeom prst="rect">
            <a:avLst/>
          </a:prstGeom>
        </p:spPr>
        <p:txBody>
          <a:bodyPr wrap="square">
            <a:spAutoFit/>
          </a:bodyPr>
          <a:lstStyle/>
          <a:p>
            <a:pPr marL="457200" indent="-457200">
              <a:buClr>
                <a:srgbClr val="C00000"/>
              </a:buClr>
              <a:buFont typeface="+mj-lt"/>
              <a:buAutoNum type="arabicPeriod" startAt="6"/>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Copy and complete these </a:t>
            </a:r>
            <a:r>
              <a:rPr lang="en-US" sz="2200" dirty="0" smtClean="0">
                <a:latin typeface="Arial" panose="020B0604020202020204" pitchFamily="34" charset="0"/>
                <a:cs typeface="Arial" panose="020B0604020202020204" pitchFamily="34" charset="0"/>
              </a:rPr>
              <a:t>diagrams. The </a:t>
            </a:r>
            <a:r>
              <a:rPr lang="en-US" sz="2200" dirty="0">
                <a:latin typeface="Arial" panose="020B0604020202020204" pitchFamily="34" charset="0"/>
                <a:cs typeface="Arial" panose="020B0604020202020204" pitchFamily="34" charset="0"/>
              </a:rPr>
              <a:t>first </a:t>
            </a:r>
            <a:r>
              <a:rPr lang="en-US" sz="2200" dirty="0" smtClean="0">
                <a:latin typeface="Arial" panose="020B0604020202020204" pitchFamily="34" charset="0"/>
                <a:cs typeface="Arial" panose="020B0604020202020204" pitchFamily="34" charset="0"/>
              </a:rPr>
              <a:t>one </a:t>
            </a:r>
            <a:r>
              <a:rPr lang="en-US" sz="2200" dirty="0">
                <a:latin typeface="Arial" panose="020B0604020202020204" pitchFamily="34" charset="0"/>
                <a:cs typeface="Arial" panose="020B0604020202020204" pitchFamily="34" charset="0"/>
              </a:rPr>
              <a:t>has </a:t>
            </a:r>
            <a:r>
              <a:rPr lang="en-US" sz="2200" dirty="0" smtClean="0">
                <a:latin typeface="Arial" panose="020B0604020202020204" pitchFamily="34" charset="0"/>
                <a:cs typeface="Arial" panose="020B0604020202020204" pitchFamily="34" charset="0"/>
              </a:rPr>
              <a:t>been </a:t>
            </a:r>
            <a:r>
              <a:rPr lang="en-US" sz="2200" dirty="0">
                <a:latin typeface="Arial" panose="020B0604020202020204" pitchFamily="34" charset="0"/>
                <a:cs typeface="Arial" panose="020B0604020202020204" pitchFamily="34" charset="0"/>
              </a:rPr>
              <a:t>done </a:t>
            </a:r>
            <a:r>
              <a:rPr lang="en-US" sz="2200" dirty="0" smtClean="0">
                <a:latin typeface="Arial" panose="020B0604020202020204" pitchFamily="34" charset="0"/>
                <a:cs typeface="Arial" panose="020B0604020202020204" pitchFamily="34" charset="0"/>
              </a:rPr>
              <a:t>for </a:t>
            </a:r>
            <a:r>
              <a:rPr lang="en-US" sz="2200" dirty="0">
                <a:latin typeface="Arial" panose="020B0604020202020204" pitchFamily="34" charset="0"/>
                <a:cs typeface="Arial" panose="020B0604020202020204" pitchFamily="34" charset="0"/>
              </a:rPr>
              <a:t>you</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8"/>
              <a:tabLst>
                <a:tab pos="2066925" algn="l"/>
                <a:tab pos="2743200" algn="l"/>
                <a:tab pos="3200400" algn="l"/>
                <a:tab pos="3822700"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An 18 m ramp rises 1.8 m. What angle does the ramp make with the horizontal</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23528" y="2058427"/>
            <a:ext cx="2891335" cy="1229664"/>
          </a:xfrm>
          <a:prstGeom prst="rect">
            <a:avLst/>
          </a:prstGeom>
        </p:spPr>
      </p:pic>
      <p:pic>
        <p:nvPicPr>
          <p:cNvPr id="7" name="Picture 6"/>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3347864" y="2058427"/>
            <a:ext cx="2160240" cy="1224136"/>
          </a:xfrm>
          <a:prstGeom prst="rect">
            <a:avLst/>
          </a:prstGeom>
        </p:spPr>
      </p:pic>
      <p:pic>
        <p:nvPicPr>
          <p:cNvPr id="9" name="Picture 8"/>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1691680" y="3339540"/>
            <a:ext cx="2560801" cy="1097572"/>
          </a:xfrm>
          <a:prstGeom prst="rect">
            <a:avLst/>
          </a:prstGeom>
        </p:spPr>
      </p:pic>
      <p:pic>
        <p:nvPicPr>
          <p:cNvPr id="10" name="Picture 9"/>
          <p:cNvPicPr>
            <a:picLocks noChangeAspect="1"/>
          </p:cNvPicPr>
          <p:nvPr/>
        </p:nvPicPr>
        <p:blipFill rotWithShape="1">
          <a:blip r:embed="rId8" cstate="print">
            <a:lum contrast="20000"/>
            <a:extLst>
              <a:ext uri="{28A0092B-C50C-407E-A947-70E740481C1C}">
                <a14:useLocalDpi xmlns:a14="http://schemas.microsoft.com/office/drawing/2010/main" val="0"/>
              </a:ext>
            </a:extLst>
          </a:blip>
          <a:srcRect/>
          <a:stretch/>
        </p:blipFill>
        <p:spPr>
          <a:xfrm>
            <a:off x="770154" y="5661248"/>
            <a:ext cx="4507348" cy="838576"/>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211157" y="4869160"/>
            <a:ext cx="530297" cy="535547"/>
          </a:xfrm>
          <a:prstGeom prst="rect">
            <a:avLst/>
          </a:prstGeom>
        </p:spPr>
      </p:pic>
    </p:spTree>
    <p:extLst>
      <p:ext uri="{BB962C8B-B14F-4D97-AF65-F5344CB8AC3E}">
        <p14:creationId xmlns:p14="http://schemas.microsoft.com/office/powerpoint/2010/main" val="3783806745"/>
      </p:ext>
    </p:extLst>
  </p:cSld>
  <p:clrMapOvr>
    <a:masterClrMapping/>
  </p:clrMapOvr>
  <p:transition advClick="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97</a:t>
            </a:r>
          </a:p>
        </p:txBody>
      </p:sp>
      <p:sp>
        <p:nvSpPr>
          <p:cNvPr id="3" name="Rectangle 2"/>
          <p:cNvSpPr/>
          <p:nvPr/>
        </p:nvSpPr>
        <p:spPr>
          <a:xfrm>
            <a:off x="277040" y="1223312"/>
            <a:ext cx="3934920" cy="1938992"/>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200400" algn="l"/>
                <a:tab pos="3822700" algn="l"/>
              </a:tabLst>
            </a:pPr>
            <a:r>
              <a:rPr lang="en-US" sz="2400" dirty="0">
                <a:latin typeface="Arial" panose="020B0604020202020204" pitchFamily="34" charset="0"/>
                <a:cs typeface="Arial" panose="020B0604020202020204" pitchFamily="34" charset="0"/>
              </a:rPr>
              <a:t>Calculate the size of angle </a:t>
            </a:r>
            <a:r>
              <a:rPr lang="el-GR" sz="2400" i="1" dirty="0" smtClean="0">
                <a:latin typeface="Arial" panose="020B0604020202020204" pitchFamily="34" charset="0"/>
                <a:cs typeface="Arial" panose="020B0604020202020204" pitchFamily="34" charset="0"/>
              </a:rPr>
              <a:t>θ</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 each triangle. Give your answer to an appropriate degree of accuracy.</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b="50589"/>
          <a:stretch/>
        </p:blipFill>
        <p:spPr>
          <a:xfrm>
            <a:off x="850209" y="3298217"/>
            <a:ext cx="4189185" cy="1717095"/>
          </a:xfrm>
          <a:prstGeom prst="rect">
            <a:avLst/>
          </a:prstGeom>
        </p:spPr>
      </p:pic>
      <p:pic>
        <p:nvPicPr>
          <p:cNvPr id="10" name="Picture 9"/>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t="58558"/>
          <a:stretch/>
        </p:blipFill>
        <p:spPr>
          <a:xfrm>
            <a:off x="850209" y="5085185"/>
            <a:ext cx="4189185" cy="1440160"/>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2646" r="48245" b="65750"/>
          <a:stretch/>
        </p:blipFill>
        <p:spPr>
          <a:xfrm>
            <a:off x="4211960" y="1223312"/>
            <a:ext cx="1296144" cy="150999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1684507719"/>
      </p:ext>
    </p:extLst>
  </p:cSld>
  <p:clrMapOvr>
    <a:masterClrMapping/>
  </p:clrMapOvr>
  <p:transition advClick="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12.4 – Trigonometry: The Sine Ratio 2</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grpSp>
        <p:nvGrpSpPr>
          <p:cNvPr id="11" name="Group 10"/>
          <p:cNvGrpSpPr/>
          <p:nvPr/>
        </p:nvGrpSpPr>
        <p:grpSpPr>
          <a:xfrm>
            <a:off x="305905" y="1268760"/>
            <a:ext cx="5130191" cy="5256584"/>
            <a:chOff x="3483872" y="1089031"/>
            <a:chExt cx="5264592" cy="5256584"/>
          </a:xfrm>
        </p:grpSpPr>
        <p:sp>
          <p:nvSpPr>
            <p:cNvPr id="13" name="Round Diagonal Corner Rectangle 12"/>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63889" y="4037291"/>
              <a:ext cx="5095139" cy="2308324"/>
            </a:xfrm>
            <a:prstGeom prst="rect">
              <a:avLst/>
            </a:prstGeom>
          </p:spPr>
          <p:txBody>
            <a:bodyPr wrap="square">
              <a:spAutoFit/>
            </a:bodyPr>
            <a:lstStyle/>
            <a:p>
              <a:pPr>
                <a:spcAft>
                  <a:spcPts val="0"/>
                </a:spcAft>
                <a:tabLst>
                  <a:tab pos="4972050" algn="r"/>
                </a:tabLst>
              </a:pPr>
              <a:r>
                <a:rPr lang="en-US" sz="2400" dirty="0"/>
                <a:t>ABC is a right-angled triangle.</a:t>
              </a:r>
            </a:p>
            <a:p>
              <a:pPr algn="ctr">
                <a:spcAft>
                  <a:spcPts val="0"/>
                </a:spcAft>
                <a:tabLst>
                  <a:tab pos="2114550" algn="l"/>
                  <a:tab pos="4972050" algn="r"/>
                </a:tabLst>
              </a:pPr>
              <a:r>
                <a:rPr lang="en-US" sz="2400" dirty="0"/>
                <a:t>BC = 5 cm </a:t>
              </a:r>
              <a:r>
                <a:rPr lang="en-US" sz="2400" dirty="0" smtClean="0"/>
                <a:t>	AC </a:t>
              </a:r>
              <a:r>
                <a:rPr lang="en-US" sz="2400" dirty="0"/>
                <a:t>= 9 cm</a:t>
              </a:r>
            </a:p>
            <a:p>
              <a:pPr>
                <a:spcAft>
                  <a:spcPts val="0"/>
                </a:spcAft>
                <a:tabLst>
                  <a:tab pos="4972050" algn="r"/>
                </a:tabLst>
              </a:pPr>
              <a:r>
                <a:rPr lang="en-US" sz="2400" dirty="0"/>
                <a:t>Calculate the size of the angle marked x. Give your answer correct to the nearest</a:t>
              </a:r>
            </a:p>
            <a:p>
              <a:pPr>
                <a:spcAft>
                  <a:spcPts val="0"/>
                </a:spcAft>
                <a:tabLst>
                  <a:tab pos="4972050" algn="r"/>
                </a:tabLst>
              </a:pPr>
              <a:r>
                <a:rPr lang="en-US" sz="2400" dirty="0"/>
                <a:t>1 decimal place</a:t>
              </a:r>
              <a:r>
                <a:rPr lang="en-US" sz="2400" dirty="0" smtClean="0"/>
                <a:t>.</a:t>
              </a:r>
              <a:r>
                <a:rPr lang="en-US" sz="2400" dirty="0" smtClean="0"/>
                <a:t>	</a:t>
              </a:r>
              <a:r>
                <a:rPr lang="en-US" sz="2400" b="1" dirty="0" smtClean="0"/>
                <a:t>(</a:t>
              </a:r>
              <a:r>
                <a:rPr lang="en-US" sz="2400" b="1" dirty="0"/>
                <a:t>2 marks)</a:t>
              </a:r>
            </a:p>
          </p:txBody>
        </p:sp>
      </p:gr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229599" y="1885820"/>
            <a:ext cx="3290607" cy="2335268"/>
          </a:xfrm>
          <a:prstGeom prst="rect">
            <a:avLst/>
          </a:prstGeom>
        </p:spPr>
      </p:pic>
    </p:spTree>
    <p:extLst>
      <p:ext uri="{BB962C8B-B14F-4D97-AF65-F5344CB8AC3E}">
        <p14:creationId xmlns:p14="http://schemas.microsoft.com/office/powerpoint/2010/main" val="1533774125"/>
      </p:ext>
    </p:extLst>
  </p:cSld>
  <p:clrMapOvr>
    <a:masterClrMapping/>
  </p:clrMapOvr>
  <p:transition advClick="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277040" y="1223312"/>
                <a:ext cx="5231064" cy="5362494"/>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200400" algn="l"/>
                    <a:tab pos="3822700" algn="l"/>
                  </a:tabLst>
                </a:pPr>
                <a:r>
                  <a:rPr lang="en-US" sz="2200" dirty="0" smtClean="0">
                    <a:solidFill>
                      <a:srgbClr val="C00000"/>
                    </a:solidFill>
                    <a:latin typeface="Arial" panose="020B0604020202020204" pitchFamily="34" charset="0"/>
                    <a:cs typeface="Arial" panose="020B0604020202020204" pitchFamily="34" charset="0"/>
                  </a:rPr>
                  <a:t>a. </a:t>
                </a: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Draw </a:t>
                </a:r>
                <a:r>
                  <a:rPr lang="en-US" sz="2200" dirty="0">
                    <a:latin typeface="Arial" panose="020B0604020202020204" pitchFamily="34" charset="0"/>
                    <a:cs typeface="Arial" panose="020B0604020202020204" pitchFamily="34" charset="0"/>
                  </a:rPr>
                  <a:t>these triangles accurately using </a:t>
                </a:r>
                <a:r>
                  <a:rPr lang="en-US" sz="2200" dirty="0" smtClean="0">
                    <a:latin typeface="Arial" panose="020B0604020202020204" pitchFamily="34" charset="0"/>
                    <a:cs typeface="Arial" panose="020B0604020202020204" pitchFamily="34" charset="0"/>
                  </a:rPr>
                  <a:t>a ruler and protractor.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startAt="2"/>
                  <a:tabLst>
                    <a:tab pos="2066925" algn="l"/>
                    <a:tab pos="2743200" algn="l"/>
                    <a:tab pos="3200400" algn="l"/>
                    <a:tab pos="3822700" algn="l"/>
                  </a:tabLst>
                </a:pPr>
                <a:r>
                  <a:rPr lang="en-US" sz="2200" dirty="0">
                    <a:latin typeface="Arial" panose="020B0604020202020204" pitchFamily="34" charset="0"/>
                    <a:cs typeface="Arial" panose="020B0604020202020204" pitchFamily="34" charset="0"/>
                  </a:rPr>
                  <a:t>Label the hypotenuse (</a:t>
                </a:r>
                <a:r>
                  <a:rPr lang="en-US" sz="2200" dirty="0" err="1">
                    <a:latin typeface="Arial" panose="020B0604020202020204" pitchFamily="34" charset="0"/>
                    <a:cs typeface="Arial" panose="020B0604020202020204" pitchFamily="34" charset="0"/>
                  </a:rPr>
                  <a:t>hyp</a:t>
                </a:r>
                <a:r>
                  <a:rPr lang="en-US" sz="2200" dirty="0">
                    <a:latin typeface="Arial" panose="020B0604020202020204" pitchFamily="34" charset="0"/>
                    <a:cs typeface="Arial" panose="020B0604020202020204" pitchFamily="34" charset="0"/>
                  </a:rPr>
                  <a:t>) and </a:t>
                </a:r>
                <a:r>
                  <a:rPr lang="en-US" sz="2200" dirty="0" smtClean="0">
                    <a:latin typeface="Arial" panose="020B0604020202020204" pitchFamily="34" charset="0"/>
                    <a:cs typeface="Arial" panose="020B0604020202020204" pitchFamily="34" charset="0"/>
                  </a:rPr>
                  <a:t>adjacent side (</a:t>
                </a:r>
                <a:r>
                  <a:rPr lang="en-US" sz="2200" dirty="0" err="1" smtClean="0">
                    <a:latin typeface="Arial" panose="020B0604020202020204" pitchFamily="34" charset="0"/>
                    <a:cs typeface="Arial" panose="020B0604020202020204" pitchFamily="34" charset="0"/>
                  </a:rPr>
                  <a:t>adj</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800100" lvl="1" indent="-342900">
                  <a:buClr>
                    <a:srgbClr val="C00000"/>
                  </a:buClr>
                  <a:buFont typeface="+mj-lt"/>
                  <a:buAutoNum type="alphaLcPeriod" startAt="2"/>
                  <a:tabLst>
                    <a:tab pos="2066925" algn="l"/>
                    <a:tab pos="2743200" algn="l"/>
                    <a:tab pos="3200400" algn="l"/>
                    <a:tab pos="3822700" algn="l"/>
                  </a:tabLst>
                </a:pPr>
                <a:r>
                  <a:rPr lang="en-US" sz="2200" dirty="0" smtClean="0">
                    <a:latin typeface="Arial" panose="020B0604020202020204" pitchFamily="34" charset="0"/>
                    <a:cs typeface="Arial" panose="020B0604020202020204" pitchFamily="34" charset="0"/>
                  </a:rPr>
                  <a:t>Measure </a:t>
                </a:r>
                <a:r>
                  <a:rPr lang="en-US" sz="2200" dirty="0">
                    <a:latin typeface="Arial" panose="020B0604020202020204" pitchFamily="34" charset="0"/>
                    <a:cs typeface="Arial" panose="020B0604020202020204" pitchFamily="34" charset="0"/>
                  </a:rPr>
                  <a:t>the adjacent</a:t>
                </a:r>
                <a:r>
                  <a:rPr lang="en-US" sz="2200" dirty="0" smtClean="0">
                    <a:latin typeface="Arial" panose="020B0604020202020204" pitchFamily="34" charset="0"/>
                    <a:cs typeface="Arial" panose="020B0604020202020204" pitchFamily="34" charset="0"/>
                  </a:rPr>
                  <a:t> side. </a:t>
                </a:r>
              </a:p>
              <a:p>
                <a:pPr marL="800100" lvl="1" indent="-342900">
                  <a:buClr>
                    <a:srgbClr val="C00000"/>
                  </a:buClr>
                  <a:buFont typeface="+mj-lt"/>
                  <a:buAutoNum type="alphaLcPeriod" startAt="2"/>
                  <a:tabLst>
                    <a:tab pos="1143000" algn="l"/>
                    <a:tab pos="2743200" algn="l"/>
                    <a:tab pos="3200400" algn="l"/>
                    <a:tab pos="3822700" algn="l"/>
                  </a:tabLst>
                </a:pPr>
                <a:r>
                  <a:rPr lang="en-US" sz="2200" dirty="0" err="1" smtClean="0">
                    <a:solidFill>
                      <a:srgbClr val="C00000"/>
                    </a:solidFill>
                    <a:latin typeface="Arial" panose="020B0604020202020204" pitchFamily="34" charset="0"/>
                    <a:cs typeface="Arial" panose="020B0604020202020204" pitchFamily="34" charset="0"/>
                  </a:rPr>
                  <a:t>i</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Write the fraction </a:t>
                </a:r>
                <a14:m>
                  <m:oMath xmlns:m="http://schemas.openxmlformats.org/officeDocument/2006/math">
                    <m:f>
                      <m:fPr>
                        <m:ctrlPr>
                          <a:rPr lang="en-US" sz="2200" i="1">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𝑎𝑑𝑗𝑎𝑐𝑒𝑛𝑡</m:t>
                        </m:r>
                      </m:num>
                      <m:den>
                        <m:r>
                          <a:rPr lang="en-US" sz="2200" i="1">
                            <a:latin typeface="Cambria Math" panose="02040503050406030204" pitchFamily="18" charset="0"/>
                            <a:cs typeface="Arial" panose="020B0604020202020204" pitchFamily="34" charset="0"/>
                          </a:rPr>
                          <m:t>h𝑦𝑝𝑜𝑡𝑒𝑛𝑒𝑢𝑠𝑒</m:t>
                        </m:r>
                      </m:den>
                    </m:f>
                  </m:oMath>
                </a14:m>
                <a:r>
                  <a:rPr lang="en-US" sz="2200" dirty="0" smtClean="0">
                    <a:latin typeface="Arial" panose="020B0604020202020204" pitchFamily="34" charset="0"/>
                    <a:cs typeface="Arial" panose="020B0604020202020204" pitchFamily="34" charset="0"/>
                  </a:rPr>
                  <a:t>  	for each triangle and convert it 	to a decimal.</a:t>
                </a:r>
                <a:br>
                  <a:rPr lang="en-US" sz="2200" dirty="0" smtClean="0">
                    <a:latin typeface="Arial" panose="020B0604020202020204" pitchFamily="34" charset="0"/>
                    <a:cs typeface="Arial" panose="020B0604020202020204" pitchFamily="34" charset="0"/>
                  </a:rPr>
                </a:br>
                <a:r>
                  <a:rPr lang="en-US" sz="2200" dirty="0" smtClean="0">
                    <a:solidFill>
                      <a:srgbClr val="C00000"/>
                    </a:solidFill>
                    <a:latin typeface="Arial" panose="020B0604020202020204" pitchFamily="34" charset="0"/>
                    <a:cs typeface="Arial" panose="020B0604020202020204" pitchFamily="34" charset="0"/>
                  </a:rPr>
                  <a:t>ii</a:t>
                </a:r>
                <a:r>
                  <a:rPr lang="en-US" sz="2200" dirty="0" smtClean="0">
                    <a:latin typeface="Arial" panose="020B0604020202020204" pitchFamily="34" charset="0"/>
                    <a:cs typeface="Arial" panose="020B0604020202020204" pitchFamily="34" charset="0"/>
                  </a:rPr>
                  <a:t> 	What do you notice?</a:t>
                </a:r>
                <a:endParaRPr lang="en-US" sz="2200" dirty="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77040" y="1223312"/>
                <a:ext cx="5231064" cy="5362494"/>
              </a:xfrm>
              <a:prstGeom prst="rect">
                <a:avLst/>
              </a:prstGeom>
              <a:blipFill rotWithShape="0">
                <a:blip r:embed="rId5"/>
                <a:stretch>
                  <a:fillRect l="-1281" t="-683" r="-1048" b="-1479"/>
                </a:stretch>
              </a:blipFill>
            </p:spPr>
            <p:txBody>
              <a:bodyPr/>
              <a:lstStyle/>
              <a:p>
                <a:r>
                  <a:rPr lang="en-US">
                    <a:noFill/>
                  </a:rPr>
                  <a:t> </a:t>
                </a:r>
              </a:p>
            </p:txBody>
          </p:sp>
        </mc:Fallback>
      </mc:AlternateContent>
      <p:pic>
        <p:nvPicPr>
          <p:cNvPr id="2" name="Picture 1"/>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820317" y="2042633"/>
            <a:ext cx="4399755" cy="1890423"/>
          </a:xfrm>
          <a:prstGeom prst="rect">
            <a:avLst/>
          </a:prstGeom>
        </p:spPr>
      </p:pic>
    </p:spTree>
    <p:extLst>
      <p:ext uri="{BB962C8B-B14F-4D97-AF65-F5344CB8AC3E}">
        <p14:creationId xmlns:p14="http://schemas.microsoft.com/office/powerpoint/2010/main" val="2099739638"/>
      </p:ext>
    </p:extLst>
  </p:cSld>
  <p:clrMapOvr>
    <a:masterClrMapping/>
  </p:clrMapOvr>
  <p:transition advClick="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sp>
        <p:nvSpPr>
          <p:cNvPr id="9" name="Rectangle 8"/>
          <p:cNvSpPr/>
          <p:nvPr/>
        </p:nvSpPr>
        <p:spPr>
          <a:xfrm>
            <a:off x="277040" y="1223312"/>
            <a:ext cx="5231064" cy="2677656"/>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your calculator to find, correct to 3 </a:t>
            </a:r>
            <a:r>
              <a:rPr lang="en-US" sz="2400" dirty="0" err="1">
                <a:latin typeface="Arial" panose="020B0604020202020204" pitchFamily="34" charset="0"/>
                <a:cs typeface="Arial" panose="020B0604020202020204" pitchFamily="34" charset="0"/>
              </a:rPr>
              <a:t>d.p.</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457450" algn="l"/>
                <a:tab pos="2914650" algn="l"/>
                <a:tab pos="3200400" algn="l"/>
                <a:tab pos="3822700" algn="l"/>
              </a:tabLst>
            </a:pPr>
            <a:r>
              <a:rPr lang="en-US" sz="2400" dirty="0" smtClean="0">
                <a:latin typeface="Arial" panose="020B0604020202020204" pitchFamily="34" charset="0"/>
                <a:cs typeface="Arial" panose="020B0604020202020204" pitchFamily="34" charset="0"/>
              </a:rPr>
              <a:t>cos </a:t>
            </a:r>
            <a:r>
              <a:rPr lang="en-US" sz="2400" dirty="0">
                <a:latin typeface="Arial" panose="020B0604020202020204" pitchFamily="34" charset="0"/>
                <a:cs typeface="Arial" panose="020B0604020202020204" pitchFamily="34" charset="0"/>
              </a:rPr>
              <a:t>30°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cos </a:t>
            </a:r>
            <a:r>
              <a:rPr lang="en-US" sz="2400" dirty="0">
                <a:latin typeface="Arial" panose="020B0604020202020204" pitchFamily="34" charset="0"/>
                <a:cs typeface="Arial" panose="020B0604020202020204" pitchFamily="34" charset="0"/>
              </a:rPr>
              <a:t>1°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2457450" algn="l"/>
                <a:tab pos="2914650" algn="l"/>
                <a:tab pos="3200400" algn="l"/>
                <a:tab pos="3822700" algn="l"/>
              </a:tabLst>
            </a:pPr>
            <a:r>
              <a:rPr lang="en-US" sz="2400" dirty="0" smtClean="0">
                <a:latin typeface="Arial" panose="020B0604020202020204" pitchFamily="34" charset="0"/>
                <a:cs typeface="Arial" panose="020B0604020202020204" pitchFamily="34" charset="0"/>
              </a:rPr>
              <a:t>cos </a:t>
            </a:r>
            <a:r>
              <a:rPr lang="en-US" sz="2400" dirty="0">
                <a:latin typeface="Arial" panose="020B0604020202020204" pitchFamily="34" charset="0"/>
                <a:cs typeface="Arial" panose="020B0604020202020204" pitchFamily="34" charset="0"/>
              </a:rPr>
              <a:t>19.5°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cos </a:t>
            </a:r>
            <a:r>
              <a:rPr lang="en-US" sz="2400" dirty="0">
                <a:latin typeface="Arial" panose="020B0604020202020204" pitchFamily="34" charset="0"/>
                <a:cs typeface="Arial" panose="020B0604020202020204" pitchFamily="34" charset="0"/>
              </a:rPr>
              <a:t>87°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5"/>
              <a:tabLst>
                <a:tab pos="2457450" algn="l"/>
                <a:tab pos="2914650" algn="l"/>
                <a:tab pos="3200400" algn="l"/>
                <a:tab pos="3822700" algn="l"/>
              </a:tabLst>
            </a:pPr>
            <a:r>
              <a:rPr lang="en-US" sz="2400" dirty="0" smtClean="0">
                <a:latin typeface="Arial" panose="020B0604020202020204" pitchFamily="34" charset="0"/>
                <a:cs typeface="Arial" panose="020B0604020202020204" pitchFamily="34" charset="0"/>
              </a:rPr>
              <a:t>cos </a:t>
            </a:r>
            <a:r>
              <a:rPr lang="en-US" sz="2400" dirty="0">
                <a:latin typeface="Arial" panose="020B0604020202020204" pitchFamily="34" charset="0"/>
                <a:cs typeface="Arial" panose="020B0604020202020204" pitchFamily="34" charset="0"/>
              </a:rPr>
              <a:t>19.5°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cos </a:t>
            </a:r>
            <a:r>
              <a:rPr lang="en-US" sz="2400" dirty="0">
                <a:latin typeface="Arial" panose="020B0604020202020204" pitchFamily="34" charset="0"/>
                <a:cs typeface="Arial" panose="020B0604020202020204" pitchFamily="34" charset="0"/>
              </a:rPr>
              <a:t>75</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4"/>
              <a:tabLst>
                <a:tab pos="2457450" algn="l"/>
                <a:tab pos="2914650" algn="l"/>
                <a:tab pos="32004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Use this triangle to show why cos 45° = sin 45°.</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3" name="Picture 2"/>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439199" y="3907954"/>
            <a:ext cx="2906746" cy="2642492"/>
          </a:xfrm>
          <a:prstGeom prst="rect">
            <a:avLst/>
          </a:prstGeom>
        </p:spPr>
      </p:pic>
    </p:spTree>
    <p:extLst>
      <p:ext uri="{BB962C8B-B14F-4D97-AF65-F5344CB8AC3E}">
        <p14:creationId xmlns:p14="http://schemas.microsoft.com/office/powerpoint/2010/main" val="882437300"/>
      </p:ext>
    </p:extLst>
  </p:cSld>
  <p:clrMapOvr>
    <a:masterClrMapping/>
  </p:clrMapOvr>
  <p:transition advClick="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sp>
        <p:nvSpPr>
          <p:cNvPr id="9" name="Rectangle 8"/>
          <p:cNvSpPr/>
          <p:nvPr/>
        </p:nvSpPr>
        <p:spPr>
          <a:xfrm>
            <a:off x="277040" y="1223312"/>
            <a:ext cx="5231064" cy="1077218"/>
          </a:xfrm>
          <a:prstGeom prst="rect">
            <a:avLst/>
          </a:prstGeom>
        </p:spPr>
        <p:txBody>
          <a:bodyPr wrap="square">
            <a:spAutoFit/>
          </a:bodyPr>
          <a:lstStyle/>
          <a:p>
            <a:pPr marL="457200" indent="-457200">
              <a:buClr>
                <a:srgbClr val="C00000"/>
              </a:buClr>
              <a:buFont typeface="+mj-lt"/>
              <a:buAutoNum type="arabicPeriod" startAt="3"/>
              <a:tabLst>
                <a:tab pos="2066925" algn="l"/>
                <a:tab pos="2743200" algn="l"/>
                <a:tab pos="3200400" algn="l"/>
                <a:tab pos="3822700" algn="l"/>
              </a:tabLst>
            </a:pPr>
            <a:r>
              <a:rPr lang="en-US" sz="3200" dirty="0">
                <a:latin typeface="Arial" panose="020B0604020202020204" pitchFamily="34" charset="0"/>
                <a:cs typeface="Arial" panose="020B0604020202020204" pitchFamily="34" charset="0"/>
              </a:rPr>
              <a:t>Write cos </a:t>
            </a:r>
            <a:r>
              <a:rPr lang="el-GR" sz="3200" i="1" dirty="0" smtClean="0">
                <a:latin typeface="Arial" panose="020B0604020202020204" pitchFamily="34" charset="0"/>
                <a:cs typeface="Arial" panose="020B0604020202020204" pitchFamily="34" charset="0"/>
              </a:rPr>
              <a:t>θ</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as a fraction for each triangle.</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93800" y="2518903"/>
            <a:ext cx="5197544" cy="4006441"/>
          </a:xfrm>
          <a:prstGeom prst="rect">
            <a:avLst/>
          </a:prstGeom>
        </p:spPr>
      </p:pic>
    </p:spTree>
    <p:extLst>
      <p:ext uri="{BB962C8B-B14F-4D97-AF65-F5344CB8AC3E}">
        <p14:creationId xmlns:p14="http://schemas.microsoft.com/office/powerpoint/2010/main" val="3060486051"/>
      </p:ext>
    </p:extLst>
  </p:cSld>
  <p:clrMapOvr>
    <a:masterClrMapping/>
  </p:clrMapOvr>
  <p:transition advClick="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sp>
        <p:nvSpPr>
          <p:cNvPr id="9" name="Rectangle 8"/>
          <p:cNvSpPr/>
          <p:nvPr/>
        </p:nvSpPr>
        <p:spPr>
          <a:xfrm>
            <a:off x="277040" y="1223312"/>
            <a:ext cx="3862912" cy="1815882"/>
          </a:xfrm>
          <a:prstGeom prst="rect">
            <a:avLst/>
          </a:prstGeom>
        </p:spPr>
        <p:txBody>
          <a:bodyPr wrap="square">
            <a:spAutoFit/>
          </a:bodyPr>
          <a:lstStyle/>
          <a:p>
            <a:pPr marL="514350" indent="-514350">
              <a:buClr>
                <a:srgbClr val="C00000"/>
              </a:buClr>
              <a:buFont typeface="+mj-lt"/>
              <a:buAutoNum type="arabicPeriod" startAt="5"/>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Find the value 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in each triangle. Give your answers correct to 1 </a:t>
            </a:r>
            <a:r>
              <a:rPr lang="en-US" sz="2800" dirty="0" err="1">
                <a:latin typeface="Arial" panose="020B0604020202020204" pitchFamily="34" charset="0"/>
                <a:cs typeface="Arial" panose="020B0604020202020204" pitchFamily="34" charset="0"/>
              </a:rPr>
              <a:t>d.p.</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111" t="2379" r="7162" b="4973"/>
          <a:stretch/>
        </p:blipFill>
        <p:spPr>
          <a:xfrm>
            <a:off x="4139952" y="1223312"/>
            <a:ext cx="1368152" cy="1591524"/>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195928" y="4941168"/>
            <a:ext cx="3465235" cy="1584106"/>
          </a:xfrm>
          <a:prstGeom prst="rect">
            <a:avLst/>
          </a:prstGeom>
        </p:spPr>
      </p:pic>
      <p:pic>
        <p:nvPicPr>
          <p:cNvPr id="8" name="Picture 7"/>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51520" y="3066725"/>
            <a:ext cx="2692089" cy="1802435"/>
          </a:xfrm>
          <a:prstGeom prst="rect">
            <a:avLst/>
          </a:prstGeom>
        </p:spPr>
      </p:pic>
      <p:pic>
        <p:nvPicPr>
          <p:cNvPr id="10" name="Picture 9"/>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3073695" y="3068960"/>
            <a:ext cx="2396036" cy="1597356"/>
          </a:xfrm>
          <a:prstGeom prst="rect">
            <a:avLst/>
          </a:prstGeom>
        </p:spPr>
      </p:pic>
    </p:spTree>
    <p:extLst>
      <p:ext uri="{BB962C8B-B14F-4D97-AF65-F5344CB8AC3E}">
        <p14:creationId xmlns:p14="http://schemas.microsoft.com/office/powerpoint/2010/main" val="1839109646"/>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9.2 – Linear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sp>
        <p:nvSpPr>
          <p:cNvPr id="3" name="Rectangle 2"/>
          <p:cNvSpPr/>
          <p:nvPr/>
        </p:nvSpPr>
        <p:spPr>
          <a:xfrm>
            <a:off x="251520" y="1196752"/>
            <a:ext cx="8568952" cy="3677930"/>
          </a:xfrm>
          <a:prstGeom prst="rect">
            <a:avLst/>
          </a:prstGeom>
        </p:spPr>
        <p:txBody>
          <a:bodyPr wrap="square">
            <a:spAutoFit/>
          </a:bodyPr>
          <a:lstStyle/>
          <a:p>
            <a:pPr marL="457200" indent="-457200">
              <a:buClr>
                <a:srgbClr val="C00000"/>
              </a:buClr>
              <a:buFont typeface="+mj-lt"/>
              <a:buAutoNum type="arabicPeriod" startAt="8"/>
              <a:tabLst>
                <a:tab pos="857250" algn="l"/>
                <a:tab pos="2066925" algn="l"/>
                <a:tab pos="2743200" algn="l"/>
                <a:tab pos="3822700" algn="l"/>
              </a:tabLst>
            </a:pPr>
            <a:r>
              <a:rPr lang="en-US" sz="2330" dirty="0">
                <a:latin typeface="Arial" panose="020B0604020202020204" pitchFamily="34" charset="0"/>
                <a:cs typeface="Arial" panose="020B0604020202020204" pitchFamily="34" charset="0"/>
              </a:rPr>
              <a:t>The diagram shows the graph of </a:t>
            </a:r>
            <a:r>
              <a:rPr lang="en-US" sz="2330" i="1" dirty="0">
                <a:latin typeface="Arial" panose="020B0604020202020204" pitchFamily="34" charset="0"/>
                <a:cs typeface="Arial" panose="020B0604020202020204" pitchFamily="34" charset="0"/>
              </a:rPr>
              <a:t>y</a:t>
            </a:r>
            <a:r>
              <a:rPr lang="en-US" sz="2330" dirty="0">
                <a:latin typeface="Arial" panose="020B0604020202020204" pitchFamily="34" charset="0"/>
                <a:cs typeface="Arial" panose="020B0604020202020204" pitchFamily="34" charset="0"/>
              </a:rPr>
              <a:t> = </a:t>
            </a:r>
            <a:r>
              <a:rPr lang="en-US" sz="2330" dirty="0" smtClean="0">
                <a:latin typeface="Arial" panose="020B0604020202020204" pitchFamily="34" charset="0"/>
                <a:cs typeface="Arial" panose="020B0604020202020204" pitchFamily="34" charset="0"/>
              </a:rPr>
              <a:t>3 – ½</a:t>
            </a:r>
            <a:r>
              <a:rPr lang="en-US" sz="2330" i="1" dirty="0" smtClean="0">
                <a:latin typeface="Arial" panose="020B0604020202020204" pitchFamily="34" charset="0"/>
                <a:cs typeface="Arial" panose="020B0604020202020204" pitchFamily="34" charset="0"/>
              </a:rPr>
              <a:t>x</a:t>
            </a:r>
          </a:p>
          <a:p>
            <a:pPr marL="800100" indent="-400050">
              <a:buClr>
                <a:srgbClr val="C00000"/>
              </a:buClr>
              <a:buFont typeface="+mj-lt"/>
              <a:buAutoNum type="alphaLcPeriod"/>
              <a:tabLst>
                <a:tab pos="1257300" algn="l"/>
                <a:tab pos="2628900" algn="l"/>
                <a:tab pos="3086100" algn="l"/>
                <a:tab pos="3822700" algn="l"/>
                <a:tab pos="4457700" algn="l"/>
                <a:tab pos="5086350" algn="l"/>
              </a:tabLst>
            </a:pPr>
            <a:r>
              <a:rPr lang="en-US" sz="2330" dirty="0">
                <a:latin typeface="Arial" panose="020B0604020202020204" pitchFamily="34" charset="0"/>
                <a:cs typeface="Arial" panose="020B0604020202020204" pitchFamily="34" charset="0"/>
              </a:rPr>
              <a:t>Use the graph to find an estimate for the value of </a:t>
            </a:r>
            <a:r>
              <a:rPr lang="en-US" sz="2330" i="1" dirty="0">
                <a:latin typeface="Arial" panose="020B0604020202020204" pitchFamily="34" charset="0"/>
                <a:cs typeface="Arial" panose="020B0604020202020204" pitchFamily="34" charset="0"/>
              </a:rPr>
              <a:t>y</a:t>
            </a:r>
            <a:r>
              <a:rPr lang="en-US" sz="2330" dirty="0">
                <a:latin typeface="Arial" panose="020B0604020202020204" pitchFamily="34" charset="0"/>
                <a:cs typeface="Arial" panose="020B0604020202020204" pitchFamily="34" charset="0"/>
              </a:rPr>
              <a:t> </a:t>
            </a:r>
            <a:r>
              <a:rPr lang="en-US" sz="2330" dirty="0" smtClean="0">
                <a:latin typeface="Arial" panose="020B0604020202020204" pitchFamily="34" charset="0"/>
                <a:cs typeface="Arial" panose="020B0604020202020204" pitchFamily="34" charset="0"/>
              </a:rPr>
              <a:t>when</a:t>
            </a:r>
            <a:br>
              <a:rPr lang="en-US" sz="2330" dirty="0" smtClean="0">
                <a:latin typeface="Arial" panose="020B0604020202020204" pitchFamily="34" charset="0"/>
                <a:cs typeface="Arial" panose="020B0604020202020204" pitchFamily="34" charset="0"/>
              </a:rPr>
            </a:br>
            <a:r>
              <a:rPr lang="en-US" sz="2330" dirty="0" err="1" smtClean="0">
                <a:solidFill>
                  <a:srgbClr val="C00000"/>
                </a:solidFill>
                <a:latin typeface="Arial" panose="020B0604020202020204" pitchFamily="34" charset="0"/>
                <a:cs typeface="Arial" panose="020B0604020202020204" pitchFamily="34" charset="0"/>
              </a:rPr>
              <a:t>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x</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2.5 </a:t>
            </a:r>
            <a:r>
              <a:rPr lang="en-US" sz="2330" dirty="0" smtClean="0">
                <a:latin typeface="Arial" panose="020B0604020202020204" pitchFamily="34" charset="0"/>
                <a:cs typeface="Arial" panose="020B0604020202020204" pitchFamily="34" charset="0"/>
              </a:rPr>
              <a:t>	</a:t>
            </a:r>
            <a:r>
              <a:rPr lang="en-US" sz="2330" dirty="0" smtClean="0">
                <a:solidFill>
                  <a:srgbClr val="C00000"/>
                </a:solidFill>
                <a:latin typeface="Arial" panose="020B0604020202020204" pitchFamily="34" charset="0"/>
                <a:cs typeface="Arial" panose="020B0604020202020204" pitchFamily="34" charset="0"/>
              </a:rPr>
              <a:t>ii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x</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6.8 	</a:t>
            </a:r>
            <a:r>
              <a:rPr lang="en-US" sz="2330" dirty="0" smtClean="0">
                <a:solidFill>
                  <a:srgbClr val="C00000"/>
                </a:solidFill>
                <a:latin typeface="Arial" panose="020B0604020202020204" pitchFamily="34" charset="0"/>
                <a:cs typeface="Arial" panose="020B0604020202020204" pitchFamily="34" charset="0"/>
              </a:rPr>
              <a:t>iii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x</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-1.2</a:t>
            </a:r>
          </a:p>
          <a:p>
            <a:pPr marL="800100" indent="-400050">
              <a:buClr>
                <a:srgbClr val="C00000"/>
              </a:buClr>
              <a:buFont typeface="+mj-lt"/>
              <a:buAutoNum type="alphaLcPeriod"/>
              <a:tabLst>
                <a:tab pos="1200150" algn="l"/>
                <a:tab pos="2571750" algn="l"/>
                <a:tab pos="3143250" algn="l"/>
                <a:tab pos="4514850" algn="l"/>
                <a:tab pos="5086350" algn="l"/>
              </a:tabLst>
            </a:pPr>
            <a:r>
              <a:rPr lang="en-US" sz="2330" dirty="0">
                <a:latin typeface="Arial" panose="020B0604020202020204" pitchFamily="34" charset="0"/>
                <a:cs typeface="Arial" panose="020B0604020202020204" pitchFamily="34" charset="0"/>
              </a:rPr>
              <a:t>Use the graph to find an estimate for the value of x </a:t>
            </a:r>
            <a:r>
              <a:rPr lang="en-US" sz="2330" dirty="0" smtClean="0">
                <a:latin typeface="Arial" panose="020B0604020202020204" pitchFamily="34" charset="0"/>
                <a:cs typeface="Arial" panose="020B0604020202020204" pitchFamily="34" charset="0"/>
              </a:rPr>
              <a:t>when</a:t>
            </a:r>
            <a:br>
              <a:rPr lang="en-US" sz="2330" dirty="0" smtClean="0">
                <a:latin typeface="Arial" panose="020B0604020202020204" pitchFamily="34" charset="0"/>
                <a:cs typeface="Arial" panose="020B0604020202020204" pitchFamily="34" charset="0"/>
              </a:rPr>
            </a:br>
            <a:r>
              <a:rPr lang="en-US" sz="2330" dirty="0" err="1" smtClean="0">
                <a:solidFill>
                  <a:srgbClr val="C00000"/>
                </a:solidFill>
                <a:latin typeface="Arial" panose="020B0604020202020204" pitchFamily="34" charset="0"/>
                <a:cs typeface="Arial" panose="020B0604020202020204" pitchFamily="34" charset="0"/>
              </a:rPr>
              <a:t>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y</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2.1 </a:t>
            </a:r>
            <a:r>
              <a:rPr lang="en-US" sz="2330" dirty="0" smtClean="0">
                <a:latin typeface="Arial" panose="020B0604020202020204" pitchFamily="34" charset="0"/>
                <a:cs typeface="Arial" panose="020B0604020202020204" pitchFamily="34" charset="0"/>
              </a:rPr>
              <a:t>	</a:t>
            </a:r>
            <a:r>
              <a:rPr lang="en-US" sz="2330" dirty="0" smtClean="0">
                <a:solidFill>
                  <a:srgbClr val="C00000"/>
                </a:solidFill>
                <a:latin typeface="Arial" panose="020B0604020202020204" pitchFamily="34" charset="0"/>
                <a:cs typeface="Arial" panose="020B0604020202020204" pitchFamily="34" charset="0"/>
              </a:rPr>
              <a:t>ii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y</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0.4 	</a:t>
            </a:r>
            <a:r>
              <a:rPr lang="en-US" sz="2330" dirty="0" smtClean="0">
                <a:solidFill>
                  <a:srgbClr val="C00000"/>
                </a:solidFill>
                <a:latin typeface="Arial" panose="020B0604020202020204" pitchFamily="34" charset="0"/>
                <a:cs typeface="Arial" panose="020B0604020202020204" pitchFamily="34" charset="0"/>
              </a:rPr>
              <a:t>iii</a:t>
            </a:r>
            <a:r>
              <a:rPr lang="en-US" sz="2330" dirty="0" smtClean="0">
                <a:latin typeface="Arial" panose="020B0604020202020204" pitchFamily="34" charset="0"/>
                <a:cs typeface="Arial" panose="020B0604020202020204" pitchFamily="34" charset="0"/>
              </a:rPr>
              <a:t> 	</a:t>
            </a:r>
            <a:r>
              <a:rPr lang="en-US" sz="2330" i="1" dirty="0" smtClean="0">
                <a:latin typeface="Arial" panose="020B0604020202020204" pitchFamily="34" charset="0"/>
                <a:cs typeface="Arial" panose="020B0604020202020204" pitchFamily="34" charset="0"/>
              </a:rPr>
              <a:t>y</a:t>
            </a:r>
            <a:r>
              <a:rPr lang="en-US" sz="2330" dirty="0" smtClean="0">
                <a:latin typeface="Arial" panose="020B0604020202020204" pitchFamily="34" charset="0"/>
                <a:cs typeface="Arial" panose="020B0604020202020204" pitchFamily="34" charset="0"/>
              </a:rPr>
              <a:t> </a:t>
            </a:r>
            <a:r>
              <a:rPr lang="en-US" sz="2330" dirty="0">
                <a:latin typeface="Arial" panose="020B0604020202020204" pitchFamily="34" charset="0"/>
                <a:cs typeface="Arial" panose="020B0604020202020204" pitchFamily="34" charset="0"/>
              </a:rPr>
              <a:t>= -0.8</a:t>
            </a:r>
          </a:p>
          <a:p>
            <a:pPr marL="800100" indent="-400050">
              <a:buClr>
                <a:srgbClr val="C00000"/>
              </a:buClr>
              <a:buFont typeface="+mj-lt"/>
              <a:buAutoNum type="alphaLcPeriod"/>
              <a:tabLst>
                <a:tab pos="2066925" algn="l"/>
                <a:tab pos="3822700" algn="l"/>
              </a:tabLst>
            </a:pPr>
            <a:r>
              <a:rPr lang="en-US" sz="2330" dirty="0">
                <a:latin typeface="Arial" panose="020B0604020202020204" pitchFamily="34" charset="0"/>
                <a:cs typeface="Arial" panose="020B0604020202020204" pitchFamily="34" charset="0"/>
              </a:rPr>
              <a:t>Use the graph to find </a:t>
            </a:r>
            <a:r>
              <a:rPr lang="en-US" sz="2330" dirty="0" smtClean="0">
                <a:latin typeface="Arial" panose="020B0604020202020204" pitchFamily="34" charset="0"/>
                <a:cs typeface="Arial" panose="020B0604020202020204" pitchFamily="34" charset="0"/>
              </a:rPr>
              <a:t>approximate </a:t>
            </a:r>
            <a:r>
              <a:rPr lang="en-US" sz="2330" dirty="0">
                <a:latin typeface="Arial" panose="020B0604020202020204" pitchFamily="34" charset="0"/>
                <a:cs typeface="Arial" panose="020B0604020202020204" pitchFamily="34" charset="0"/>
              </a:rPr>
              <a:t>solutions </a:t>
            </a:r>
            <a:r>
              <a:rPr lang="en-US" sz="2330" dirty="0" smtClean="0">
                <a:latin typeface="Arial" panose="020B0604020202020204" pitchFamily="34" charset="0"/>
                <a:cs typeface="Arial" panose="020B0604020202020204" pitchFamily="34" charset="0"/>
              </a:rPr>
              <a:t>to </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these </a:t>
            </a:r>
            <a:r>
              <a:rPr lang="en-US" sz="2330" dirty="0">
                <a:latin typeface="Arial" panose="020B0604020202020204" pitchFamily="34" charset="0"/>
                <a:cs typeface="Arial" panose="020B0604020202020204" pitchFamily="34" charset="0"/>
              </a:rPr>
              <a:t>equations</a:t>
            </a:r>
            <a:r>
              <a:rPr lang="en-US" sz="2330" dirty="0" smtClean="0">
                <a:latin typeface="Arial" panose="020B0604020202020204" pitchFamily="34" charset="0"/>
                <a:cs typeface="Arial" panose="020B0604020202020204" pitchFamily="34" charset="0"/>
              </a:rPr>
              <a:t>.</a:t>
            </a:r>
          </a:p>
          <a:p>
            <a:pPr marL="1200150" indent="-400050">
              <a:buClr>
                <a:srgbClr val="C00000"/>
              </a:buClr>
              <a:buFont typeface="+mj-lt"/>
              <a:buAutoNum type="romanLcPeriod"/>
              <a:tabLst>
                <a:tab pos="2066925" algn="l"/>
                <a:tab pos="3822700" algn="l"/>
              </a:tabLst>
            </a:pPr>
            <a:r>
              <a:rPr lang="en-US" sz="2330" dirty="0" smtClean="0">
                <a:latin typeface="Arial" panose="020B0604020202020204" pitchFamily="34" charset="0"/>
                <a:cs typeface="Arial" panose="020B0604020202020204" pitchFamily="34" charset="0"/>
              </a:rPr>
              <a:t>3.2 = 3 – ½</a:t>
            </a:r>
            <a:r>
              <a:rPr lang="en-US" sz="2330" i="1" dirty="0" smtClean="0">
                <a:latin typeface="Arial" panose="020B0604020202020204" pitchFamily="34" charset="0"/>
                <a:cs typeface="Arial" panose="020B0604020202020204" pitchFamily="34" charset="0"/>
              </a:rPr>
              <a:t>x</a:t>
            </a:r>
          </a:p>
          <a:p>
            <a:pPr marL="1200150" indent="-400050">
              <a:buClr>
                <a:srgbClr val="C00000"/>
              </a:buClr>
              <a:buFont typeface="+mj-lt"/>
              <a:buAutoNum type="romanLcPeriod"/>
              <a:tabLst>
                <a:tab pos="2066925" algn="l"/>
                <a:tab pos="3822700" algn="l"/>
              </a:tabLst>
            </a:pPr>
            <a:r>
              <a:rPr lang="en-US" sz="2330" dirty="0" smtClean="0">
                <a:latin typeface="Arial" panose="020B0604020202020204" pitchFamily="34" charset="0"/>
                <a:cs typeface="Arial" panose="020B0604020202020204" pitchFamily="34" charset="0"/>
              </a:rPr>
              <a:t>1.7 = 3 – </a:t>
            </a:r>
            <a:r>
              <a:rPr lang="en-US" sz="2330" dirty="0">
                <a:latin typeface="Arial" panose="020B0604020202020204" pitchFamily="34" charset="0"/>
                <a:cs typeface="Arial" panose="020B0604020202020204" pitchFamily="34" charset="0"/>
              </a:rPr>
              <a:t>½</a:t>
            </a:r>
            <a:r>
              <a:rPr lang="en-US" sz="2330" i="1" dirty="0" smtClean="0">
                <a:latin typeface="Arial" panose="020B0604020202020204" pitchFamily="34" charset="0"/>
                <a:cs typeface="Arial" panose="020B0604020202020204" pitchFamily="34" charset="0"/>
              </a:rPr>
              <a:t>x</a:t>
            </a:r>
          </a:p>
          <a:p>
            <a:pPr marL="1200150" indent="-400050">
              <a:buClr>
                <a:srgbClr val="C00000"/>
              </a:buClr>
              <a:buFont typeface="+mj-lt"/>
              <a:buAutoNum type="romanLcPeriod"/>
              <a:tabLst>
                <a:tab pos="2066925" algn="l"/>
                <a:tab pos="3822700" algn="l"/>
              </a:tabLst>
            </a:pPr>
            <a:r>
              <a:rPr lang="en-US" sz="2330" dirty="0">
                <a:latin typeface="Arial" panose="020B0604020202020204" pitchFamily="34" charset="0"/>
                <a:cs typeface="Arial" panose="020B0604020202020204" pitchFamily="34" charset="0"/>
              </a:rPr>
              <a:t>2.4 = 3 – ½</a:t>
            </a:r>
            <a:r>
              <a:rPr lang="en-US" sz="2330" i="1" dirty="0">
                <a:latin typeface="Arial" panose="020B0604020202020204" pitchFamily="34" charset="0"/>
                <a:cs typeface="Arial" panose="020B0604020202020204" pitchFamily="34" charset="0"/>
              </a:rPr>
              <a:t>x</a:t>
            </a:r>
            <a:endParaRPr lang="en-US" sz="233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045872" y="3717032"/>
            <a:ext cx="4774600" cy="286475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852936"/>
            <a:ext cx="847278" cy="798395"/>
          </a:xfrm>
          <a:prstGeom prst="rect">
            <a:avLst/>
          </a:prstGeom>
        </p:spPr>
      </p:pic>
      <p:sp>
        <p:nvSpPr>
          <p:cNvPr id="7" name="Rectangle 6"/>
          <p:cNvSpPr/>
          <p:nvPr/>
        </p:nvSpPr>
        <p:spPr>
          <a:xfrm flipH="1">
            <a:off x="277538" y="5013176"/>
            <a:ext cx="3574382" cy="151216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smtClean="0">
                <a:solidFill>
                  <a:srgbClr val="C00000"/>
                </a:solidFill>
                <a:latin typeface="Arial" panose="020B0604020202020204" pitchFamily="34" charset="0"/>
                <a:cs typeface="Arial" panose="020B0604020202020204" pitchFamily="34" charset="0"/>
              </a:rPr>
              <a:t>Q8a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Find the point on the line where </a:t>
            </a:r>
            <a:r>
              <a:rPr lang="en-US" sz="2300" i="1" dirty="0">
                <a:solidFill>
                  <a:schemeClr val="tx1"/>
                </a:solidFill>
                <a:latin typeface="Arial" panose="020B0604020202020204" pitchFamily="34" charset="0"/>
                <a:cs typeface="Arial" panose="020B0604020202020204" pitchFamily="34" charset="0"/>
              </a:rPr>
              <a:t>x</a:t>
            </a:r>
            <a:r>
              <a:rPr lang="en-US" sz="2300" dirty="0">
                <a:solidFill>
                  <a:schemeClr val="tx1"/>
                </a:solidFill>
                <a:latin typeface="Arial" panose="020B0604020202020204" pitchFamily="34" charset="0"/>
                <a:cs typeface="Arial" panose="020B0604020202020204" pitchFamily="34" charset="0"/>
              </a:rPr>
              <a:t> = 2.5 and read across to the </a:t>
            </a:r>
            <a:r>
              <a:rPr lang="en-US" sz="2300" i="1" dirty="0" smtClean="0">
                <a:solidFill>
                  <a:schemeClr val="tx1"/>
                </a:solidFill>
                <a:latin typeface="Arial" panose="020B0604020202020204" pitchFamily="34" charset="0"/>
                <a:cs typeface="Arial" panose="020B0604020202020204" pitchFamily="34" charset="0"/>
              </a:rPr>
              <a:t>y</a:t>
            </a:r>
            <a:r>
              <a:rPr lang="en-US" sz="2300" dirty="0" smtClean="0">
                <a:solidFill>
                  <a:schemeClr val="tx1"/>
                </a:solidFill>
                <a:latin typeface="Arial" panose="020B0604020202020204" pitchFamily="34" charset="0"/>
                <a:cs typeface="Arial" panose="020B0604020202020204" pitchFamily="34" charset="0"/>
              </a:rPr>
              <a:t>-axis </a:t>
            </a:r>
            <a:r>
              <a:rPr lang="en-US" sz="2300" dirty="0">
                <a:solidFill>
                  <a:schemeClr val="tx1"/>
                </a:solidFill>
                <a:latin typeface="Arial" panose="020B0604020202020204" pitchFamily="34" charset="0"/>
                <a:cs typeface="Arial" panose="020B0604020202020204" pitchFamily="34" charset="0"/>
              </a:rPr>
              <a:t>to find the value of </a:t>
            </a:r>
            <a:r>
              <a:rPr lang="en-US" sz="2300" i="1" dirty="0">
                <a:solidFill>
                  <a:schemeClr val="tx1"/>
                </a:solidFill>
                <a:latin typeface="Arial" panose="020B0604020202020204" pitchFamily="34" charset="0"/>
                <a:cs typeface="Arial" panose="020B0604020202020204" pitchFamily="34" charset="0"/>
              </a:rPr>
              <a:t>y</a:t>
            </a:r>
            <a:r>
              <a:rPr lang="en-US" sz="23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75603676"/>
      </p:ext>
    </p:extLst>
  </p:cSld>
  <p:clrMapOvr>
    <a:masterClrMapping/>
  </p:clrMapOvr>
  <p:transition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p:sp>
        <p:nvSpPr>
          <p:cNvPr id="9" name="Rectangle 8"/>
          <p:cNvSpPr/>
          <p:nvPr/>
        </p:nvSpPr>
        <p:spPr>
          <a:xfrm>
            <a:off x="277040" y="1223312"/>
            <a:ext cx="5231064" cy="2169825"/>
          </a:xfrm>
          <a:prstGeom prst="rect">
            <a:avLst/>
          </a:prstGeom>
        </p:spPr>
        <p:txBody>
          <a:bodyPr wrap="square">
            <a:spAutoFit/>
          </a:bodyPr>
          <a:lstStyle/>
          <a:p>
            <a:pPr marL="514350" indent="-514350">
              <a:buClr>
                <a:srgbClr val="C00000"/>
              </a:buClr>
              <a:buFont typeface="+mj-lt"/>
              <a:buAutoNum type="arabicPeriod" startAt="6"/>
              <a:tabLst>
                <a:tab pos="2066925" algn="l"/>
                <a:tab pos="2743200" algn="l"/>
                <a:tab pos="3200400" algn="l"/>
                <a:tab pos="3822700" algn="l"/>
              </a:tabLst>
            </a:pPr>
            <a:r>
              <a:rPr lang="en-US" sz="2700" b="1" dirty="0">
                <a:solidFill>
                  <a:srgbClr val="FF0000"/>
                </a:solidFill>
                <a:latin typeface="Arial" panose="020B0604020202020204" pitchFamily="34" charset="0"/>
                <a:cs typeface="Arial" panose="020B0604020202020204" pitchFamily="34" charset="0"/>
              </a:rPr>
              <a:t>P</a:t>
            </a:r>
            <a:r>
              <a:rPr lang="en-US" sz="2700" dirty="0">
                <a:latin typeface="Arial" panose="020B0604020202020204" pitchFamily="34" charset="0"/>
                <a:cs typeface="Arial" panose="020B0604020202020204" pitchFamily="34" charset="0"/>
              </a:rPr>
              <a:t> A man walks on a </a:t>
            </a:r>
            <a:r>
              <a:rPr lang="en-US" sz="2700" dirty="0" smtClean="0">
                <a:latin typeface="Arial" panose="020B0604020202020204" pitchFamily="34" charset="0"/>
                <a:cs typeface="Arial" panose="020B0604020202020204" pitchFamily="34" charset="0"/>
              </a:rPr>
              <a:t>bearing of </a:t>
            </a:r>
            <a:r>
              <a:rPr lang="en-US" sz="2700" dirty="0">
                <a:latin typeface="Arial" panose="020B0604020202020204" pitchFamily="34" charset="0"/>
                <a:cs typeface="Arial" panose="020B0604020202020204" pitchFamily="34" charset="0"/>
              </a:rPr>
              <a:t>135° from point A for 5 </a:t>
            </a:r>
            <a:r>
              <a:rPr lang="en-US" sz="2700" dirty="0" smtClean="0">
                <a:latin typeface="Arial" panose="020B0604020202020204" pitchFamily="34" charset="0"/>
                <a:cs typeface="Arial" panose="020B0604020202020204" pitchFamily="34" charset="0"/>
              </a:rPr>
              <a:t>miles.</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far south </a:t>
            </a:r>
            <a:r>
              <a:rPr lang="en-US" sz="2700" dirty="0" smtClean="0">
                <a:latin typeface="Arial" panose="020B0604020202020204" pitchFamily="34" charset="0"/>
                <a:cs typeface="Arial" panose="020B0604020202020204" pitchFamily="34" charset="0"/>
              </a:rPr>
              <a:t>has he </a:t>
            </a:r>
            <a:r>
              <a:rPr lang="en-US" sz="2700" dirty="0">
                <a:latin typeface="Arial" panose="020B0604020202020204" pitchFamily="34" charset="0"/>
                <a:cs typeface="Arial" panose="020B0604020202020204" pitchFamily="34" charset="0"/>
              </a:rPr>
              <a:t>travelled?</a:t>
            </a:r>
          </a:p>
        </p:txBody>
      </p:sp>
      <p:pic>
        <p:nvPicPr>
          <p:cNvPr id="5" name="Picture 4"/>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196059" y="3063118"/>
            <a:ext cx="2312045" cy="3468068"/>
          </a:xfrm>
          <a:prstGeom prst="rect">
            <a:avLst/>
          </a:prstGeom>
        </p:spPr>
      </p:pic>
      <p:sp>
        <p:nvSpPr>
          <p:cNvPr id="11" name="Rectangle 10"/>
          <p:cNvSpPr/>
          <p:nvPr/>
        </p:nvSpPr>
        <p:spPr>
          <a:xfrm flipH="1">
            <a:off x="277538" y="3429000"/>
            <a:ext cx="2782293" cy="310854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a:t>
            </a:r>
            <a:r>
              <a:rPr lang="en-US" sz="2800" dirty="0">
                <a:solidFill>
                  <a:schemeClr val="tx1"/>
                </a:solidFill>
                <a:latin typeface="Arial" panose="020B0604020202020204" pitchFamily="34" charset="0"/>
                <a:cs typeface="Arial" panose="020B0604020202020204" pitchFamily="34" charset="0"/>
              </a:rPr>
              <a:t>Work out the angle between the south line and the direction in which the</a:t>
            </a:r>
          </a:p>
          <a:p>
            <a:r>
              <a:rPr lang="en-US" sz="2800" dirty="0">
                <a:solidFill>
                  <a:schemeClr val="tx1"/>
                </a:solidFill>
                <a:latin typeface="Arial" panose="020B0604020202020204" pitchFamily="34" charset="0"/>
                <a:cs typeface="Arial" panose="020B0604020202020204" pitchFamily="34" charset="0"/>
              </a:rPr>
              <a:t>man walks.</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067493"/>
      </p:ext>
    </p:extLst>
  </p:cSld>
  <p:clrMapOvr>
    <a:masterClrMapping/>
  </p:clrMapOvr>
  <p:transition advClick="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98</a:t>
            </a:r>
          </a:p>
        </p:txBody>
      </p:sp>
      <mc:AlternateContent xmlns:mc="http://schemas.openxmlformats.org/markup-compatibility/2006">
        <mc:Choice xmlns:a14="http://schemas.microsoft.com/office/drawing/2010/main" Requires="a14">
          <p:sp>
            <p:nvSpPr>
              <p:cNvPr id="9" name="Rectangle 8"/>
              <p:cNvSpPr/>
              <p:nvPr/>
            </p:nvSpPr>
            <p:spPr>
              <a:xfrm>
                <a:off x="277040" y="1223312"/>
                <a:ext cx="5231064" cy="5255285"/>
              </a:xfrm>
              <a:prstGeom prst="rect">
                <a:avLst/>
              </a:prstGeom>
            </p:spPr>
            <p:txBody>
              <a:bodyPr wrap="square">
                <a:spAutoFit/>
              </a:bodyPr>
              <a:lstStyle/>
              <a:p>
                <a:pPr marL="514350" indent="-514350">
                  <a:buClr>
                    <a:srgbClr val="C00000"/>
                  </a:buClr>
                  <a:buFont typeface="+mj-lt"/>
                  <a:buAutoNum type="arabicPeriod" startAt="7"/>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Use cos</a:t>
                </a:r>
                <a:r>
                  <a:rPr lang="en-US" sz="2600" baseline="30000" dirty="0" smtClean="0">
                    <a:latin typeface="Arial" panose="020B0604020202020204" pitchFamily="34" charset="0"/>
                    <a:cs typeface="Arial" panose="020B0604020202020204" pitchFamily="34" charset="0"/>
                  </a:rPr>
                  <a:t>-1</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on your calculator to find the value of 9 correct to 0.1°.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 </a:t>
                </a:r>
                <a:r>
                  <a:rPr lang="el-GR" sz="2600" i="1" dirty="0" smtClean="0">
                    <a:latin typeface="Arial" panose="020B0604020202020204" pitchFamily="34" charset="0"/>
                    <a:cs typeface="Arial" panose="020B0604020202020204" pitchFamily="34" charset="0"/>
                  </a:rPr>
                  <a:t>θ</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0.15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 </a:t>
                </a:r>
                <a:r>
                  <a:rPr lang="el-GR" sz="2600" i="1" dirty="0">
                    <a:latin typeface="Arial" panose="020B0604020202020204" pitchFamily="34" charset="0"/>
                    <a:cs typeface="Arial" panose="020B0604020202020204" pitchFamily="34" charset="0"/>
                  </a:rPr>
                  <a:t>θ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0.921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 </a:t>
                </a:r>
                <a:r>
                  <a:rPr lang="el-GR" sz="2600" i="1" dirty="0">
                    <a:latin typeface="Arial" panose="020B0604020202020204" pitchFamily="34" charset="0"/>
                    <a:cs typeface="Arial" panose="020B0604020202020204" pitchFamily="34" charset="0"/>
                  </a:rPr>
                  <a:t>θ </a:t>
                </a:r>
                <a:r>
                  <a:rPr lang="en-US" sz="2600" dirty="0" smtClean="0">
                    <a:latin typeface="Arial" panose="020B0604020202020204" pitchFamily="34" charset="0"/>
                    <a:cs typeface="Arial" panose="020B0604020202020204" pitchFamily="34" charset="0"/>
                  </a:rPr>
                  <a:t>= 0.12</a:t>
                </a:r>
              </a:p>
              <a:p>
                <a:pPr marL="514350" indent="-514350">
                  <a:buClr>
                    <a:srgbClr val="C00000"/>
                  </a:buClr>
                  <a:buFont typeface="+mj-lt"/>
                  <a:buAutoNum type="arabicPeriod" startAt="7"/>
                  <a:tabLst>
                    <a:tab pos="2066925" algn="l"/>
                    <a:tab pos="2743200" algn="l"/>
                    <a:tab pos="3200400" algn="l"/>
                    <a:tab pos="3822700" algn="l"/>
                  </a:tabLst>
                </a:pPr>
                <a:r>
                  <a:rPr lang="en-US" sz="2600" dirty="0">
                    <a:latin typeface="Arial" panose="020B0604020202020204" pitchFamily="34" charset="0"/>
                    <a:cs typeface="Arial" panose="020B0604020202020204" pitchFamily="34" charset="0"/>
                  </a:rPr>
                  <a:t>Use your calculator to find the value of 6 correct to 0.1°.</a:t>
                </a:r>
              </a:p>
              <a:p>
                <a:pPr marL="971550" lvl="1" indent="-514350">
                  <a:lnSpc>
                    <a:spcPts val="5100"/>
                  </a:lnSpc>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a:t>
                </a:r>
                <a:r>
                  <a:rPr lang="en-US" sz="2600" dirty="0">
                    <a:latin typeface="Arial" panose="020B0604020202020204" pitchFamily="34" charset="0"/>
                    <a:cs typeface="Arial" panose="020B0604020202020204" pitchFamily="34" charset="0"/>
                  </a:rPr>
                  <a:t> </a:t>
                </a:r>
                <a:r>
                  <a:rPr lang="el-GR" sz="2600" i="1" dirty="0">
                    <a:latin typeface="Arial" panose="020B0604020202020204" pitchFamily="34" charset="0"/>
                    <a:cs typeface="Arial" panose="020B0604020202020204" pitchFamily="34" charset="0"/>
                  </a:rPr>
                  <a:t>θ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3</m:t>
                        </m:r>
                      </m:num>
                      <m:den>
                        <m:r>
                          <a:rPr lang="en-US" sz="2600" b="0" i="1" smtClean="0">
                            <a:latin typeface="Cambria Math" panose="02040503050406030204" pitchFamily="18" charset="0"/>
                            <a:cs typeface="Arial" panose="020B0604020202020204" pitchFamily="34" charset="0"/>
                          </a:rPr>
                          <m:t>7</m:t>
                        </m:r>
                      </m:den>
                    </m:f>
                  </m:oMath>
                </a14:m>
                <a:endParaRPr lang="en-US" sz="2600" dirty="0" smtClean="0">
                  <a:latin typeface="Arial" panose="020B0604020202020204" pitchFamily="34" charset="0"/>
                  <a:cs typeface="Arial" panose="020B0604020202020204" pitchFamily="34" charset="0"/>
                </a:endParaRPr>
              </a:p>
              <a:p>
                <a:pPr marL="971550" lvl="1" indent="-514350">
                  <a:lnSpc>
                    <a:spcPts val="5100"/>
                  </a:lnSpc>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a:t>
                </a:r>
                <a:r>
                  <a:rPr lang="en-US" sz="2600" dirty="0">
                    <a:latin typeface="Arial" panose="020B0604020202020204" pitchFamily="34" charset="0"/>
                    <a:cs typeface="Arial" panose="020B0604020202020204" pitchFamily="34" charset="0"/>
                  </a:rPr>
                  <a:t> </a:t>
                </a:r>
                <a:r>
                  <a:rPr lang="el-GR" sz="2600" i="1" dirty="0">
                    <a:latin typeface="Arial" panose="020B0604020202020204" pitchFamily="34" charset="0"/>
                    <a:cs typeface="Arial" panose="020B0604020202020204" pitchFamily="34" charset="0"/>
                  </a:rPr>
                  <a:t>θ </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2</m:t>
                        </m:r>
                      </m:num>
                      <m:den>
                        <m:r>
                          <a:rPr lang="en-US" sz="2600" b="0" i="1" smtClean="0">
                            <a:latin typeface="Cambria Math" panose="02040503050406030204" pitchFamily="18" charset="0"/>
                            <a:cs typeface="Arial" panose="020B0604020202020204" pitchFamily="34" charset="0"/>
                          </a:rPr>
                          <m:t>19</m:t>
                        </m:r>
                      </m:den>
                    </m:f>
                  </m:oMath>
                </a14:m>
                <a:endParaRPr lang="en-US" sz="2600" dirty="0">
                  <a:latin typeface="Arial" panose="020B0604020202020204" pitchFamily="34" charset="0"/>
                  <a:cs typeface="Arial" panose="020B0604020202020204" pitchFamily="34" charset="0"/>
                </a:endParaRPr>
              </a:p>
              <a:p>
                <a:pPr marL="971550" lvl="1" indent="-514350">
                  <a:lnSpc>
                    <a:spcPts val="5100"/>
                  </a:lnSpc>
                  <a:buClr>
                    <a:srgbClr val="C00000"/>
                  </a:buClr>
                  <a:buFont typeface="+mj-lt"/>
                  <a:buAutoNum type="alphaLcPeriod"/>
                  <a:tabLst>
                    <a:tab pos="2066925" algn="l"/>
                    <a:tab pos="2743200" algn="l"/>
                    <a:tab pos="3200400" algn="l"/>
                    <a:tab pos="3822700" algn="l"/>
                  </a:tabLst>
                </a:pPr>
                <a:r>
                  <a:rPr lang="en-US" sz="2600" dirty="0" smtClean="0">
                    <a:latin typeface="Arial" panose="020B0604020202020204" pitchFamily="34" charset="0"/>
                    <a:cs typeface="Arial" panose="020B0604020202020204" pitchFamily="34" charset="0"/>
                  </a:rPr>
                  <a:t>cos</a:t>
                </a:r>
                <a:r>
                  <a:rPr lang="en-US" sz="2600" dirty="0">
                    <a:latin typeface="Arial" panose="020B0604020202020204" pitchFamily="34" charset="0"/>
                    <a:cs typeface="Arial" panose="020B0604020202020204" pitchFamily="34" charset="0"/>
                  </a:rPr>
                  <a:t> </a:t>
                </a:r>
                <a:r>
                  <a:rPr lang="el-GR" sz="2600" i="1" dirty="0">
                    <a:latin typeface="Arial" panose="020B0604020202020204" pitchFamily="34" charset="0"/>
                    <a:cs typeface="Arial" panose="020B0604020202020204" pitchFamily="34" charset="0"/>
                  </a:rPr>
                  <a:t>θ </a:t>
                </a:r>
                <a:r>
                  <a:rPr lang="en-US" sz="2600" dirty="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84.5</m:t>
                        </m:r>
                      </m:num>
                      <m:den>
                        <m:r>
                          <a:rPr lang="en-US" sz="2600" b="0" i="1" smtClean="0">
                            <a:latin typeface="Cambria Math" panose="02040503050406030204" pitchFamily="18" charset="0"/>
                            <a:cs typeface="Arial" panose="020B0604020202020204" pitchFamily="34" charset="0"/>
                          </a:rPr>
                          <m:t>96.1</m:t>
                        </m:r>
                      </m:den>
                    </m:f>
                  </m:oMath>
                </a14:m>
                <a:endParaRPr lang="en-US" sz="2600" dirty="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77040" y="1223312"/>
                <a:ext cx="5231064" cy="5255285"/>
              </a:xfrm>
              <a:prstGeom prst="rect">
                <a:avLst/>
              </a:prstGeom>
              <a:blipFill rotWithShape="0">
                <a:blip r:embed="rId4"/>
                <a:stretch>
                  <a:fillRect l="-1746" t="-1160" r="-2328" b="-116"/>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3634536"/>
            <a:ext cx="546048" cy="514544"/>
          </a:xfrm>
          <a:prstGeom prst="rect">
            <a:avLst/>
          </a:prstGeom>
        </p:spPr>
      </p:pic>
    </p:spTree>
    <p:extLst>
      <p:ext uri="{BB962C8B-B14F-4D97-AF65-F5344CB8AC3E}">
        <p14:creationId xmlns:p14="http://schemas.microsoft.com/office/powerpoint/2010/main" val="3581326995"/>
      </p:ext>
    </p:extLst>
  </p:cSld>
  <p:clrMapOvr>
    <a:masterClrMapping/>
  </p:clrMapOvr>
  <p:transition advClick="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99</a:t>
            </a:r>
          </a:p>
        </p:txBody>
      </p:sp>
      <p:sp>
        <p:nvSpPr>
          <p:cNvPr id="9" name="Rectangle 8"/>
          <p:cNvSpPr/>
          <p:nvPr/>
        </p:nvSpPr>
        <p:spPr>
          <a:xfrm>
            <a:off x="277040" y="1223312"/>
            <a:ext cx="5231064" cy="1077218"/>
          </a:xfrm>
          <a:prstGeom prst="rect">
            <a:avLst/>
          </a:prstGeom>
        </p:spPr>
        <p:txBody>
          <a:bodyPr wrap="square">
            <a:spAutoFit/>
          </a:bodyPr>
          <a:lstStyle/>
          <a:p>
            <a:pPr marL="514350" indent="-514350">
              <a:buClr>
                <a:srgbClr val="C00000"/>
              </a:buClr>
              <a:buFont typeface="+mj-lt"/>
              <a:buAutoNum type="arabicPeriod" startAt="9"/>
              <a:tabLst>
                <a:tab pos="2066925" algn="l"/>
                <a:tab pos="2743200" algn="l"/>
                <a:tab pos="3200400" algn="l"/>
                <a:tab pos="3822700" algn="l"/>
              </a:tabLst>
            </a:pPr>
            <a:r>
              <a:rPr lang="en-US" sz="3200" dirty="0">
                <a:latin typeface="Arial" panose="020B0604020202020204" pitchFamily="34" charset="0"/>
                <a:cs typeface="Arial" panose="020B0604020202020204" pitchFamily="34" charset="0"/>
              </a:rPr>
              <a:t>Copy and complete these diagrams.</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659973" y="4267306"/>
            <a:ext cx="4465197" cy="2114022"/>
          </a:xfrm>
          <a:prstGeom prst="rect">
            <a:avLst/>
          </a:prstGeom>
        </p:spPr>
      </p:pic>
      <p:pic>
        <p:nvPicPr>
          <p:cNvPr id="10" name="Picture 9"/>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881607" y="2441595"/>
            <a:ext cx="2626497" cy="1460527"/>
          </a:xfrm>
          <a:prstGeom prst="rect">
            <a:avLst/>
          </a:prstGeom>
        </p:spPr>
      </p:pic>
      <p:pic>
        <p:nvPicPr>
          <p:cNvPr id="12" name="Picture 11"/>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42486" y="2428261"/>
            <a:ext cx="2565484" cy="1526454"/>
          </a:xfrm>
          <a:prstGeom prst="rect">
            <a:avLst/>
          </a:prstGeom>
        </p:spPr>
      </p:pic>
    </p:spTree>
    <p:extLst>
      <p:ext uri="{BB962C8B-B14F-4D97-AF65-F5344CB8AC3E}">
        <p14:creationId xmlns:p14="http://schemas.microsoft.com/office/powerpoint/2010/main" val="942461349"/>
      </p:ext>
    </p:extLst>
  </p:cSld>
  <p:clrMapOvr>
    <a:masterClrMapping/>
  </p:clrMapOvr>
  <p:transition advClick="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99</a:t>
            </a:r>
          </a:p>
        </p:txBody>
      </p:sp>
      <p:sp>
        <p:nvSpPr>
          <p:cNvPr id="9" name="Rectangle 8"/>
          <p:cNvSpPr/>
          <p:nvPr/>
        </p:nvSpPr>
        <p:spPr>
          <a:xfrm>
            <a:off x="277040" y="1223312"/>
            <a:ext cx="5231064" cy="1384995"/>
          </a:xfrm>
          <a:prstGeom prst="rect">
            <a:avLst/>
          </a:prstGeom>
        </p:spPr>
        <p:txBody>
          <a:bodyPr wrap="square">
            <a:spAutoFit/>
          </a:bodyPr>
          <a:lstStyle/>
          <a:p>
            <a:pPr marL="628650" indent="-628650">
              <a:buClr>
                <a:srgbClr val="C00000"/>
              </a:buClr>
              <a:buFont typeface="+mj-lt"/>
              <a:buAutoNum type="arabicPeriod" startAt="10"/>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Calculate the size of angle </a:t>
            </a:r>
            <a:r>
              <a:rPr lang="el-GR" sz="2800" i="1" dirty="0" smtClean="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 each of these triangles. Give your answers to 1 </a:t>
            </a:r>
            <a:r>
              <a:rPr lang="en-US" sz="2800" dirty="0" err="1">
                <a:latin typeface="Arial" panose="020B0604020202020204" pitchFamily="34" charset="0"/>
                <a:cs typeface="Arial" panose="020B0604020202020204" pitchFamily="34" charset="0"/>
              </a:rPr>
              <a:t>d.p.</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12980" y="3007719"/>
            <a:ext cx="5159184" cy="351762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4076237044"/>
      </p:ext>
    </p:extLst>
  </p:cSld>
  <p:clrMapOvr>
    <a:masterClrMapping/>
  </p:clrMapOvr>
  <p:transition advClick="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12.5 – Trigonometry: The Cosine Ratio</a:t>
            </a:r>
            <a:endParaRPr lang="en-GB" sz="36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99</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grpSp>
        <p:nvGrpSpPr>
          <p:cNvPr id="7" name="Group 6"/>
          <p:cNvGrpSpPr/>
          <p:nvPr/>
        </p:nvGrpSpPr>
        <p:grpSpPr>
          <a:xfrm>
            <a:off x="305905" y="1268760"/>
            <a:ext cx="5130191" cy="5256584"/>
            <a:chOff x="3483872" y="1089031"/>
            <a:chExt cx="5264592" cy="5256584"/>
          </a:xfrm>
        </p:grpSpPr>
        <p:sp>
          <p:nvSpPr>
            <p:cNvPr id="8" name="Round Diagonal Corner Rectangle 7"/>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3969351"/>
              <a:ext cx="5095139" cy="2308324"/>
            </a:xfrm>
            <a:prstGeom prst="rect">
              <a:avLst/>
            </a:prstGeom>
          </p:spPr>
          <p:txBody>
            <a:bodyPr wrap="square">
              <a:spAutoFit/>
            </a:bodyPr>
            <a:lstStyle/>
            <a:p>
              <a:pPr>
                <a:spcAft>
                  <a:spcPts val="0"/>
                </a:spcAft>
                <a:tabLst>
                  <a:tab pos="4972050" algn="r"/>
                </a:tabLst>
              </a:pPr>
              <a:r>
                <a:rPr lang="en-US" sz="2400" dirty="0"/>
                <a:t>R ST is a right-angled triangle.</a:t>
              </a:r>
            </a:p>
            <a:p>
              <a:pPr>
                <a:spcAft>
                  <a:spcPts val="0"/>
                </a:spcAft>
                <a:tabLst>
                  <a:tab pos="2286000" algn="l"/>
                  <a:tab pos="4972050" algn="r"/>
                </a:tabLst>
              </a:pPr>
              <a:r>
                <a:rPr lang="en-US" sz="2400" dirty="0"/>
                <a:t>ST = 12.3 cm </a:t>
              </a:r>
              <a:r>
                <a:rPr lang="en-US" sz="2400" dirty="0" smtClean="0"/>
                <a:t>	RT </a:t>
              </a:r>
              <a:r>
                <a:rPr lang="en-US" sz="2400" dirty="0"/>
                <a:t>= 5.8 cm</a:t>
              </a:r>
            </a:p>
            <a:p>
              <a:pPr>
                <a:spcAft>
                  <a:spcPts val="0"/>
                </a:spcAft>
                <a:tabLst>
                  <a:tab pos="4972050" algn="r"/>
                </a:tabLst>
              </a:pPr>
              <a:r>
                <a:rPr lang="en-US" sz="2400" dirty="0"/>
                <a:t>Calculate the size of the angle marked x°.</a:t>
              </a:r>
            </a:p>
            <a:p>
              <a:pPr>
                <a:spcAft>
                  <a:spcPts val="0"/>
                </a:spcAft>
                <a:tabLst>
                  <a:tab pos="4972050" algn="r"/>
                </a:tabLst>
              </a:pPr>
              <a:r>
                <a:rPr lang="en-US" sz="2400" dirty="0"/>
                <a:t>Give your answer to 1 decimal place</a:t>
              </a:r>
              <a:r>
                <a:rPr lang="en-US" sz="2400" dirty="0" smtClean="0"/>
                <a:t>.</a:t>
              </a:r>
              <a:r>
                <a:rPr lang="en-US" sz="2400" dirty="0" smtClean="0"/>
                <a:t>	</a:t>
              </a:r>
              <a:r>
                <a:rPr lang="en-US" sz="2400" b="1" dirty="0" smtClean="0"/>
                <a:t>(3 </a:t>
              </a:r>
              <a:r>
                <a:rPr lang="en-US" sz="2400" b="1" dirty="0"/>
                <a:t>marks)</a:t>
              </a:r>
            </a:p>
          </p:txBody>
        </p:sp>
      </p:grpSp>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793258" y="1876473"/>
            <a:ext cx="4066774" cy="2272607"/>
          </a:xfrm>
          <a:prstGeom prst="rect">
            <a:avLst/>
          </a:prstGeom>
        </p:spPr>
      </p:pic>
    </p:spTree>
    <p:extLst>
      <p:ext uri="{BB962C8B-B14F-4D97-AF65-F5344CB8AC3E}">
        <p14:creationId xmlns:p14="http://schemas.microsoft.com/office/powerpoint/2010/main" val="499896161"/>
      </p:ext>
    </p:extLst>
  </p:cSld>
  <p:clrMapOvr>
    <a:masterClrMapping/>
  </p:clrMapOvr>
  <p:transition advClick="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99</a:t>
            </a:r>
          </a:p>
        </p:txBody>
      </p:sp>
      <mc:AlternateContent xmlns:mc="http://schemas.openxmlformats.org/markup-compatibility/2006">
        <mc:Choice xmlns:a14="http://schemas.microsoft.com/office/drawing/2010/main" Requires="a14">
          <p:sp>
            <p:nvSpPr>
              <p:cNvPr id="3" name="Rectangle 2"/>
              <p:cNvSpPr/>
              <p:nvPr/>
            </p:nvSpPr>
            <p:spPr>
              <a:xfrm>
                <a:off x="277040" y="1223312"/>
                <a:ext cx="8543432" cy="5312223"/>
              </a:xfrm>
              <a:prstGeom prst="rect">
                <a:avLst/>
              </a:prstGeom>
            </p:spPr>
            <p:txBody>
              <a:bodyPr wrap="square">
                <a:spAutoFit/>
              </a:bodyPr>
              <a:lstStyle/>
              <a:p>
                <a:pPr marL="457200" indent="-457200">
                  <a:buClr>
                    <a:srgbClr val="C00000"/>
                  </a:buClr>
                  <a:buFont typeface="+mj-lt"/>
                  <a:buAutoNum type="arabicPeriod"/>
                  <a:tabLst>
                    <a:tab pos="2066925" algn="l"/>
                    <a:tab pos="2743200" algn="l"/>
                    <a:tab pos="3200400" algn="l"/>
                    <a:tab pos="3822700" algn="l"/>
                  </a:tabLst>
                </a:pPr>
                <a:r>
                  <a:rPr lang="en-US" sz="2500" dirty="0" smtClean="0">
                    <a:solidFill>
                      <a:srgbClr val="C00000"/>
                    </a:solidFill>
                    <a:latin typeface="Arial" panose="020B0604020202020204" pitchFamily="34" charset="0"/>
                    <a:cs typeface="Arial" panose="020B0604020202020204" pitchFamily="34" charset="0"/>
                  </a:rPr>
                  <a:t>a. </a:t>
                </a:r>
                <a:r>
                  <a:rPr lang="en-US" sz="2500" b="1" dirty="0" smtClean="0">
                    <a:solidFill>
                      <a:srgbClr val="FF0000"/>
                    </a:solidFill>
                    <a:latin typeface="Arial" panose="020B0604020202020204" pitchFamily="34" charset="0"/>
                    <a:cs typeface="Arial" panose="020B0604020202020204" pitchFamily="34" charset="0"/>
                  </a:rPr>
                  <a:t>R</a:t>
                </a:r>
                <a:r>
                  <a:rPr lang="en-US" sz="2500" dirty="0" smtClean="0">
                    <a:latin typeface="Arial" panose="020B0604020202020204" pitchFamily="34" charset="0"/>
                    <a:cs typeface="Arial" panose="020B0604020202020204" pitchFamily="34" charset="0"/>
                  </a:rPr>
                  <a:t> Draw </a:t>
                </a:r>
                <a:r>
                  <a:rPr lang="en-US" sz="2500" dirty="0">
                    <a:latin typeface="Arial" panose="020B0604020202020204" pitchFamily="34" charset="0"/>
                    <a:cs typeface="Arial" panose="020B0604020202020204" pitchFamily="34" charset="0"/>
                  </a:rPr>
                  <a:t>these triangles accurately using </a:t>
                </a:r>
                <a:r>
                  <a:rPr lang="en-US" sz="2500" dirty="0" smtClean="0">
                    <a:latin typeface="Arial" panose="020B0604020202020204" pitchFamily="34" charset="0"/>
                    <a:cs typeface="Arial" panose="020B0604020202020204" pitchFamily="34" charset="0"/>
                  </a:rPr>
                  <a:t>a ruler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and protractor.</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Label the </a:t>
                </a:r>
                <a:r>
                  <a:rPr lang="en-US" sz="2500" dirty="0" smtClean="0">
                    <a:latin typeface="Arial" panose="020B0604020202020204" pitchFamily="34" charset="0"/>
                    <a:cs typeface="Arial" panose="020B0604020202020204" pitchFamily="34" charset="0"/>
                  </a:rPr>
                  <a:t>opposite (</a:t>
                </a:r>
                <a:r>
                  <a:rPr lang="en-US" sz="2500" dirty="0" err="1" smtClean="0">
                    <a:latin typeface="Arial" panose="020B0604020202020204" pitchFamily="34" charset="0"/>
                    <a:cs typeface="Arial" panose="020B0604020202020204" pitchFamily="34" charset="0"/>
                  </a:rPr>
                  <a:t>opp</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and </a:t>
                </a:r>
                <a:r>
                  <a:rPr lang="en-US" sz="2500" dirty="0" smtClean="0">
                    <a:latin typeface="Arial" panose="020B0604020202020204" pitchFamily="34" charset="0"/>
                    <a:cs typeface="Arial" panose="020B0604020202020204" pitchFamily="34" charset="0"/>
                  </a:rPr>
                  <a:t>adjacent </a:t>
                </a:r>
                <a:r>
                  <a:rPr lang="en-US" sz="2500" dirty="0">
                    <a:latin typeface="Arial" panose="020B0604020202020204" pitchFamily="34" charset="0"/>
                    <a:cs typeface="Arial" panose="020B0604020202020204" pitchFamily="34" charset="0"/>
                  </a:rPr>
                  <a:t>side </a:t>
                </a:r>
                <a:r>
                  <a:rPr lang="en-US" sz="2500" dirty="0" smtClean="0">
                    <a:latin typeface="Arial" panose="020B0604020202020204" pitchFamily="34" charset="0"/>
                    <a:cs typeface="Arial" panose="020B0604020202020204" pitchFamily="34" charset="0"/>
                  </a:rPr>
                  <a:t>(</a:t>
                </a:r>
                <a:r>
                  <a:rPr lang="en-US" sz="2500" dirty="0" err="1" smtClean="0">
                    <a:latin typeface="Arial" panose="020B0604020202020204" pitchFamily="34" charset="0"/>
                    <a:cs typeface="Arial" panose="020B0604020202020204" pitchFamily="34" charset="0"/>
                  </a:rPr>
                  <a:t>adj</a:t>
                </a:r>
                <a:r>
                  <a:rPr lang="en-US" sz="25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Measure </a:t>
                </a:r>
                <a:r>
                  <a:rPr lang="en-US" sz="2500" dirty="0">
                    <a:latin typeface="Arial" panose="020B0604020202020204" pitchFamily="34" charset="0"/>
                    <a:cs typeface="Arial" panose="020B0604020202020204" pitchFamily="34" charset="0"/>
                  </a:rPr>
                  <a:t>the </a:t>
                </a:r>
                <a:r>
                  <a:rPr lang="en-US" sz="2500" dirty="0" smtClean="0">
                    <a:latin typeface="Arial" panose="020B0604020202020204" pitchFamily="34" charset="0"/>
                    <a:cs typeface="Arial" panose="020B0604020202020204" pitchFamily="34" charset="0"/>
                  </a:rPr>
                  <a:t>side marked </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startAt="2"/>
                  <a:tabLst>
                    <a:tab pos="1200150" algn="l"/>
                    <a:tab pos="2743200" algn="l"/>
                    <a:tab pos="3200400" algn="l"/>
                    <a:tab pos="3822700" algn="l"/>
                  </a:tabLst>
                </a:pPr>
                <a:r>
                  <a:rPr lang="en-US" sz="2500" dirty="0" err="1" smtClean="0">
                    <a:solidFill>
                      <a:srgbClr val="C00000"/>
                    </a:solidFill>
                    <a:latin typeface="Arial" panose="020B0604020202020204" pitchFamily="34" charset="0"/>
                    <a:cs typeface="Arial" panose="020B0604020202020204" pitchFamily="34" charset="0"/>
                  </a:rPr>
                  <a:t>i</a:t>
                </a:r>
                <a:r>
                  <a:rPr lang="en-US" sz="2500" dirty="0">
                    <a:solidFill>
                      <a:srgbClr val="C00000"/>
                    </a:solidFill>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Write the fraction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i="1">
                            <a:latin typeface="Cambria Math" panose="02040503050406030204" pitchFamily="18" charset="0"/>
                            <a:cs typeface="Arial" panose="020B0604020202020204" pitchFamily="34" charset="0"/>
                          </a:rPr>
                          <m:t>𝑜𝑝𝑝𝑜𝑠𝑖𝑡𝑒</m:t>
                        </m:r>
                      </m:num>
                      <m:den>
                        <m:r>
                          <a:rPr lang="en-US" sz="2500" b="0" i="1" smtClean="0">
                            <a:latin typeface="Cambria Math" panose="02040503050406030204" pitchFamily="18" charset="0"/>
                            <a:cs typeface="Arial" panose="020B0604020202020204" pitchFamily="34" charset="0"/>
                          </a:rPr>
                          <m:t>𝑎𝑑𝑗𝑎𝑐𝑒𝑛𝑡</m:t>
                        </m:r>
                      </m:den>
                    </m:f>
                  </m:oMath>
                </a14:m>
                <a:r>
                  <a:rPr lang="en-US" sz="2500" dirty="0" smtClean="0">
                    <a:latin typeface="Arial" panose="020B0604020202020204" pitchFamily="34" charset="0"/>
                    <a:cs typeface="Arial" panose="020B0604020202020204" pitchFamily="34" charset="0"/>
                  </a:rPr>
                  <a:t>  for each triangle and 	convert it to a decimal.</a:t>
                </a:r>
                <a:br>
                  <a:rPr lang="en-US" sz="2500" dirty="0" smtClean="0">
                    <a:latin typeface="Arial" panose="020B0604020202020204" pitchFamily="34" charset="0"/>
                    <a:cs typeface="Arial" panose="020B0604020202020204" pitchFamily="34" charset="0"/>
                  </a:rPr>
                </a:br>
                <a:r>
                  <a:rPr lang="en-US" sz="2500" dirty="0" smtClean="0">
                    <a:solidFill>
                      <a:srgbClr val="C00000"/>
                    </a:solidFill>
                    <a:latin typeface="Arial" panose="020B0604020202020204" pitchFamily="34" charset="0"/>
                    <a:cs typeface="Arial" panose="020B0604020202020204" pitchFamily="34" charset="0"/>
                  </a:rPr>
                  <a:t>ii</a:t>
                </a:r>
                <a:r>
                  <a:rPr lang="en-US" sz="2500" dirty="0" smtClean="0">
                    <a:latin typeface="Arial" panose="020B0604020202020204" pitchFamily="34" charset="0"/>
                    <a:cs typeface="Arial" panose="020B0604020202020204" pitchFamily="34" charset="0"/>
                  </a:rPr>
                  <a:t> 	What do you notice?</a:t>
                </a:r>
                <a:endParaRPr lang="en-US" sz="25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8543432" cy="5312223"/>
              </a:xfrm>
              <a:prstGeom prst="rect">
                <a:avLst/>
              </a:prstGeom>
              <a:blipFill rotWithShape="0">
                <a:blip r:embed="rId4"/>
                <a:stretch>
                  <a:fillRect l="-999" t="-918" b="-1837"/>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16416" y="1196752"/>
            <a:ext cx="546048" cy="514544"/>
          </a:xfrm>
          <a:prstGeom prst="rect">
            <a:avLst/>
          </a:prstGeom>
        </p:spPr>
      </p:pic>
      <p:pic>
        <p:nvPicPr>
          <p:cNvPr id="2" name="Picture 1"/>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5454906" y="2131112"/>
            <a:ext cx="2591573" cy="2089976"/>
          </a:xfrm>
          <a:prstGeom prst="rect">
            <a:avLst/>
          </a:prstGeom>
        </p:spPr>
      </p:pic>
      <p:pic>
        <p:nvPicPr>
          <p:cNvPr id="10" name="Picture 9"/>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947749" y="2120442"/>
            <a:ext cx="4507157" cy="2100646"/>
          </a:xfrm>
          <a:prstGeom prst="rect">
            <a:avLst/>
          </a:prstGeom>
        </p:spPr>
      </p:pic>
    </p:spTree>
    <p:extLst>
      <p:ext uri="{BB962C8B-B14F-4D97-AF65-F5344CB8AC3E}">
        <p14:creationId xmlns:p14="http://schemas.microsoft.com/office/powerpoint/2010/main" val="2416736337"/>
      </p:ext>
    </p:extLst>
  </p:cSld>
  <p:clrMapOvr>
    <a:masterClrMapping/>
  </p:clrMapOvr>
  <p:transition advClick="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99</a:t>
            </a:r>
          </a:p>
        </p:txBody>
      </p:sp>
      <p:sp>
        <p:nvSpPr>
          <p:cNvPr id="3" name="Rectangle 2"/>
          <p:cNvSpPr/>
          <p:nvPr/>
        </p:nvSpPr>
        <p:spPr>
          <a:xfrm>
            <a:off x="277040" y="1223312"/>
            <a:ext cx="5231064" cy="3277820"/>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your calculator to find, correct to 3 </a:t>
            </a:r>
            <a:r>
              <a:rPr lang="en-US" sz="2300" dirty="0" err="1" smtClean="0">
                <a:latin typeface="Arial" panose="020B0604020202020204" pitchFamily="34" charset="0"/>
                <a:cs typeface="Arial" panose="020B0604020202020204" pitchFamily="34" charset="0"/>
              </a:rPr>
              <a:t>d.p.</a:t>
            </a:r>
            <a:r>
              <a:rPr lang="en-US" sz="2300" dirty="0" smtClean="0">
                <a:latin typeface="Arial" panose="020B0604020202020204" pitchFamily="34" charset="0"/>
                <a:cs typeface="Arial" panose="020B0604020202020204" pitchFamily="34" charset="0"/>
              </a:rPr>
              <a:t> where necessary</a:t>
            </a:r>
            <a:endParaRPr lang="en-US" sz="23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 pos="3200400" algn="l"/>
                <a:tab pos="3822700" algn="l"/>
              </a:tabLst>
            </a:pPr>
            <a:r>
              <a:rPr lang="en-US" sz="2300" dirty="0" smtClean="0">
                <a:latin typeface="Arial" panose="020B0604020202020204" pitchFamily="34" charset="0"/>
                <a:cs typeface="Arial" panose="020B0604020202020204" pitchFamily="34" charset="0"/>
              </a:rPr>
              <a:t>tan 30°	</a:t>
            </a:r>
            <a:r>
              <a:rPr lang="en-US" sz="2300" dirty="0" smtClean="0">
                <a:solidFill>
                  <a:srgbClr val="C00000"/>
                </a:solidFill>
                <a:latin typeface="Arial" panose="020B0604020202020204" pitchFamily="34" charset="0"/>
                <a:cs typeface="Arial" panose="020B0604020202020204" pitchFamily="34" charset="0"/>
              </a:rPr>
              <a:t>b.</a:t>
            </a:r>
            <a:r>
              <a:rPr lang="en-US" sz="2300" dirty="0" smtClean="0">
                <a:latin typeface="Arial" panose="020B0604020202020204" pitchFamily="34" charset="0"/>
                <a:cs typeface="Arial" panose="020B0604020202020204" pitchFamily="34" charset="0"/>
              </a:rPr>
              <a:t>  tan 46°</a:t>
            </a:r>
          </a:p>
          <a:p>
            <a:pPr marL="914400" lvl="1" indent="-457200">
              <a:buClr>
                <a:srgbClr val="C00000"/>
              </a:buClr>
              <a:buFont typeface="+mj-lt"/>
              <a:buAutoNum type="alphaLcPeriod" startAt="3"/>
              <a:tabLst>
                <a:tab pos="2743200" algn="l"/>
                <a:tab pos="3200400" algn="l"/>
                <a:tab pos="3822700" algn="l"/>
              </a:tabLst>
            </a:pPr>
            <a:r>
              <a:rPr lang="en-US" sz="2300" dirty="0" smtClean="0">
                <a:latin typeface="Arial" panose="020B0604020202020204" pitchFamily="34" charset="0"/>
                <a:cs typeface="Arial" panose="020B0604020202020204" pitchFamily="34" charset="0"/>
              </a:rPr>
              <a:t>tan 73°	</a:t>
            </a:r>
            <a:r>
              <a:rPr lang="en-US" sz="2300" dirty="0" smtClean="0">
                <a:solidFill>
                  <a:srgbClr val="C00000"/>
                </a:solidFill>
                <a:latin typeface="Arial" panose="020B0604020202020204" pitchFamily="34" charset="0"/>
                <a:cs typeface="Arial" panose="020B0604020202020204" pitchFamily="34" charset="0"/>
              </a:rPr>
              <a:t>c.</a:t>
            </a:r>
            <a:r>
              <a:rPr lang="en-US" sz="2300" dirty="0" smtClean="0">
                <a:latin typeface="Arial" panose="020B0604020202020204" pitchFamily="34" charset="0"/>
                <a:cs typeface="Arial" panose="020B0604020202020204" pitchFamily="34" charset="0"/>
              </a:rPr>
              <a:t>  tan12°</a:t>
            </a:r>
          </a:p>
          <a:p>
            <a:pPr marL="914400" lvl="1" indent="-457200">
              <a:buClr>
                <a:srgbClr val="C00000"/>
              </a:buClr>
              <a:buFont typeface="+mj-lt"/>
              <a:buAutoNum type="alphaLcPeriod" startAt="5"/>
              <a:tabLst>
                <a:tab pos="2743200" algn="l"/>
                <a:tab pos="3200400" algn="l"/>
                <a:tab pos="3822700" algn="l"/>
              </a:tabLst>
            </a:pPr>
            <a:r>
              <a:rPr lang="en-US" sz="2300" dirty="0" smtClean="0">
                <a:latin typeface="Arial" panose="020B0604020202020204" pitchFamily="34" charset="0"/>
                <a:cs typeface="Arial" panose="020B0604020202020204" pitchFamily="34" charset="0"/>
              </a:rPr>
              <a:t>tan 85°	</a:t>
            </a:r>
          </a:p>
          <a:p>
            <a:pPr marL="914400" lvl="1" indent="-457200">
              <a:buClr>
                <a:srgbClr val="C00000"/>
              </a:buClr>
              <a:buFont typeface="+mj-lt"/>
              <a:buAutoNum type="alphaLcPeriod" startAt="5"/>
              <a:tabLst>
                <a:tab pos="2743200" algn="l"/>
                <a:tab pos="3200400" algn="l"/>
                <a:tab pos="3822700" algn="l"/>
              </a:tabLst>
            </a:pPr>
            <a:r>
              <a:rPr lang="en-US" sz="2300" dirty="0" smtClean="0">
                <a:latin typeface="Arial" panose="020B0604020202020204" pitchFamily="34" charset="0"/>
                <a:cs typeface="Arial" panose="020B0604020202020204" pitchFamily="34" charset="0"/>
              </a:rPr>
              <a:t>tan 19.2°</a:t>
            </a:r>
          </a:p>
          <a:p>
            <a:pPr marL="457200" indent="-457200">
              <a:buClr>
                <a:srgbClr val="C00000"/>
              </a:buClr>
              <a:buFont typeface="+mj-lt"/>
              <a:buAutoNum type="arabicPeriod" startAt="2"/>
              <a:tabLst>
                <a:tab pos="2743200" algn="l"/>
                <a:tab pos="3200400" algn="l"/>
                <a:tab pos="3822700" algn="l"/>
              </a:tabLst>
            </a:pPr>
            <a:r>
              <a:rPr lang="en-US" sz="2300" dirty="0">
                <a:latin typeface="Arial" panose="020B0604020202020204" pitchFamily="34" charset="0"/>
                <a:cs typeface="Arial" panose="020B0604020202020204" pitchFamily="34" charset="0"/>
              </a:rPr>
              <a:t>Write tan </a:t>
            </a:r>
            <a:r>
              <a:rPr lang="el-GR" sz="2300" i="1" dirty="0" smtClean="0">
                <a:latin typeface="Arial" panose="020B0604020202020204" pitchFamily="34" charset="0"/>
                <a:cs typeface="Arial" panose="020B0604020202020204" pitchFamily="34" charset="0"/>
              </a:rPr>
              <a:t>θ</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as a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fraction </a:t>
            </a:r>
            <a:r>
              <a:rPr lang="en-US" sz="2300" dirty="0">
                <a:latin typeface="Arial" panose="020B0604020202020204" pitchFamily="34" charset="0"/>
                <a:cs typeface="Arial" panose="020B0604020202020204" pitchFamily="34" charset="0"/>
              </a:rPr>
              <a:t>for each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triangle</a:t>
            </a:r>
            <a:r>
              <a:rPr lang="en-US" sz="23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2416" y="1268760"/>
            <a:ext cx="546048" cy="514544"/>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r="64177" b="48531"/>
          <a:stretch/>
        </p:blipFill>
        <p:spPr>
          <a:xfrm>
            <a:off x="3419872" y="3156221"/>
            <a:ext cx="1843196" cy="1784947"/>
          </a:xfrm>
          <a:prstGeom prst="rect">
            <a:avLst/>
          </a:prstGeom>
        </p:spPr>
      </p:pic>
      <p:pic>
        <p:nvPicPr>
          <p:cNvPr id="9" name="Picture 8"/>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49215" b="55982"/>
          <a:stretch/>
        </p:blipFill>
        <p:spPr>
          <a:xfrm>
            <a:off x="272548" y="5035839"/>
            <a:ext cx="2613035" cy="1526550"/>
          </a:xfrm>
          <a:prstGeom prst="rect">
            <a:avLst/>
          </a:prstGeom>
        </p:spPr>
      </p:pic>
      <p:pic>
        <p:nvPicPr>
          <p:cNvPr id="11" name="Picture 10"/>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15735" t="51469" r="32371"/>
          <a:stretch/>
        </p:blipFill>
        <p:spPr>
          <a:xfrm>
            <a:off x="3030620" y="5009085"/>
            <a:ext cx="2441377" cy="153888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8167" y="3573016"/>
            <a:ext cx="530297" cy="535547"/>
          </a:xfrm>
          <a:prstGeom prst="rect">
            <a:avLst/>
          </a:prstGeom>
        </p:spPr>
      </p:pic>
    </p:spTree>
    <p:extLst>
      <p:ext uri="{BB962C8B-B14F-4D97-AF65-F5344CB8AC3E}">
        <p14:creationId xmlns:p14="http://schemas.microsoft.com/office/powerpoint/2010/main" val="3982283212"/>
      </p:ext>
    </p:extLst>
  </p:cSld>
  <p:clrMapOvr>
    <a:masterClrMapping/>
  </p:clrMapOvr>
  <p:transition advClick="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sp>
        <p:nvSpPr>
          <p:cNvPr id="3" name="Rectangle 2"/>
          <p:cNvSpPr/>
          <p:nvPr/>
        </p:nvSpPr>
        <p:spPr>
          <a:xfrm>
            <a:off x="277040" y="1223312"/>
            <a:ext cx="3934920" cy="1815882"/>
          </a:xfrm>
          <a:prstGeom prst="rect">
            <a:avLst/>
          </a:prstGeom>
        </p:spPr>
        <p:txBody>
          <a:bodyPr wrap="square">
            <a:spAutoFit/>
          </a:bodyPr>
          <a:lstStyle/>
          <a:p>
            <a:pPr marL="400050" indent="-400050">
              <a:buClr>
                <a:srgbClr val="C00000"/>
              </a:buClr>
              <a:buFont typeface="+mj-lt"/>
              <a:buAutoNum type="arabicPeriod" startAt="4"/>
              <a:tabLst>
                <a:tab pos="2066925" algn="l"/>
                <a:tab pos="2743200" algn="l"/>
                <a:tab pos="3200400" algn="l"/>
                <a:tab pos="3822700" algn="l"/>
              </a:tabLst>
            </a:pPr>
            <a:r>
              <a:rPr lang="en-US" sz="2800" dirty="0">
                <a:latin typeface="Arial" panose="020B0604020202020204" pitchFamily="34" charset="0"/>
                <a:cs typeface="Arial" panose="020B0604020202020204" pitchFamily="34" charset="0"/>
              </a:rPr>
              <a:t>Find the value of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in each triangle. Give your answers correct to 1 </a:t>
            </a:r>
            <a:r>
              <a:rPr lang="en-US" sz="2800" dirty="0" err="1" smtClean="0">
                <a:latin typeface="Arial" panose="020B0604020202020204" pitchFamily="34" charset="0"/>
                <a:cs typeface="Arial" panose="020B0604020202020204" pitchFamily="34" charset="0"/>
              </a:rPr>
              <a:t>d.p</a:t>
            </a:r>
            <a:r>
              <a:rPr lang="en-US" sz="2800" dirty="0" err="1">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30297" cy="535547"/>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05683" y="3184680"/>
            <a:ext cx="2106077" cy="3196648"/>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560673" y="3234895"/>
            <a:ext cx="2947431" cy="1637464"/>
          </a:xfrm>
          <a:prstGeom prst="rect">
            <a:avLst/>
          </a:prstGeom>
        </p:spPr>
      </p:pic>
      <p:pic>
        <p:nvPicPr>
          <p:cNvPr id="6" name="Picture 5"/>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2541188" y="5088383"/>
            <a:ext cx="2946897" cy="1235796"/>
          </a:xfrm>
          <a:prstGeom prst="rect">
            <a:avLst/>
          </a:prstGeom>
        </p:spPr>
      </p:pic>
      <p:pic>
        <p:nvPicPr>
          <p:cNvPr id="7" name="Picture 6"/>
          <p:cNvPicPr>
            <a:picLocks noChangeAspect="1"/>
          </p:cNvPicPr>
          <p:nvPr/>
        </p:nvPicPr>
        <p:blipFill rotWithShape="1">
          <a:blip r:embed="rId8" cstate="print">
            <a:lum contrast="20000"/>
            <a:extLst>
              <a:ext uri="{28A0092B-C50C-407E-A947-70E740481C1C}">
                <a14:useLocalDpi xmlns:a14="http://schemas.microsoft.com/office/drawing/2010/main" val="0"/>
              </a:ext>
            </a:extLst>
          </a:blip>
          <a:srcRect/>
          <a:stretch/>
        </p:blipFill>
        <p:spPr>
          <a:xfrm>
            <a:off x="4211960" y="1223312"/>
            <a:ext cx="1296144" cy="1567430"/>
          </a:xfrm>
          <a:prstGeom prst="rect">
            <a:avLst/>
          </a:prstGeom>
        </p:spPr>
      </p:pic>
    </p:spTree>
    <p:extLst>
      <p:ext uri="{BB962C8B-B14F-4D97-AF65-F5344CB8AC3E}">
        <p14:creationId xmlns:p14="http://schemas.microsoft.com/office/powerpoint/2010/main" val="2461272349"/>
      </p:ext>
    </p:extLst>
  </p:cSld>
  <p:clrMapOvr>
    <a:masterClrMapping/>
  </p:clrMapOvr>
  <p:transition advClick="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30297" cy="535547"/>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771800" y="2004495"/>
            <a:ext cx="2736304" cy="4520849"/>
          </a:xfrm>
          <a:prstGeom prst="rect">
            <a:avLst/>
          </a:prstGeom>
        </p:spPr>
      </p:pic>
      <p:sp>
        <p:nvSpPr>
          <p:cNvPr id="3" name="Rectangle 2"/>
          <p:cNvSpPr/>
          <p:nvPr/>
        </p:nvSpPr>
        <p:spPr>
          <a:xfrm>
            <a:off x="277040" y="1223312"/>
            <a:ext cx="5231064" cy="3785652"/>
          </a:xfrm>
          <a:prstGeom prst="rect">
            <a:avLst/>
          </a:prstGeom>
        </p:spPr>
        <p:txBody>
          <a:bodyPr wrap="square">
            <a:spAutoFit/>
          </a:bodyPr>
          <a:lstStyle/>
          <a:p>
            <a:pPr marL="457200" indent="-457200">
              <a:buClr>
                <a:srgbClr val="C00000"/>
              </a:buClr>
              <a:buFont typeface="+mj-lt"/>
              <a:buAutoNum type="arabicPeriod" startAt="5"/>
              <a:tabLst>
                <a:tab pos="2066925" algn="l"/>
                <a:tab pos="2743200" algn="l"/>
                <a:tab pos="3200400" algn="l"/>
                <a:tab pos="3822700"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 ladder is </a:t>
            </a:r>
            <a:r>
              <a:rPr lang="en-US" sz="2400" dirty="0" smtClean="0">
                <a:latin typeface="Arial" panose="020B0604020202020204" pitchFamily="34" charset="0"/>
                <a:cs typeface="Arial" panose="020B0604020202020204" pitchFamily="34" charset="0"/>
              </a:rPr>
              <a:t>leaning against </a:t>
            </a:r>
            <a:r>
              <a:rPr lang="en-US" sz="2400" dirty="0">
                <a:latin typeface="Arial" panose="020B0604020202020204" pitchFamily="34" charset="0"/>
                <a:cs typeface="Arial" panose="020B0604020202020204" pitchFamily="34" charset="0"/>
              </a:rPr>
              <a:t>a wall at an </a:t>
            </a: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of 70° to the </a:t>
            </a:r>
            <a:r>
              <a:rPr lang="en-US" sz="2400" dirty="0" smtClean="0">
                <a:latin typeface="Arial" panose="020B0604020202020204" pitchFamily="34" charset="0"/>
                <a:cs typeface="Arial" panose="020B0604020202020204" pitchFamily="34" charset="0"/>
              </a:rPr>
              <a:t>horizontal</a:t>
            </a:r>
            <a:r>
              <a:rPr lang="en-US" sz="2400" dirty="0">
                <a:latin typeface="Arial" panose="020B0604020202020204" pitchFamily="34" charset="0"/>
                <a:cs typeface="Arial" panose="020B0604020202020204" pitchFamily="34" charset="0"/>
              </a:rPr>
              <a:t>. The base </a:t>
            </a:r>
            <a:r>
              <a:rPr lang="en-US" sz="2400" dirty="0" smtClean="0">
                <a:latin typeface="Arial" panose="020B0604020202020204" pitchFamily="34" charset="0"/>
                <a:cs typeface="Arial" panose="020B0604020202020204" pitchFamily="34" charset="0"/>
              </a:rPr>
              <a:t>of</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ladder is 1.5 m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from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wall.</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high up the wall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does </a:t>
            </a:r>
            <a:r>
              <a:rPr lang="en-US" sz="2400" dirty="0">
                <a:latin typeface="Arial" panose="020B0604020202020204" pitchFamily="34" charset="0"/>
                <a:cs typeface="Arial" panose="020B0604020202020204" pitchFamily="34" charset="0"/>
              </a:rPr>
              <a:t>the ladder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reach</a:t>
            </a:r>
            <a:r>
              <a:rPr lang="en-US" sz="2400" dirty="0">
                <a:latin typeface="Arial" panose="020B0604020202020204" pitchFamily="34" charset="0"/>
                <a:cs typeface="Arial" panose="020B0604020202020204" pitchFamily="34" charset="0"/>
              </a:rPr>
              <a:t>? Give your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answer </a:t>
            </a:r>
            <a:r>
              <a:rPr lang="en-US" sz="2400" dirty="0">
                <a:latin typeface="Arial" panose="020B0604020202020204" pitchFamily="34" charset="0"/>
                <a:cs typeface="Arial" panose="020B0604020202020204" pitchFamily="34" charset="0"/>
              </a:rPr>
              <a:t>to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nearest </a:t>
            </a:r>
            <a:r>
              <a:rPr lang="en-US" sz="2400" dirty="0">
                <a:latin typeface="Arial" panose="020B0604020202020204" pitchFamily="34" charset="0"/>
                <a:cs typeface="Arial" panose="020B0604020202020204" pitchFamily="34" charset="0"/>
              </a:rPr>
              <a:t>cm.</a:t>
            </a:r>
          </a:p>
        </p:txBody>
      </p:sp>
    </p:spTree>
    <p:extLst>
      <p:ext uri="{BB962C8B-B14F-4D97-AF65-F5344CB8AC3E}">
        <p14:creationId xmlns:p14="http://schemas.microsoft.com/office/powerpoint/2010/main" val="716124964"/>
      </p:ext>
    </p:extLst>
  </p:cSld>
  <p:clrMapOvr>
    <a:masterClrMapping/>
  </p:clrMapOvr>
  <p:transition advClick="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30297" cy="535547"/>
          </a:xfrm>
          <a:prstGeom prst="rect">
            <a:avLst/>
          </a:prstGeom>
        </p:spPr>
      </p:pic>
      <p:sp>
        <p:nvSpPr>
          <p:cNvPr id="3" name="Rectangle 2"/>
          <p:cNvSpPr/>
          <p:nvPr/>
        </p:nvSpPr>
        <p:spPr>
          <a:xfrm>
            <a:off x="277040" y="1223312"/>
            <a:ext cx="5231064" cy="2308324"/>
          </a:xfrm>
          <a:prstGeom prst="rect">
            <a:avLst/>
          </a:prstGeom>
        </p:spPr>
        <p:txBody>
          <a:bodyPr wrap="square">
            <a:spAutoFit/>
          </a:bodyPr>
          <a:lstStyle/>
          <a:p>
            <a:pPr marL="571500" indent="-571500">
              <a:buClr>
                <a:srgbClr val="C00000"/>
              </a:buClr>
              <a:buFont typeface="+mj-lt"/>
              <a:buAutoNum type="arabicPeriod" startAt="6"/>
              <a:tabLst>
                <a:tab pos="2066925" algn="l"/>
                <a:tab pos="2743200" algn="l"/>
                <a:tab pos="3200400" algn="l"/>
                <a:tab pos="3822700" algn="l"/>
              </a:tabLst>
            </a:pPr>
            <a:r>
              <a:rPr lang="en-US" sz="3600" dirty="0">
                <a:latin typeface="Arial" panose="020B0604020202020204" pitchFamily="34" charset="0"/>
                <a:cs typeface="Arial" panose="020B0604020202020204" pitchFamily="34" charset="0"/>
              </a:rPr>
              <a:t>Which angle is an angle of elevation, and which is an angle of depression?</a:t>
            </a:r>
          </a:p>
        </p:txBody>
      </p:sp>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322835" y="3864336"/>
            <a:ext cx="5185270" cy="2661008"/>
          </a:xfrm>
          <a:prstGeom prst="rect">
            <a:avLst/>
          </a:prstGeom>
        </p:spPr>
      </p:pic>
    </p:spTree>
    <p:extLst>
      <p:ext uri="{BB962C8B-B14F-4D97-AF65-F5344CB8AC3E}">
        <p14:creationId xmlns:p14="http://schemas.microsoft.com/office/powerpoint/2010/main" val="2517183738"/>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69</a:t>
            </a:r>
            <a:endParaRPr lang="en-GB" sz="1400" b="1" dirty="0">
              <a:latin typeface="Calibri" panose="020F0502020204030204" pitchFamily="34" charset="0"/>
            </a:endParaRPr>
          </a:p>
        </p:txBody>
      </p:sp>
      <p:sp>
        <p:nvSpPr>
          <p:cNvPr id="3" name="Rectangle 2"/>
          <p:cNvSpPr/>
          <p:nvPr/>
        </p:nvSpPr>
        <p:spPr>
          <a:xfrm>
            <a:off x="251521" y="1196752"/>
            <a:ext cx="4248472" cy="5093702"/>
          </a:xfrm>
          <a:prstGeom prst="rect">
            <a:avLst/>
          </a:prstGeom>
        </p:spPr>
        <p:txBody>
          <a:bodyPr wrap="square">
            <a:spAutoFit/>
          </a:bodyPr>
          <a:lstStyle/>
          <a:p>
            <a:pPr marL="342900" indent="-342900">
              <a:buClr>
                <a:srgbClr val="C00000"/>
              </a:buClr>
              <a:buFont typeface="+mj-lt"/>
              <a:buAutoNum type="arabicPeriod"/>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Look at the graph.</a:t>
            </a:r>
          </a:p>
          <a:p>
            <a:pPr marL="800100" indent="-457200">
              <a:buClr>
                <a:srgbClr val="C00000"/>
              </a:buClr>
              <a:buFont typeface="+mj-lt"/>
              <a:buAutoNum type="alphaLcPeriod"/>
              <a:tabLst>
                <a:tab pos="2066925" algn="l"/>
                <a:tab pos="2743200" algn="l"/>
                <a:tab pos="3822700" algn="l"/>
              </a:tabLst>
            </a:pPr>
            <a:r>
              <a:rPr lang="en-US" sz="2500" dirty="0">
                <a:latin typeface="Arial" panose="020B0604020202020204" pitchFamily="34" charset="0"/>
                <a:cs typeface="Arial" panose="020B0604020202020204" pitchFamily="34" charset="0"/>
              </a:rPr>
              <a:t>How many squares does </a:t>
            </a:r>
            <a:r>
              <a:rPr lang="en-US" sz="2500" dirty="0" smtClean="0">
                <a:latin typeface="Arial" panose="020B0604020202020204" pitchFamily="34" charset="0"/>
                <a:cs typeface="Arial" panose="020B0604020202020204" pitchFamily="34" charset="0"/>
              </a:rPr>
              <a:t>line A go up </a:t>
            </a:r>
            <a:r>
              <a:rPr lang="en-US" sz="2500" dirty="0">
                <a:latin typeface="Arial" panose="020B0604020202020204" pitchFamily="34" charset="0"/>
                <a:cs typeface="Arial" panose="020B0604020202020204" pitchFamily="34" charset="0"/>
              </a:rPr>
              <a:t>for </a:t>
            </a:r>
            <a:r>
              <a:rPr lang="en-US" sz="2500" dirty="0" smtClean="0">
                <a:latin typeface="Arial" panose="020B0604020202020204" pitchFamily="34" charset="0"/>
                <a:cs typeface="Arial" panose="020B0604020202020204" pitchFamily="34" charset="0"/>
              </a:rPr>
              <a:t>every</a:t>
            </a:r>
          </a:p>
          <a:p>
            <a:pPr marL="1257300" lvl="1" indent="-457200">
              <a:buClr>
                <a:srgbClr val="C00000"/>
              </a:buClr>
              <a:buFont typeface="+mj-lt"/>
              <a:buAutoNum type="romanLcPeriod"/>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1 </a:t>
            </a:r>
            <a:r>
              <a:rPr lang="en-US" sz="2500" dirty="0">
                <a:latin typeface="Arial" panose="020B0604020202020204" pitchFamily="34" charset="0"/>
                <a:cs typeface="Arial" panose="020B0604020202020204" pitchFamily="34" charset="0"/>
              </a:rPr>
              <a:t>square across</a:t>
            </a:r>
          </a:p>
          <a:p>
            <a:pPr marL="1257300" lvl="1" indent="-457200">
              <a:buClr>
                <a:srgbClr val="C00000"/>
              </a:buClr>
              <a:buFont typeface="+mj-lt"/>
              <a:buAutoNum type="romanLcPeriod"/>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2 </a:t>
            </a:r>
            <a:r>
              <a:rPr lang="en-US" sz="2500" dirty="0">
                <a:latin typeface="Arial" panose="020B0604020202020204" pitchFamily="34" charset="0"/>
                <a:cs typeface="Arial" panose="020B0604020202020204" pitchFamily="34" charset="0"/>
              </a:rPr>
              <a:t>squares across</a:t>
            </a:r>
          </a:p>
          <a:p>
            <a:pPr marL="1257300" lvl="1" indent="-457200">
              <a:buClr>
                <a:srgbClr val="C00000"/>
              </a:buClr>
              <a:buFont typeface="+mj-lt"/>
              <a:buAutoNum type="romanLcPeriod"/>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3 </a:t>
            </a:r>
            <a:r>
              <a:rPr lang="en-US" sz="2500" dirty="0">
                <a:latin typeface="Arial" panose="020B0604020202020204" pitchFamily="34" charset="0"/>
                <a:cs typeface="Arial" panose="020B0604020202020204" pitchFamily="34" charset="0"/>
              </a:rPr>
              <a:t>squares across?</a:t>
            </a:r>
          </a:p>
          <a:p>
            <a:pPr marL="857250" indent="-514350">
              <a:buClr>
                <a:srgbClr val="C00000"/>
              </a:buClr>
              <a:buFont typeface="+mj-lt"/>
              <a:buAutoNum type="alphaLcPeriod"/>
              <a:tabLst>
                <a:tab pos="2066925" algn="l"/>
                <a:tab pos="2743200" algn="l"/>
                <a:tab pos="3822700" algn="l"/>
              </a:tabLst>
            </a:pPr>
            <a:r>
              <a:rPr lang="en-US" sz="2500" dirty="0">
                <a:latin typeface="Arial" panose="020B0604020202020204" pitchFamily="34" charset="0"/>
                <a:cs typeface="Arial" panose="020B0604020202020204" pitchFamily="34" charset="0"/>
              </a:rPr>
              <a:t>How many squares does </a:t>
            </a:r>
            <a:r>
              <a:rPr lang="en-US" sz="2500" dirty="0" smtClean="0">
                <a:latin typeface="Arial" panose="020B0604020202020204" pitchFamily="34" charset="0"/>
                <a:cs typeface="Arial" panose="020B0604020202020204" pitchFamily="34" charset="0"/>
              </a:rPr>
              <a:t>line B go down </a:t>
            </a:r>
            <a:r>
              <a:rPr lang="en-US" sz="2500" dirty="0">
                <a:latin typeface="Arial" panose="020B0604020202020204" pitchFamily="34" charset="0"/>
                <a:cs typeface="Arial" panose="020B0604020202020204" pitchFamily="34" charset="0"/>
              </a:rPr>
              <a:t>for every</a:t>
            </a:r>
          </a:p>
          <a:p>
            <a:pPr marL="1200150" lvl="1" indent="-457200">
              <a:buClr>
                <a:srgbClr val="C00000"/>
              </a:buClr>
              <a:buFont typeface="+mj-lt"/>
              <a:buAutoNum type="roman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1 </a:t>
            </a:r>
            <a:r>
              <a:rPr lang="en-US" sz="2500" dirty="0">
                <a:latin typeface="Arial" panose="020B0604020202020204" pitchFamily="34" charset="0"/>
                <a:cs typeface="Arial" panose="020B0604020202020204" pitchFamily="34" charset="0"/>
              </a:rPr>
              <a:t>square across</a:t>
            </a:r>
          </a:p>
          <a:p>
            <a:pPr marL="1200150" lvl="1" indent="-457200">
              <a:buClr>
                <a:srgbClr val="C00000"/>
              </a:buClr>
              <a:buFont typeface="+mj-lt"/>
              <a:buAutoNum type="roman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2 </a:t>
            </a:r>
            <a:r>
              <a:rPr lang="en-US" sz="2500" dirty="0">
                <a:latin typeface="Arial" panose="020B0604020202020204" pitchFamily="34" charset="0"/>
                <a:cs typeface="Arial" panose="020B0604020202020204" pitchFamily="34" charset="0"/>
              </a:rPr>
              <a:t>squares across</a:t>
            </a:r>
          </a:p>
          <a:p>
            <a:pPr marL="1200150" lvl="1" indent="-457200">
              <a:buClr>
                <a:srgbClr val="C00000"/>
              </a:buClr>
              <a:buFont typeface="+mj-lt"/>
              <a:buAutoNum type="romanLcPeriod"/>
              <a:tabLst>
                <a:tab pos="2066925" algn="l"/>
                <a:tab pos="2743200" algn="l"/>
                <a:tab pos="3822700" algn="l"/>
              </a:tabLst>
            </a:pPr>
            <a:r>
              <a:rPr lang="en-US" sz="2500" dirty="0" smtClean="0">
                <a:latin typeface="Arial" panose="020B0604020202020204" pitchFamily="34" charset="0"/>
                <a:cs typeface="Arial" panose="020B0604020202020204" pitchFamily="34" charset="0"/>
              </a:rPr>
              <a:t>3 </a:t>
            </a:r>
            <a:r>
              <a:rPr lang="en-US" sz="2500" dirty="0">
                <a:latin typeface="Arial" panose="020B0604020202020204" pitchFamily="34" charset="0"/>
                <a:cs typeface="Arial" panose="020B0604020202020204" pitchFamily="34" charset="0"/>
              </a:rPr>
              <a:t>squares across?</a:t>
            </a:r>
            <a:endParaRPr lang="en-US" sz="25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675787" y="1257981"/>
            <a:ext cx="4144685" cy="505133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15480" y="1196752"/>
            <a:ext cx="777000" cy="792088"/>
          </a:xfrm>
          <a:prstGeom prst="rect">
            <a:avLst/>
          </a:prstGeom>
        </p:spPr>
      </p:pic>
    </p:spTree>
    <p:extLst>
      <p:ext uri="{BB962C8B-B14F-4D97-AF65-F5344CB8AC3E}">
        <p14:creationId xmlns:p14="http://schemas.microsoft.com/office/powerpoint/2010/main" val="52951165"/>
      </p:ext>
    </p:extLst>
  </p:cSld>
  <p:clrMapOvr>
    <a:masterClrMapping/>
  </p:clrMapOvr>
  <p:transition advClick="0"/>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30297" cy="535547"/>
          </a:xfrm>
          <a:prstGeom prst="rect">
            <a:avLst/>
          </a:prstGeom>
        </p:spPr>
      </p:pic>
      <p:sp>
        <p:nvSpPr>
          <p:cNvPr id="3" name="Rectangle 2"/>
          <p:cNvSpPr/>
          <p:nvPr/>
        </p:nvSpPr>
        <p:spPr>
          <a:xfrm>
            <a:off x="277040" y="1223312"/>
            <a:ext cx="5231064" cy="3631763"/>
          </a:xfrm>
          <a:prstGeom prst="rect">
            <a:avLst/>
          </a:prstGeom>
        </p:spPr>
        <p:txBody>
          <a:bodyPr wrap="square">
            <a:spAutoFit/>
          </a:bodyPr>
          <a:lstStyle/>
          <a:p>
            <a:pPr marL="457200" indent="-457200">
              <a:buClr>
                <a:srgbClr val="C00000"/>
              </a:buClr>
              <a:buFont typeface="+mj-lt"/>
              <a:buAutoNum type="arabicPeriod" startAt="7"/>
              <a:tabLst>
                <a:tab pos="2066925" algn="l"/>
                <a:tab pos="2743200" algn="l"/>
                <a:tab pos="3200400" algn="l"/>
                <a:tab pos="3822700" algn="l"/>
              </a:tabLst>
            </a:pPr>
            <a:r>
              <a:rPr lang="en-US" sz="2300" b="1" dirty="0">
                <a:solidFill>
                  <a:srgbClr val="FF0000"/>
                </a:solidFill>
                <a:latin typeface="Arial" panose="020B0604020202020204" pitchFamily="34" charset="0"/>
                <a:cs typeface="Arial" panose="020B0604020202020204" pitchFamily="34" charset="0"/>
              </a:rPr>
              <a:t>P</a:t>
            </a:r>
            <a:r>
              <a:rPr lang="en-US" sz="2300" dirty="0">
                <a:latin typeface="Arial" panose="020B0604020202020204" pitchFamily="34" charset="0"/>
                <a:cs typeface="Arial" panose="020B0604020202020204" pitchFamily="34" charset="0"/>
              </a:rPr>
              <a:t> The angle of elevation of the top of a set of rugby posts, C, from the kicker's kicking </a:t>
            </a:r>
            <a:r>
              <a:rPr lang="en-US" sz="2300" dirty="0" smtClean="0">
                <a:latin typeface="Arial" panose="020B0604020202020204" pitchFamily="34" charset="0"/>
                <a:cs typeface="Arial" panose="020B0604020202020204" pitchFamily="34" charset="0"/>
              </a:rPr>
              <a:t>tee, B</a:t>
            </a:r>
            <a:r>
              <a:rPr lang="en-US" sz="2300" dirty="0">
                <a:latin typeface="Arial" panose="020B0604020202020204" pitchFamily="34" charset="0"/>
                <a:cs typeface="Arial" panose="020B0604020202020204" pitchFamily="34" charset="0"/>
              </a:rPr>
              <a:t>, is 37°. The kicking tee is 22 metres from the base of the posts</a:t>
            </a:r>
            <a:r>
              <a:rPr lang="en-US" sz="23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Copy the diagram and label it with this information.</a:t>
            </a:r>
          </a:p>
          <a:p>
            <a:pPr marL="914400" lvl="1" indent="-457200">
              <a:buClr>
                <a:srgbClr val="C00000"/>
              </a:buClr>
              <a:buFont typeface="+mj-lt"/>
              <a:buAutoNum type="alphaLcPeriod"/>
              <a:tabLst>
                <a:tab pos="2066925" algn="l"/>
                <a:tab pos="2743200" algn="l"/>
                <a:tab pos="3200400" algn="l"/>
                <a:tab pos="3822700" algn="l"/>
              </a:tabLst>
            </a:pPr>
            <a:r>
              <a:rPr lang="en-US" sz="2300" dirty="0">
                <a:latin typeface="Arial" panose="020B0604020202020204" pitchFamily="34" charset="0"/>
                <a:cs typeface="Arial" panose="020B0604020202020204" pitchFamily="34" charset="0"/>
              </a:rPr>
              <a:t>How tall are the </a:t>
            </a:r>
            <a:r>
              <a:rPr lang="en-US" sz="2300" dirty="0" smtClean="0">
                <a:latin typeface="Arial" panose="020B0604020202020204" pitchFamily="34" charset="0"/>
                <a:cs typeface="Arial" panose="020B0604020202020204" pitchFamily="34" charset="0"/>
              </a:rPr>
              <a:t>posts?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 correct to the nearest cm.</a:t>
            </a: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843808" y="4486150"/>
            <a:ext cx="2677641" cy="2095544"/>
          </a:xfrm>
          <a:prstGeom prst="rect">
            <a:avLst/>
          </a:prstGeom>
        </p:spPr>
      </p:pic>
    </p:spTree>
    <p:extLst>
      <p:ext uri="{BB962C8B-B14F-4D97-AF65-F5344CB8AC3E}">
        <p14:creationId xmlns:p14="http://schemas.microsoft.com/office/powerpoint/2010/main" val="2771537871"/>
      </p:ext>
    </p:extLst>
  </p:cSld>
  <p:clrMapOvr>
    <a:masterClrMapping/>
  </p:clrMapOvr>
  <p:transition advClick="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8167" y="1268760"/>
            <a:ext cx="530297" cy="53554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77040" y="1223312"/>
                <a:ext cx="5231064" cy="5416996"/>
              </a:xfrm>
              <a:prstGeom prst="rect">
                <a:avLst/>
              </a:prstGeom>
            </p:spPr>
            <p:txBody>
              <a:bodyPr wrap="square">
                <a:spAutoFit/>
              </a:bodyPr>
              <a:lstStyle/>
              <a:p>
                <a:pPr marL="457200" indent="-457200">
                  <a:buClr>
                    <a:srgbClr val="C00000"/>
                  </a:buClr>
                  <a:buFont typeface="+mj-lt"/>
                  <a:buAutoNum type="arabicPeriod" startAt="8"/>
                  <a:tabLst>
                    <a:tab pos="2066925" algn="l"/>
                    <a:tab pos="2743200" algn="l"/>
                    <a:tab pos="3200400" algn="l"/>
                    <a:tab pos="3822700" algn="l"/>
                  </a:tabLst>
                </a:pPr>
                <a:r>
                  <a:rPr lang="en-US" sz="2500" b="1" dirty="0" smtClean="0">
                    <a:solidFill>
                      <a:srgbClr val="FF0000"/>
                    </a:solidFill>
                    <a:latin typeface="Arial" panose="020B0604020202020204" pitchFamily="34" charset="0"/>
                    <a:cs typeface="Arial" panose="020B0604020202020204" pitchFamily="34" charset="0"/>
                  </a:rPr>
                  <a:t>P</a:t>
                </a:r>
                <a:r>
                  <a:rPr lang="en-US" sz="2500" dirty="0" smtClean="0">
                    <a:latin typeface="Arial" panose="020B0604020202020204" pitchFamily="34" charset="0"/>
                    <a:cs typeface="Arial" panose="020B0604020202020204" pitchFamily="34" charset="0"/>
                  </a:rPr>
                  <a:t> From the top of a lighthouse, </a:t>
                </a:r>
                <a:r>
                  <a:rPr lang="en-US" sz="2500" dirty="0" err="1">
                    <a:latin typeface="Arial" panose="020B0604020202020204" pitchFamily="34" charset="0"/>
                    <a:cs typeface="Arial" panose="020B0604020202020204" pitchFamily="34" charset="0"/>
                  </a:rPr>
                  <a:t>Mr</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Amesbury sees </a:t>
                </a:r>
                <a:r>
                  <a:rPr lang="en-US" sz="2500" dirty="0">
                    <a:latin typeface="Arial" panose="020B0604020202020204" pitchFamily="34" charset="0"/>
                    <a:cs typeface="Arial" panose="020B0604020202020204" pitchFamily="34" charset="0"/>
                  </a:rPr>
                  <a:t>a surfer. The angle of depression from </a:t>
                </a:r>
                <a:r>
                  <a:rPr lang="en-US" sz="2500" dirty="0" err="1">
                    <a:latin typeface="Arial" panose="020B0604020202020204" pitchFamily="34" charset="0"/>
                    <a:cs typeface="Arial" panose="020B0604020202020204" pitchFamily="34" charset="0"/>
                  </a:rPr>
                  <a:t>Mr</a:t>
                </a:r>
                <a:r>
                  <a:rPr lang="en-US" sz="2500" dirty="0">
                    <a:latin typeface="Arial" panose="020B0604020202020204" pitchFamily="34" charset="0"/>
                    <a:cs typeface="Arial" panose="020B0604020202020204" pitchFamily="34" charset="0"/>
                  </a:rPr>
                  <a:t> Amesbury to the surfer is 40°. The lighthouse is 60 m above sea </a:t>
                </a:r>
                <a:r>
                  <a:rPr lang="en-US" sz="2500" dirty="0" smtClean="0">
                    <a:latin typeface="Arial" panose="020B0604020202020204" pitchFamily="34" charset="0"/>
                    <a:cs typeface="Arial" panose="020B0604020202020204" pitchFamily="34" charset="0"/>
                  </a:rPr>
                  <a:t>level.</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How </a:t>
                </a:r>
                <a:r>
                  <a:rPr lang="en-US" sz="2500" dirty="0">
                    <a:latin typeface="Arial" panose="020B0604020202020204" pitchFamily="34" charset="0"/>
                    <a:cs typeface="Arial" panose="020B0604020202020204" pitchFamily="34" charset="0"/>
                  </a:rPr>
                  <a:t>far from the base of the lighthouse is the surfer?</a:t>
                </a:r>
              </a:p>
              <a:p>
                <a:pPr marL="457200" indent="-457200">
                  <a:buClr>
                    <a:srgbClr val="C00000"/>
                  </a:buClr>
                  <a:buFont typeface="+mj-lt"/>
                  <a:buAutoNum type="arabicPeriod" startAt="8"/>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Use tan</a:t>
                </a:r>
                <a:r>
                  <a:rPr lang="en-US" sz="2500" baseline="30000" dirty="0">
                    <a:latin typeface="Arial" panose="020B0604020202020204" pitchFamily="34" charset="0"/>
                    <a:cs typeface="Arial" panose="020B0604020202020204" pitchFamily="34" charset="0"/>
                  </a:rPr>
                  <a:t>-1</a:t>
                </a:r>
                <a:r>
                  <a:rPr lang="en-US" sz="2500" dirty="0">
                    <a:latin typeface="Arial" panose="020B0604020202020204" pitchFamily="34" charset="0"/>
                    <a:cs typeface="Arial" panose="020B0604020202020204" pitchFamily="34" charset="0"/>
                  </a:rPr>
                  <a:t> on your calculator to find the </a:t>
                </a:r>
                <a:r>
                  <a:rPr lang="en-US" sz="2500" dirty="0" smtClean="0">
                    <a:latin typeface="Arial" panose="020B0604020202020204" pitchFamily="34" charset="0"/>
                    <a:cs typeface="Arial" panose="020B0604020202020204" pitchFamily="34" charset="0"/>
                  </a:rPr>
                  <a:t>value of </a:t>
                </a:r>
                <a:r>
                  <a:rPr lang="el-GR" sz="2500" i="1" dirty="0" smtClean="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correct to 0.1°.</a:t>
                </a:r>
              </a:p>
              <a:p>
                <a:pPr marL="914400" lvl="1" indent="-457200">
                  <a:buClr>
                    <a:srgbClr val="C00000"/>
                  </a:buClr>
                  <a:buFont typeface="+mj-lt"/>
                  <a:buAutoNum type="alphaLcPeriod"/>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tan </a:t>
                </a:r>
                <a:r>
                  <a:rPr lang="el-GR" sz="2500" i="1" dirty="0">
                    <a:latin typeface="Arial" panose="020B0604020202020204" pitchFamily="34" charset="0"/>
                    <a:cs typeface="Arial" panose="020B0604020202020204" pitchFamily="34" charset="0"/>
                  </a:rPr>
                  <a:t>θ</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0.91 </a:t>
                </a:r>
                <a:r>
                  <a:rPr lang="en-US" sz="2500" dirty="0" smtClean="0">
                    <a:latin typeface="Arial" panose="020B0604020202020204" pitchFamily="34" charset="0"/>
                    <a:cs typeface="Arial" panose="020B0604020202020204" pitchFamily="34" charset="0"/>
                  </a:rPr>
                  <a:t>	b.  </a:t>
                </a:r>
                <a:r>
                  <a:rPr lang="en-US" sz="2500" dirty="0">
                    <a:latin typeface="Arial" panose="020B0604020202020204" pitchFamily="34" charset="0"/>
                    <a:cs typeface="Arial" panose="020B0604020202020204" pitchFamily="34" charset="0"/>
                  </a:rPr>
                  <a:t>tan </a:t>
                </a:r>
                <a:r>
                  <a:rPr lang="el-GR" sz="2500" i="1" dirty="0">
                    <a:latin typeface="Arial" panose="020B0604020202020204" pitchFamily="34" charset="0"/>
                    <a:cs typeface="Arial" panose="020B0604020202020204" pitchFamily="34" charset="0"/>
                  </a:rPr>
                  <a:t>θ </a:t>
                </a:r>
                <a:r>
                  <a:rPr lang="en-US" sz="2500" i="1" dirty="0" smtClean="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=1.49</a:t>
                </a:r>
                <a:br>
                  <a:rPr lang="en-US" sz="2500" dirty="0" smtClean="0">
                    <a:latin typeface="Arial" panose="020B0604020202020204" pitchFamily="34" charset="0"/>
                    <a:cs typeface="Arial" panose="020B0604020202020204" pitchFamily="34" charset="0"/>
                  </a:rPr>
                </a:br>
                <a:endParaRPr lang="en-US" sz="1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tan </a:t>
                </a:r>
                <a:r>
                  <a:rPr lang="el-GR" sz="2500" i="1" dirty="0">
                    <a:latin typeface="Arial" panose="020B0604020202020204" pitchFamily="34" charset="0"/>
                    <a:cs typeface="Arial" panose="020B0604020202020204" pitchFamily="34" charset="0"/>
                  </a:rPr>
                  <a:t>θ</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smtClean="0">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11</m:t>
                        </m:r>
                      </m:num>
                      <m:den>
                        <m:r>
                          <a:rPr lang="en-US" sz="2500" b="0" i="1" smtClean="0">
                            <a:latin typeface="Cambria Math" panose="02040503050406030204" pitchFamily="18" charset="0"/>
                            <a:cs typeface="Arial" panose="020B0604020202020204" pitchFamily="34" charset="0"/>
                          </a:rPr>
                          <m:t>5</m:t>
                        </m:r>
                      </m:den>
                    </m:f>
                  </m:oMath>
                </a14:m>
                <a:r>
                  <a:rPr lang="en-US" sz="2500" dirty="0" smtClean="0">
                    <a:latin typeface="Arial" panose="020B0604020202020204" pitchFamily="34" charset="0"/>
                    <a:cs typeface="Arial" panose="020B0604020202020204" pitchFamily="34" charset="0"/>
                  </a:rPr>
                  <a:t>	d. </a:t>
                </a:r>
                <a:r>
                  <a:rPr lang="en-US" sz="2500" dirty="0">
                    <a:latin typeface="Arial" panose="020B0604020202020204" pitchFamily="34" charset="0"/>
                    <a:cs typeface="Arial" panose="020B0604020202020204" pitchFamily="34" charset="0"/>
                  </a:rPr>
                  <a:t>tan </a:t>
                </a:r>
                <a:r>
                  <a:rPr lang="el-GR" sz="2500" i="1" dirty="0">
                    <a:latin typeface="Arial" panose="020B0604020202020204" pitchFamily="34" charset="0"/>
                    <a:cs typeface="Arial" panose="020B0604020202020204" pitchFamily="34" charset="0"/>
                  </a:rPr>
                  <a:t>θ</a:t>
                </a:r>
                <a:r>
                  <a:rPr lang="en-US" sz="2500" dirty="0">
                    <a:latin typeface="Arial" panose="020B0604020202020204" pitchFamily="34" charset="0"/>
                    <a:cs typeface="Arial" panose="020B0604020202020204" pitchFamily="34" charset="0"/>
                  </a:rPr>
                  <a:t>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0.9</m:t>
                        </m:r>
                      </m:num>
                      <m:den>
                        <m:r>
                          <a:rPr lang="en-US" sz="2500" b="0" i="1" smtClean="0">
                            <a:latin typeface="Cambria Math" panose="02040503050406030204" pitchFamily="18" charset="0"/>
                            <a:cs typeface="Arial" panose="020B0604020202020204" pitchFamily="34" charset="0"/>
                          </a:rPr>
                          <m:t>0.77</m:t>
                        </m:r>
                      </m:den>
                    </m:f>
                  </m:oMath>
                </a14:m>
                <a:endParaRPr lang="en-US" sz="25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7040" y="1223312"/>
                <a:ext cx="5231064" cy="5416996"/>
              </a:xfrm>
              <a:prstGeom prst="rect">
                <a:avLst/>
              </a:prstGeom>
              <a:blipFill rotWithShape="0">
                <a:blip r:embed="rId5"/>
                <a:stretch>
                  <a:fillRect l="-1630" t="-901" r="-1746"/>
                </a:stretch>
              </a:blipFill>
            </p:spPr>
            <p:txBody>
              <a:bodyPr/>
              <a:lstStyle/>
              <a:p>
                <a:r>
                  <a:rPr lang="en-US">
                    <a:noFill/>
                  </a:rPr>
                  <a:t> </a:t>
                </a:r>
              </a:p>
            </p:txBody>
          </p:sp>
        </mc:Fallback>
      </mc:AlternateContent>
    </p:spTree>
    <p:extLst>
      <p:ext uri="{BB962C8B-B14F-4D97-AF65-F5344CB8AC3E}">
        <p14:creationId xmlns:p14="http://schemas.microsoft.com/office/powerpoint/2010/main" val="2070682866"/>
      </p:ext>
    </p:extLst>
  </p:cSld>
  <p:clrMapOvr>
    <a:masterClrMapping/>
  </p:clrMapOvr>
  <p:transition advClick="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sp>
        <p:nvSpPr>
          <p:cNvPr id="3" name="Rectangle 2"/>
          <p:cNvSpPr/>
          <p:nvPr/>
        </p:nvSpPr>
        <p:spPr>
          <a:xfrm>
            <a:off x="277040" y="1223312"/>
            <a:ext cx="5231064" cy="861774"/>
          </a:xfrm>
          <a:prstGeom prst="rect">
            <a:avLst/>
          </a:prstGeom>
        </p:spPr>
        <p:txBody>
          <a:bodyPr wrap="square">
            <a:spAutoFit/>
          </a:bodyPr>
          <a:lstStyle/>
          <a:p>
            <a:pPr marL="628650" indent="-628650">
              <a:buClr>
                <a:srgbClr val="C00000"/>
              </a:buClr>
              <a:buFont typeface="+mj-lt"/>
              <a:buAutoNum type="arabicPeriod" startAt="10"/>
              <a:tabLst>
                <a:tab pos="2066925" algn="l"/>
                <a:tab pos="2743200" algn="l"/>
                <a:tab pos="3200400" algn="l"/>
                <a:tab pos="3822700" algn="l"/>
              </a:tabLst>
            </a:pPr>
            <a:r>
              <a:rPr lang="en-US" sz="2500" dirty="0" smtClean="0">
                <a:latin typeface="Arial" panose="020B0604020202020204" pitchFamily="34" charset="0"/>
                <a:cs typeface="Arial" panose="020B0604020202020204" pitchFamily="34" charset="0"/>
              </a:rPr>
              <a:t>Copy </a:t>
            </a:r>
            <a:r>
              <a:rPr lang="en-US" sz="2500" dirty="0">
                <a:latin typeface="Arial" panose="020B0604020202020204" pitchFamily="34" charset="0"/>
                <a:cs typeface="Arial" panose="020B0604020202020204" pitchFamily="34" charset="0"/>
              </a:rPr>
              <a:t>and complete these </a:t>
            </a:r>
            <a:r>
              <a:rPr lang="en-US" sz="2500" dirty="0" smtClean="0">
                <a:latin typeface="Arial" panose="020B0604020202020204" pitchFamily="34" charset="0"/>
                <a:cs typeface="Arial" panose="020B0604020202020204" pitchFamily="34" charset="0"/>
              </a:rPr>
              <a:t>diagrams.</a:t>
            </a:r>
            <a:endParaRPr lang="en-US" sz="2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77041" y="2347197"/>
            <a:ext cx="2538380" cy="144184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15816" y="2347197"/>
            <a:ext cx="2576721" cy="144184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16548" y="3945367"/>
            <a:ext cx="5191556" cy="2363953"/>
          </a:xfrm>
          <a:prstGeom prst="rect">
            <a:avLst/>
          </a:prstGeom>
        </p:spPr>
      </p:pic>
    </p:spTree>
    <p:extLst>
      <p:ext uri="{BB962C8B-B14F-4D97-AF65-F5344CB8AC3E}">
        <p14:creationId xmlns:p14="http://schemas.microsoft.com/office/powerpoint/2010/main" val="1990975332"/>
      </p:ext>
    </p:extLst>
  </p:cSld>
  <p:clrMapOvr>
    <a:masterClrMapping/>
  </p:clrMapOvr>
  <p:transition advClick="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sp>
        <p:nvSpPr>
          <p:cNvPr id="3" name="Rectangle 2"/>
          <p:cNvSpPr/>
          <p:nvPr/>
        </p:nvSpPr>
        <p:spPr>
          <a:xfrm>
            <a:off x="277040" y="1223312"/>
            <a:ext cx="5231064" cy="1384995"/>
          </a:xfrm>
          <a:prstGeom prst="rect">
            <a:avLst/>
          </a:prstGeom>
        </p:spPr>
        <p:txBody>
          <a:bodyPr wrap="square">
            <a:spAutoFit/>
          </a:bodyPr>
          <a:lstStyle/>
          <a:p>
            <a:pPr marL="628650" indent="-628650">
              <a:buClr>
                <a:srgbClr val="C00000"/>
              </a:buClr>
              <a:buFont typeface="+mj-lt"/>
              <a:buAutoNum type="arabicPeriod" startAt="11"/>
              <a:tabLst>
                <a:tab pos="2066925" algn="l"/>
                <a:tab pos="2743200" algn="l"/>
                <a:tab pos="3200400" algn="l"/>
                <a:tab pos="3822700" algn="l"/>
              </a:tabLst>
            </a:pPr>
            <a:r>
              <a:rPr lang="en-US" sz="2800" dirty="0" smtClean="0">
                <a:latin typeface="Arial" panose="020B0604020202020204" pitchFamily="34" charset="0"/>
                <a:cs typeface="Arial" panose="020B0604020202020204" pitchFamily="34" charset="0"/>
              </a:rPr>
              <a:t>Calculate the size of the angle </a:t>
            </a:r>
            <a:r>
              <a:rPr lang="el-GR" sz="2800" i="1" dirty="0" smtClean="0">
                <a:latin typeface="Arial" panose="020B0604020202020204" pitchFamily="34" charset="0"/>
                <a:cs typeface="Arial" panose="020B0604020202020204" pitchFamily="34" charset="0"/>
              </a:rPr>
              <a:t>θ</a:t>
            </a:r>
            <a:r>
              <a:rPr lang="en-US" sz="2800" dirty="0" smtClean="0">
                <a:latin typeface="Arial" panose="020B0604020202020204" pitchFamily="34" charset="0"/>
                <a:cs typeface="Arial" panose="020B0604020202020204" pitchFamily="34" charset="0"/>
              </a:rPr>
              <a:t> in each of these triangles.</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75041" y="2769754"/>
            <a:ext cx="5235063" cy="3755590"/>
          </a:xfrm>
          <a:prstGeom prst="rect">
            <a:avLst/>
          </a:prstGeom>
        </p:spPr>
      </p:pic>
    </p:spTree>
    <p:extLst>
      <p:ext uri="{BB962C8B-B14F-4D97-AF65-F5344CB8AC3E}">
        <p14:creationId xmlns:p14="http://schemas.microsoft.com/office/powerpoint/2010/main" val="2832157359"/>
      </p:ext>
    </p:extLst>
  </p:cSld>
  <p:clrMapOvr>
    <a:masterClrMapping/>
  </p:clrMapOvr>
  <p:transition advClick="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12.6 – Trigonometry: The Tangent Ratio</a:t>
            </a:r>
            <a:endParaRPr lang="en-GB" sz="34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100</a:t>
            </a:r>
          </a:p>
        </p:txBody>
      </p:sp>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2677656"/>
            </a:xfrm>
            <a:prstGeom prst="rect">
              <a:avLst/>
            </a:prstGeom>
          </p:spPr>
          <p:txBody>
            <a:bodyPr wrap="square">
              <a:spAutoFit/>
            </a:bodyPr>
            <a:lstStyle/>
            <a:p>
              <a:pPr>
                <a:spcAft>
                  <a:spcPts val="0"/>
                </a:spcAft>
                <a:tabLst>
                  <a:tab pos="4972050" algn="r"/>
                </a:tabLst>
              </a:pPr>
              <a:r>
                <a:rPr lang="en-US" sz="2400" dirty="0" smtClean="0"/>
                <a:t>ABC is a right-angles triangle.</a:t>
              </a:r>
            </a:p>
            <a:p>
              <a:pPr>
                <a:spcAft>
                  <a:spcPts val="0"/>
                </a:spcAft>
                <a:tabLst>
                  <a:tab pos="4972050" algn="r"/>
                </a:tabLst>
              </a:pPr>
              <a:r>
                <a:rPr lang="en-US" sz="2400" dirty="0" smtClean="0"/>
                <a:t>AB = 19.5 cm</a:t>
              </a:r>
            </a:p>
            <a:p>
              <a:pPr>
                <a:spcAft>
                  <a:spcPts val="0"/>
                </a:spcAft>
                <a:tabLst>
                  <a:tab pos="4972050" algn="r"/>
                </a:tabLst>
              </a:pPr>
              <a:r>
                <a:rPr lang="en-US" sz="2400" dirty="0" smtClean="0"/>
                <a:t>BC = 24 cm</a:t>
              </a:r>
            </a:p>
            <a:p>
              <a:pPr>
                <a:spcAft>
                  <a:spcPts val="0"/>
                </a:spcAft>
                <a:tabLst>
                  <a:tab pos="4972050" algn="r"/>
                </a:tabLst>
              </a:pPr>
              <a:r>
                <a:rPr lang="en-US" sz="2400" dirty="0" smtClean="0"/>
                <a:t>Calculate the size of the angle marked </a:t>
              </a:r>
              <a:r>
                <a:rPr lang="en-US" sz="2400" i="1" dirty="0" smtClean="0"/>
                <a:t>y</a:t>
              </a:r>
              <a:r>
                <a:rPr lang="en-US" sz="2400" dirty="0" smtClean="0"/>
                <a:t>. </a:t>
              </a:r>
              <a:r>
                <a:rPr lang="en-US" sz="2400" dirty="0" smtClean="0"/>
                <a:t>Give your answer to 1 decimal place.	</a:t>
              </a:r>
              <a:br>
                <a:rPr lang="en-US" sz="2400" dirty="0" smtClean="0"/>
              </a:br>
              <a:r>
                <a:rPr lang="en-US" sz="2400" b="1" dirty="0" smtClean="0"/>
                <a:t>(3 marks)</a:t>
              </a:r>
              <a:endParaRPr lang="en-US" sz="2400" b="1" dirty="0"/>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641156" y="3797983"/>
            <a:ext cx="2722932" cy="2655353"/>
          </a:xfrm>
          <a:prstGeom prst="rect">
            <a:avLst/>
          </a:prstGeom>
        </p:spPr>
      </p:pic>
    </p:spTree>
    <p:extLst>
      <p:ext uri="{BB962C8B-B14F-4D97-AF65-F5344CB8AC3E}">
        <p14:creationId xmlns:p14="http://schemas.microsoft.com/office/powerpoint/2010/main" val="2255311281"/>
      </p:ext>
    </p:extLst>
  </p:cSld>
  <p:clrMapOvr>
    <a:masterClrMapping/>
  </p:clrMapOvr>
  <p:transition advClick="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4108416" cy="1200329"/>
          </a:xfrm>
          <a:prstGeom prst="rect">
            <a:avLst/>
          </a:prstGeom>
        </p:spPr>
        <p:txBody>
          <a:bodyPr wrap="square">
            <a:spAutoFit/>
          </a:bodyPr>
          <a:lstStyle/>
          <a:p>
            <a:pPr marL="400050" indent="-400050">
              <a:buClr>
                <a:srgbClr val="C00000"/>
              </a:buClr>
              <a:buFont typeface="+mj-lt"/>
              <a:buAutoNum type="arabicPeriod"/>
              <a:tabLst>
                <a:tab pos="2066925" algn="l"/>
                <a:tab pos="2743200" algn="l"/>
                <a:tab pos="3200400" algn="l"/>
                <a:tab pos="3822700" algn="l"/>
              </a:tabLst>
            </a:pPr>
            <a:r>
              <a:rPr lang="en-US" sz="2400" dirty="0">
                <a:latin typeface="Arial" panose="020B0604020202020204" pitchFamily="34" charset="0"/>
                <a:cs typeface="Arial" panose="020B0604020202020204" pitchFamily="34" charset="0"/>
              </a:rPr>
              <a:t>Calculate the value of </a:t>
            </a:r>
            <a:r>
              <a:rPr lang="en-US" sz="2400" i="1" dirty="0" smtClean="0">
                <a:latin typeface="Arial" panose="020B0604020202020204" pitchFamily="34" charset="0"/>
                <a:cs typeface="Arial" panose="020B0604020202020204" pitchFamily="34" charset="0"/>
              </a:rPr>
              <a:t>x </a:t>
            </a: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each triangle. Give your answers correct to 3 </a:t>
            </a:r>
            <a:r>
              <a:rPr lang="en-US" sz="2400" dirty="0" err="1">
                <a:latin typeface="Arial" panose="020B0604020202020204" pitchFamily="34" charset="0"/>
                <a:cs typeface="Arial" panose="020B0604020202020204" pitchFamily="34" charset="0"/>
              </a:rPr>
              <a:t>s.f.</a:t>
            </a: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4427984" y="1223312"/>
            <a:ext cx="1080120" cy="1309932"/>
          </a:xfrm>
          <a:prstGeom prst="rect">
            <a:avLst/>
          </a:prstGeom>
        </p:spPr>
      </p:pic>
      <p:pic>
        <p:nvPicPr>
          <p:cNvPr id="6" name="Picture 5"/>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323528" y="4869160"/>
            <a:ext cx="2736304" cy="1728192"/>
          </a:xfrm>
          <a:prstGeom prst="rect">
            <a:avLst/>
          </a:prstGeom>
        </p:spPr>
      </p:pic>
      <p:pic>
        <p:nvPicPr>
          <p:cNvPr id="9" name="Picture 8"/>
          <p:cNvPicPr>
            <a:picLocks noChangeAspect="1"/>
          </p:cNvPicPr>
          <p:nvPr/>
        </p:nvPicPr>
        <p:blipFill rotWithShape="1">
          <a:blip r:embed="rId6" cstate="print">
            <a:lum bright="20000" contrast="-20000"/>
            <a:extLst>
              <a:ext uri="{28A0092B-C50C-407E-A947-70E740481C1C}">
                <a14:useLocalDpi xmlns:a14="http://schemas.microsoft.com/office/drawing/2010/main" val="0"/>
              </a:ext>
            </a:extLst>
          </a:blip>
          <a:srcRect/>
          <a:stretch/>
        </p:blipFill>
        <p:spPr>
          <a:xfrm>
            <a:off x="277040" y="2606668"/>
            <a:ext cx="3546272" cy="1728192"/>
          </a:xfrm>
          <a:prstGeom prst="rect">
            <a:avLst/>
          </a:prstGeom>
        </p:spPr>
      </p:pic>
      <p:pic>
        <p:nvPicPr>
          <p:cNvPr id="10" name="Picture 9"/>
          <p:cNvPicPr>
            <a:picLocks noChangeAspect="1"/>
          </p:cNvPicPr>
          <p:nvPr/>
        </p:nvPicPr>
        <p:blipFill rotWithShape="1">
          <a:blip r:embed="rId7" cstate="print">
            <a:lum bright="20000" contrast="-20000"/>
            <a:extLst>
              <a:ext uri="{28A0092B-C50C-407E-A947-70E740481C1C}">
                <a14:useLocalDpi xmlns:a14="http://schemas.microsoft.com/office/drawing/2010/main" val="0"/>
              </a:ext>
            </a:extLst>
          </a:blip>
          <a:srcRect/>
          <a:stretch/>
        </p:blipFill>
        <p:spPr>
          <a:xfrm>
            <a:off x="3979586" y="2606668"/>
            <a:ext cx="1532545" cy="2346115"/>
          </a:xfrm>
          <a:prstGeom prst="rect">
            <a:avLst/>
          </a:prstGeom>
        </p:spPr>
      </p:pic>
      <p:pic>
        <p:nvPicPr>
          <p:cNvPr id="11" name="Picture 10"/>
          <p:cNvPicPr>
            <a:picLocks noChangeAspect="1"/>
          </p:cNvPicPr>
          <p:nvPr/>
        </p:nvPicPr>
        <p:blipFill rotWithShape="1">
          <a:blip r:embed="rId8" cstate="print">
            <a:lum bright="20000" contrast="-20000"/>
            <a:extLst>
              <a:ext uri="{28A0092B-C50C-407E-A947-70E740481C1C}">
                <a14:useLocalDpi xmlns:a14="http://schemas.microsoft.com/office/drawing/2010/main" val="0"/>
              </a:ext>
            </a:extLst>
          </a:blip>
          <a:srcRect/>
          <a:stretch/>
        </p:blipFill>
        <p:spPr>
          <a:xfrm>
            <a:off x="3144797" y="5068153"/>
            <a:ext cx="2363307" cy="1529199"/>
          </a:xfrm>
          <a:prstGeom prst="rect">
            <a:avLst/>
          </a:prstGeom>
        </p:spPr>
      </p:pic>
      <p:sp>
        <p:nvSpPr>
          <p:cNvPr id="7" name="Isosceles Triangle 6"/>
          <p:cNvSpPr/>
          <p:nvPr/>
        </p:nvSpPr>
        <p:spPr>
          <a:xfrm rot="931671">
            <a:off x="2725172" y="5749231"/>
            <a:ext cx="472407" cy="791974"/>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31840" y="5035861"/>
            <a:ext cx="414288" cy="5533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79586" y="4225317"/>
            <a:ext cx="577456" cy="7274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748064"/>
      </p:ext>
    </p:extLst>
  </p:cSld>
  <p:clrMapOvr>
    <a:masterClrMapping/>
  </p:clrMapOvr>
  <p:transition advClick="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1569660"/>
          </a:xfrm>
          <a:prstGeom prst="rect">
            <a:avLst/>
          </a:prstGeom>
        </p:spPr>
        <p:txBody>
          <a:bodyPr wrap="square">
            <a:spAutoFit/>
          </a:bodyPr>
          <a:lstStyle/>
          <a:p>
            <a:pPr marL="457200" indent="-457200">
              <a:buClr>
                <a:srgbClr val="C00000"/>
              </a:buClr>
              <a:buFont typeface="+mj-lt"/>
              <a:buAutoNum type="arabicPeriod" startAt="2"/>
              <a:tabLst>
                <a:tab pos="2066925" algn="l"/>
                <a:tab pos="2743200" algn="l"/>
                <a:tab pos="3200400" algn="l"/>
                <a:tab pos="3822700" algn="l"/>
              </a:tabLst>
            </a:pPr>
            <a:r>
              <a:rPr lang="en-US" sz="3200" dirty="0">
                <a:latin typeface="Arial" panose="020B0604020202020204" pitchFamily="34" charset="0"/>
                <a:cs typeface="Arial" panose="020B0604020202020204" pitchFamily="34" charset="0"/>
              </a:rPr>
              <a:t>Calculate the size of angle </a:t>
            </a:r>
            <a:r>
              <a:rPr lang="en-US" sz="3200" i="1" dirty="0">
                <a:latin typeface="Arial" panose="020B0604020202020204" pitchFamily="34" charset="0"/>
                <a:cs typeface="Arial" panose="020B0604020202020204" pitchFamily="34" charset="0"/>
              </a:rPr>
              <a:t>x</a:t>
            </a:r>
            <a:r>
              <a:rPr lang="en-US" sz="3200" dirty="0">
                <a:latin typeface="Arial" panose="020B0604020202020204" pitchFamily="34" charset="0"/>
                <a:cs typeface="Arial" panose="020B0604020202020204" pitchFamily="34" charset="0"/>
              </a:rPr>
              <a:t> in each of </a:t>
            </a:r>
            <a:r>
              <a:rPr lang="en-US" sz="3200" dirty="0" smtClean="0">
                <a:latin typeface="Arial" panose="020B0604020202020204" pitchFamily="34" charset="0"/>
                <a:cs typeface="Arial" panose="020B0604020202020204" pitchFamily="34" charset="0"/>
              </a:rPr>
              <a:t>these triangles</a:t>
            </a:r>
            <a:r>
              <a:rPr lang="en-US" sz="32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l="6147" r="21405" b="28057"/>
          <a:stretch/>
        </p:blipFill>
        <p:spPr>
          <a:xfrm>
            <a:off x="251520" y="2870600"/>
            <a:ext cx="5188303" cy="3726752"/>
          </a:xfrm>
          <a:prstGeom prst="rect">
            <a:avLst/>
          </a:prstGeom>
        </p:spPr>
      </p:pic>
    </p:spTree>
    <p:extLst>
      <p:ext uri="{BB962C8B-B14F-4D97-AF65-F5344CB8AC3E}">
        <p14:creationId xmlns:p14="http://schemas.microsoft.com/office/powerpoint/2010/main" val="3101671550"/>
      </p:ext>
    </p:extLst>
  </p:cSld>
  <p:clrMapOvr>
    <a:masterClrMapping/>
  </p:clrMapOvr>
  <p:transition advClick="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3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3780617"/>
              <a:ext cx="5095139" cy="2492990"/>
            </a:xfrm>
            <a:prstGeom prst="rect">
              <a:avLst/>
            </a:prstGeom>
          </p:spPr>
          <p:txBody>
            <a:bodyPr wrap="square">
              <a:spAutoFit/>
            </a:bodyPr>
            <a:lstStyle/>
            <a:p>
              <a:pPr>
                <a:spcAft>
                  <a:spcPts val="0"/>
                </a:spcAft>
                <a:tabLst>
                  <a:tab pos="4972050" algn="r"/>
                </a:tabLst>
              </a:pPr>
              <a:r>
                <a:rPr lang="en-US" sz="2600" dirty="0"/>
                <a:t>ABC is a right-angled triangle. AC = 4 cm </a:t>
              </a:r>
              <a:endParaRPr lang="en-US" sz="2600" dirty="0" smtClean="0"/>
            </a:p>
            <a:p>
              <a:pPr>
                <a:spcAft>
                  <a:spcPts val="0"/>
                </a:spcAft>
                <a:tabLst>
                  <a:tab pos="4972050" algn="r"/>
                </a:tabLst>
              </a:pPr>
              <a:r>
                <a:rPr lang="en-US" sz="2600" dirty="0" smtClean="0"/>
                <a:t>BC </a:t>
              </a:r>
              <a:r>
                <a:rPr lang="en-US" sz="2600" dirty="0"/>
                <a:t>= 12 cm</a:t>
              </a:r>
            </a:p>
            <a:p>
              <a:pPr>
                <a:spcAft>
                  <a:spcPts val="0"/>
                </a:spcAft>
                <a:tabLst>
                  <a:tab pos="4972050" algn="r"/>
                </a:tabLst>
              </a:pPr>
              <a:r>
                <a:rPr lang="en-US" sz="2600" dirty="0"/>
                <a:t>Work out the size of angle ACB.</a:t>
              </a:r>
            </a:p>
            <a:p>
              <a:pPr>
                <a:spcAft>
                  <a:spcPts val="0"/>
                </a:spcAft>
                <a:tabLst>
                  <a:tab pos="4972050" algn="r"/>
                </a:tabLst>
              </a:pPr>
              <a:r>
                <a:rPr lang="en-US" sz="2600" dirty="0"/>
                <a:t>Give your answer correct to 1 decimal place</a:t>
              </a:r>
              <a:r>
                <a:rPr lang="en-US" sz="2600" dirty="0" smtClean="0"/>
                <a:t>.</a:t>
              </a:r>
              <a:r>
                <a:rPr lang="en-US" sz="2600" dirty="0" smtClean="0"/>
                <a:t>	</a:t>
              </a:r>
              <a:r>
                <a:rPr lang="en-US" sz="2600" b="1" dirty="0" smtClean="0"/>
                <a:t>(</a:t>
              </a:r>
              <a:r>
                <a:rPr lang="en-US" sz="2600" b="1" dirty="0"/>
                <a:t>3 marks</a:t>
              </a:r>
              <a:r>
                <a:rPr lang="en-US" sz="2600" b="1" dirty="0" smtClean="0"/>
                <a:t>)</a:t>
              </a:r>
              <a:endParaRPr lang="en-US" sz="2600" b="1" dirty="0"/>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685497" y="1859611"/>
            <a:ext cx="4399929" cy="2011394"/>
          </a:xfrm>
          <a:prstGeom prst="rect">
            <a:avLst/>
          </a:prstGeom>
        </p:spPr>
      </p:pic>
    </p:spTree>
    <p:extLst>
      <p:ext uri="{BB962C8B-B14F-4D97-AF65-F5344CB8AC3E}">
        <p14:creationId xmlns:p14="http://schemas.microsoft.com/office/powerpoint/2010/main" val="2861258205"/>
      </p:ext>
    </p:extLst>
  </p:cSld>
  <p:clrMapOvr>
    <a:masterClrMapping/>
  </p:clrMapOvr>
  <p:transition advClick="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5493812"/>
          </a:xfrm>
          <a:prstGeom prst="rect">
            <a:avLst/>
          </a:prstGeom>
        </p:spPr>
        <p:txBody>
          <a:bodyPr wrap="square">
            <a:spAutoFit/>
          </a:bodyPr>
          <a:lstStyle/>
          <a:p>
            <a:pPr marL="514350" indent="-514350">
              <a:buClr>
                <a:srgbClr val="C00000"/>
              </a:buClr>
              <a:buFont typeface="+mj-lt"/>
              <a:buAutoNum type="arabicPeriod" startAt="4"/>
              <a:tabLst>
                <a:tab pos="2066925" algn="l"/>
                <a:tab pos="2743200" algn="l"/>
                <a:tab pos="3200400" algn="l"/>
                <a:tab pos="3822700" algn="l"/>
              </a:tabLst>
            </a:pPr>
            <a:r>
              <a:rPr lang="en-US" sz="2700" b="1" dirty="0">
                <a:solidFill>
                  <a:srgbClr val="FF0000"/>
                </a:solidFill>
                <a:latin typeface="Arial" panose="020B0604020202020204" pitchFamily="34" charset="0"/>
                <a:cs typeface="Arial" panose="020B0604020202020204" pitchFamily="34" charset="0"/>
              </a:rPr>
              <a:t>P</a:t>
            </a:r>
            <a:r>
              <a:rPr lang="en-US" sz="2700" dirty="0">
                <a:latin typeface="Arial" panose="020B0604020202020204" pitchFamily="34" charset="0"/>
                <a:cs typeface="Arial" panose="020B0604020202020204" pitchFamily="34" charset="0"/>
              </a:rPr>
              <a:t> The Eiffel Tower is 301 m tall. A man stands </a:t>
            </a:r>
            <a:r>
              <a:rPr lang="en-US" sz="2700" dirty="0" smtClean="0">
                <a:latin typeface="Arial" panose="020B0604020202020204" pitchFamily="34" charset="0"/>
                <a:cs typeface="Arial" panose="020B0604020202020204" pitchFamily="34" charset="0"/>
              </a:rPr>
              <a:t>40 </a:t>
            </a:r>
            <a:r>
              <a:rPr lang="en-US" sz="2700" dirty="0">
                <a:latin typeface="Arial" panose="020B0604020202020204" pitchFamily="34" charset="0"/>
                <a:cs typeface="Arial" panose="020B0604020202020204" pitchFamily="34" charset="0"/>
              </a:rPr>
              <a:t>m from the base of the tower and looks at the </a:t>
            </a:r>
            <a:r>
              <a:rPr lang="en-US" sz="2700" dirty="0" smtClean="0">
                <a:latin typeface="Arial" panose="020B0604020202020204" pitchFamily="34" charset="0"/>
                <a:cs typeface="Arial" panose="020B0604020202020204" pitchFamily="34" charset="0"/>
              </a:rPr>
              <a:t>top.</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Find </a:t>
            </a:r>
            <a:r>
              <a:rPr lang="en-US" sz="2700" dirty="0">
                <a:latin typeface="Arial" panose="020B0604020202020204" pitchFamily="34" charset="0"/>
                <a:cs typeface="Arial" panose="020B0604020202020204" pitchFamily="34" charset="0"/>
              </a:rPr>
              <a:t>the angle of elevation of his sight line</a:t>
            </a:r>
            <a:r>
              <a:rPr lang="en-US" sz="27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4"/>
              <a:tabLst>
                <a:tab pos="2066925" algn="l"/>
                <a:tab pos="2743200" algn="l"/>
                <a:tab pos="3200400" algn="l"/>
                <a:tab pos="3822700" algn="l"/>
              </a:tabLst>
            </a:pPr>
            <a:r>
              <a:rPr lang="en-US" sz="2700" b="1" dirty="0">
                <a:solidFill>
                  <a:srgbClr val="FF0000"/>
                </a:solidFill>
                <a:latin typeface="Arial" panose="020B0604020202020204" pitchFamily="34" charset="0"/>
                <a:cs typeface="Arial" panose="020B0604020202020204" pitchFamily="34" charset="0"/>
              </a:rPr>
              <a:t>P</a:t>
            </a:r>
            <a:r>
              <a:rPr lang="en-US" sz="2700" dirty="0">
                <a:latin typeface="Arial" panose="020B0604020202020204" pitchFamily="34" charset="0"/>
                <a:cs typeface="Arial" panose="020B0604020202020204" pitchFamily="34" charset="0"/>
              </a:rPr>
              <a:t> A diver spots a ship wreck from the surface of the water. The angle of depression is 47°. The water is 50 m </a:t>
            </a:r>
            <a:r>
              <a:rPr lang="en-US" sz="2700" dirty="0" smtClean="0">
                <a:latin typeface="Arial" panose="020B0604020202020204" pitchFamily="34" charset="0"/>
                <a:cs typeface="Arial" panose="020B0604020202020204" pitchFamily="34" charset="0"/>
              </a:rPr>
              <a:t>deep.</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far will he have to swim on the surface until he is directly over the wreck?</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3951618403"/>
      </p:ext>
    </p:extLst>
  </p:cSld>
  <p:clrMapOvr>
    <a:masterClrMapping/>
  </p:clrMapOvr>
  <p:transition advClick="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5493812"/>
          </a:xfrm>
          <a:prstGeom prst="rect">
            <a:avLst/>
          </a:prstGeom>
        </p:spPr>
        <p:txBody>
          <a:bodyPr wrap="square">
            <a:spAutoFit/>
          </a:bodyPr>
          <a:lstStyle/>
          <a:p>
            <a:pPr marL="457200" indent="-457200">
              <a:buClr>
                <a:srgbClr val="C00000"/>
              </a:buClr>
              <a:buFont typeface="+mj-lt"/>
              <a:buAutoNum type="arabicPeriod" startAt="6"/>
              <a:tabLst>
                <a:tab pos="2066925" algn="l"/>
                <a:tab pos="2743200" algn="l"/>
                <a:tab pos="3200400" algn="l"/>
                <a:tab pos="3822700" algn="l"/>
              </a:tabLst>
            </a:pPr>
            <a:r>
              <a:rPr lang="en-US" sz="2700" b="1" dirty="0" smtClean="0">
                <a:solidFill>
                  <a:srgbClr val="FF0000"/>
                </a:solidFill>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Triangle ABC is an equilateral triangle with side length 2. </a:t>
            </a:r>
            <a:br>
              <a:rPr lang="en-US" sz="2700" dirty="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Work </a:t>
            </a:r>
            <a:r>
              <a:rPr lang="en-US" sz="2700" dirty="0">
                <a:latin typeface="Arial" panose="020B0604020202020204" pitchFamily="34" charset="0"/>
                <a:cs typeface="Arial" panose="020B0604020202020204" pitchFamily="34" charset="0"/>
              </a:rPr>
              <a:t>out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1257300" algn="l"/>
                <a:tab pos="2743200" algn="l"/>
                <a:tab pos="3200400" algn="l"/>
                <a:tab pos="3822700" algn="l"/>
              </a:tabLst>
            </a:pPr>
            <a:r>
              <a:rPr lang="en-US" sz="2700" dirty="0" err="1" smtClean="0">
                <a:solidFill>
                  <a:srgbClr val="C00000"/>
                </a:solidFill>
                <a:latin typeface="Arial" panose="020B0604020202020204" pitchFamily="34" charset="0"/>
                <a:cs typeface="Arial" panose="020B0604020202020204" pitchFamily="34" charset="0"/>
              </a:rPr>
              <a:t>i</a:t>
            </a:r>
            <a:r>
              <a:rPr lang="en-US" sz="2700" dirty="0" smtClean="0">
                <a:latin typeface="Arial" panose="020B0604020202020204" pitchFamily="34" charset="0"/>
                <a:cs typeface="Arial" panose="020B0604020202020204" pitchFamily="34" charset="0"/>
              </a:rPr>
              <a:t> 	sin 30°</a:t>
            </a:r>
            <a:br>
              <a:rPr lang="en-US" sz="2700" dirty="0" smtClean="0">
                <a:latin typeface="Arial" panose="020B0604020202020204" pitchFamily="34" charset="0"/>
                <a:cs typeface="Arial" panose="020B0604020202020204" pitchFamily="34" charset="0"/>
              </a:rPr>
            </a:br>
            <a:r>
              <a:rPr lang="en-US" sz="2700" dirty="0" smtClean="0">
                <a:solidFill>
                  <a:srgbClr val="C00000"/>
                </a:solidFill>
                <a:latin typeface="Arial" panose="020B0604020202020204" pitchFamily="34" charset="0"/>
                <a:cs typeface="Arial" panose="020B0604020202020204" pitchFamily="34" charset="0"/>
              </a:rPr>
              <a:t>ii</a:t>
            </a:r>
            <a:r>
              <a:rPr lang="en-US" sz="2700" dirty="0" smtClean="0">
                <a:latin typeface="Arial" panose="020B0604020202020204" pitchFamily="34" charset="0"/>
                <a:cs typeface="Arial" panose="020B0604020202020204" pitchFamily="34" charset="0"/>
              </a:rPr>
              <a:t> 	cos 30°</a:t>
            </a:r>
            <a:br>
              <a:rPr lang="en-US" sz="2700" dirty="0" smtClean="0">
                <a:latin typeface="Arial" panose="020B0604020202020204" pitchFamily="34" charset="0"/>
                <a:cs typeface="Arial" panose="020B0604020202020204" pitchFamily="34" charset="0"/>
              </a:rPr>
            </a:br>
            <a:r>
              <a:rPr lang="en-US" sz="2700" dirty="0" smtClean="0">
                <a:solidFill>
                  <a:srgbClr val="C00000"/>
                </a:solidFill>
                <a:latin typeface="Arial" panose="020B0604020202020204" pitchFamily="34" charset="0"/>
                <a:cs typeface="Arial" panose="020B0604020202020204" pitchFamily="34" charset="0"/>
              </a:rPr>
              <a:t>iii</a:t>
            </a:r>
            <a:r>
              <a:rPr lang="en-US" sz="2700" dirty="0" smtClean="0">
                <a:latin typeface="Arial" panose="020B0604020202020204" pitchFamily="34" charset="0"/>
                <a:cs typeface="Arial" panose="020B0604020202020204" pitchFamily="34" charset="0"/>
              </a:rPr>
              <a:t> 	tan </a:t>
            </a:r>
            <a:r>
              <a:rPr lang="en-US" sz="2700" dirty="0">
                <a:latin typeface="Arial" panose="020B0604020202020204" pitchFamily="34" charset="0"/>
                <a:cs typeface="Arial" panose="020B0604020202020204" pitchFamily="34" charset="0"/>
              </a:rPr>
              <a:t>30°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1257300" algn="l"/>
                <a:tab pos="2743200" algn="l"/>
                <a:tab pos="3200400" algn="l"/>
                <a:tab pos="3822700" algn="l"/>
              </a:tabLst>
            </a:pPr>
            <a:r>
              <a:rPr lang="en-US" sz="2700" dirty="0" err="1" smtClean="0">
                <a:solidFill>
                  <a:srgbClr val="C00000"/>
                </a:solidFill>
                <a:latin typeface="Arial" panose="020B0604020202020204" pitchFamily="34" charset="0"/>
                <a:cs typeface="Arial" panose="020B0604020202020204" pitchFamily="34" charset="0"/>
              </a:rPr>
              <a:t>i</a:t>
            </a:r>
            <a:r>
              <a:rPr lang="en-US" sz="2700" dirty="0" smtClean="0">
                <a:latin typeface="Arial" panose="020B0604020202020204" pitchFamily="34" charset="0"/>
                <a:cs typeface="Arial" panose="020B0604020202020204" pitchFamily="34" charset="0"/>
              </a:rPr>
              <a:t> 	sin 60°</a:t>
            </a:r>
            <a:br>
              <a:rPr lang="en-US" sz="2700" dirty="0" smtClean="0">
                <a:latin typeface="Arial" panose="020B0604020202020204" pitchFamily="34" charset="0"/>
                <a:cs typeface="Arial" panose="020B0604020202020204" pitchFamily="34" charset="0"/>
              </a:rPr>
            </a:br>
            <a:r>
              <a:rPr lang="en-US" sz="2700" dirty="0" smtClean="0">
                <a:solidFill>
                  <a:srgbClr val="C00000"/>
                </a:solidFill>
                <a:latin typeface="Arial" panose="020B0604020202020204" pitchFamily="34" charset="0"/>
                <a:cs typeface="Arial" panose="020B0604020202020204" pitchFamily="34" charset="0"/>
              </a:rPr>
              <a:t>ii</a:t>
            </a:r>
            <a:r>
              <a:rPr lang="en-US" sz="2700" dirty="0" smtClean="0">
                <a:latin typeface="Arial" panose="020B0604020202020204" pitchFamily="34" charset="0"/>
                <a:cs typeface="Arial" panose="020B0604020202020204" pitchFamily="34" charset="0"/>
              </a:rPr>
              <a:t> 	cos 60°</a:t>
            </a:r>
            <a:br>
              <a:rPr lang="en-US" sz="2700" dirty="0" smtClean="0">
                <a:latin typeface="Arial" panose="020B0604020202020204" pitchFamily="34" charset="0"/>
                <a:cs typeface="Arial" panose="020B0604020202020204" pitchFamily="34" charset="0"/>
              </a:rPr>
            </a:br>
            <a:r>
              <a:rPr lang="en-US" sz="2700" dirty="0" smtClean="0">
                <a:solidFill>
                  <a:srgbClr val="C00000"/>
                </a:solidFill>
                <a:latin typeface="Arial" panose="020B0604020202020204" pitchFamily="34" charset="0"/>
                <a:cs typeface="Arial" panose="020B0604020202020204" pitchFamily="34" charset="0"/>
              </a:rPr>
              <a:t>iii</a:t>
            </a:r>
            <a:r>
              <a:rPr lang="en-US" sz="2700" dirty="0" smtClean="0">
                <a:latin typeface="Arial" panose="020B0604020202020204" pitchFamily="34" charset="0"/>
                <a:cs typeface="Arial" panose="020B0604020202020204" pitchFamily="34" charset="0"/>
              </a:rPr>
              <a:t> 	tan 60°</a:t>
            </a:r>
          </a:p>
          <a:p>
            <a:pPr lvl="1">
              <a:buClr>
                <a:srgbClr val="C00000"/>
              </a:buClr>
              <a:tabLst>
                <a:tab pos="2066925" algn="l"/>
                <a:tab pos="2743200" algn="l"/>
                <a:tab pos="3200400" algn="l"/>
                <a:tab pos="3822700" algn="l"/>
              </a:tabLst>
            </a:pPr>
            <a:r>
              <a:rPr lang="en-US" sz="2700" dirty="0" smtClean="0">
                <a:latin typeface="Arial" panose="020B0604020202020204" pitchFamily="34" charset="0"/>
                <a:cs typeface="Arial" panose="020B0604020202020204" pitchFamily="34" charset="0"/>
              </a:rPr>
              <a:t>Express </a:t>
            </a:r>
            <a:r>
              <a:rPr lang="en-US" sz="2700" dirty="0">
                <a:latin typeface="Arial" panose="020B0604020202020204" pitchFamily="34" charset="0"/>
                <a:cs typeface="Arial" panose="020B0604020202020204" pitchFamily="34" charset="0"/>
              </a:rPr>
              <a:t>your answers as fractions, using surds when necessary.</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938202" y="2995985"/>
            <a:ext cx="2543440" cy="2449239"/>
          </a:xfrm>
          <a:prstGeom prst="rect">
            <a:avLst/>
          </a:prstGeom>
        </p:spPr>
      </p:pic>
    </p:spTree>
    <p:extLst>
      <p:ext uri="{BB962C8B-B14F-4D97-AF65-F5344CB8AC3E}">
        <p14:creationId xmlns:p14="http://schemas.microsoft.com/office/powerpoint/2010/main" val="2196043200"/>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5632311"/>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400" dirty="0">
                <a:latin typeface="Arial" panose="020B0604020202020204" pitchFamily="34" charset="0"/>
                <a:cs typeface="Arial" panose="020B0604020202020204" pitchFamily="34" charset="0"/>
              </a:rPr>
              <a:t>Here are the graphs </a:t>
            </a:r>
            <a:r>
              <a:rPr lang="en-US" sz="2400" dirty="0" smtClean="0">
                <a:latin typeface="Arial" panose="020B0604020202020204" pitchFamily="34" charset="0"/>
                <a:cs typeface="Arial" panose="020B0604020202020204" pitchFamily="34" charset="0"/>
              </a:rPr>
              <a:t>of: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- 2,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3</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+ 1 and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-3</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4</a:t>
            </a:r>
          </a:p>
          <a:p>
            <a:pPr marL="457200" indent="-457200">
              <a:buClr>
                <a:srgbClr val="C00000"/>
              </a:buClr>
              <a:buFont typeface="+mj-lt"/>
              <a:buAutoNum type="arabicPeriod" startAt="2"/>
              <a:tabLst>
                <a:tab pos="857250" algn="l"/>
                <a:tab pos="2066925" algn="l"/>
                <a:tab pos="2743200" algn="l"/>
                <a:tab pos="3822700" algn="l"/>
              </a:tabLst>
            </a:pP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smtClean="0">
              <a:latin typeface="Arial" panose="020B0604020202020204" pitchFamily="34" charset="0"/>
              <a:cs typeface="Arial" panose="020B0604020202020204" pitchFamily="34" charset="0"/>
            </a:endParaRPr>
          </a:p>
          <a:p>
            <a:pPr>
              <a:buClr>
                <a:srgbClr val="C00000"/>
              </a:buClr>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2"/>
              <a:tabLst>
                <a:tab pos="857250" algn="l"/>
                <a:tab pos="2066925" algn="l"/>
                <a:tab pos="2743200" algn="l"/>
                <a:tab pos="3822700" algn="l"/>
              </a:tabLst>
            </a:pP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two lines are parallel</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are the gradients of the parallel lines?</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259633" y="2420889"/>
            <a:ext cx="3234316" cy="302433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716978635"/>
      </p:ext>
    </p:extLst>
  </p:cSld>
  <p:clrMapOvr>
    <a:masterClrMapping/>
  </p:clrMapOvr>
  <p:transition advClick="0"/>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5509200"/>
          </a:xfrm>
          <a:prstGeom prst="rect">
            <a:avLst/>
          </a:prstGeom>
        </p:spPr>
        <p:txBody>
          <a:bodyPr wrap="square">
            <a:spAutoFit/>
          </a:bodyPr>
          <a:lstStyle/>
          <a:p>
            <a:pPr marL="514350" indent="-514350">
              <a:buClr>
                <a:srgbClr val="C00000"/>
              </a:buClr>
              <a:buFont typeface="+mj-lt"/>
              <a:buAutoNum type="arabicPeriod" startAt="7"/>
              <a:tabLst>
                <a:tab pos="2066925" algn="l"/>
                <a:tab pos="2743200" algn="l"/>
                <a:tab pos="3200400" algn="l"/>
                <a:tab pos="3822700" algn="l"/>
              </a:tabLst>
            </a:pPr>
            <a:r>
              <a:rPr lang="en-US" sz="3200" b="1" dirty="0" smtClean="0">
                <a:solidFill>
                  <a:srgbClr val="FF0000"/>
                </a:solidFill>
                <a:latin typeface="Arial" panose="020B0604020202020204" pitchFamily="34" charset="0"/>
                <a:cs typeface="Arial" panose="020B0604020202020204" pitchFamily="34" charset="0"/>
              </a:rPr>
              <a:t>R</a:t>
            </a:r>
            <a:r>
              <a:rPr lang="en-US" sz="3200" dirty="0">
                <a:latin typeface="Arial" panose="020B0604020202020204" pitchFamily="34" charset="0"/>
                <a:cs typeface="Arial" panose="020B0604020202020204" pitchFamily="34" charset="0"/>
              </a:rPr>
              <a:t> Triangle PQR is a right-angled isosceles triangle. PQ and PR have length </a:t>
            </a:r>
            <a:r>
              <a:rPr lang="en-US" sz="3200" dirty="0" smtClean="0">
                <a:latin typeface="Arial" panose="020B0604020202020204" pitchFamily="34" charset="0"/>
                <a:cs typeface="Arial" panose="020B0604020202020204" pitchFamily="34" charset="0"/>
              </a:rPr>
              <a:t>1.</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Work </a:t>
            </a:r>
            <a:r>
              <a:rPr lang="en-US" sz="3200" dirty="0">
                <a:latin typeface="Arial" panose="020B0604020202020204" pitchFamily="34" charset="0"/>
                <a:cs typeface="Arial" panose="020B0604020202020204" pitchFamily="34" charset="0"/>
              </a:rPr>
              <a:t>out </a:t>
            </a:r>
            <a:endParaRPr lang="en-US" sz="32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sin </a:t>
            </a:r>
            <a:r>
              <a:rPr lang="en-US" sz="3200" dirty="0">
                <a:latin typeface="Arial" panose="020B0604020202020204" pitchFamily="34" charset="0"/>
                <a:cs typeface="Arial" panose="020B0604020202020204" pitchFamily="34" charset="0"/>
              </a:rPr>
              <a:t>45° </a:t>
            </a:r>
            <a:endParaRPr lang="en-US" sz="32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cos </a:t>
            </a:r>
            <a:r>
              <a:rPr lang="en-US" sz="3200" dirty="0">
                <a:latin typeface="Arial" panose="020B0604020202020204" pitchFamily="34" charset="0"/>
                <a:cs typeface="Arial" panose="020B0604020202020204" pitchFamily="34" charset="0"/>
              </a:rPr>
              <a:t>45° </a:t>
            </a:r>
            <a:endParaRPr lang="en-US" sz="32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tan 45°</a:t>
            </a:r>
          </a:p>
          <a:p>
            <a:pPr lvl="1">
              <a:buClr>
                <a:srgbClr val="C00000"/>
              </a:buClr>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Express </a:t>
            </a:r>
            <a:r>
              <a:rPr lang="en-US" sz="3200" dirty="0">
                <a:latin typeface="Arial" panose="020B0604020202020204" pitchFamily="34" charset="0"/>
                <a:cs typeface="Arial" panose="020B0604020202020204" pitchFamily="34" charset="0"/>
              </a:rPr>
              <a:t>your answers as fractions, using surds when necessary.</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471112" y="2852936"/>
            <a:ext cx="2036992" cy="2358621"/>
          </a:xfrm>
          <a:prstGeom prst="rect">
            <a:avLst/>
          </a:prstGeom>
        </p:spPr>
      </p:pic>
    </p:spTree>
    <p:extLst>
      <p:ext uri="{BB962C8B-B14F-4D97-AF65-F5344CB8AC3E}">
        <p14:creationId xmlns:p14="http://schemas.microsoft.com/office/powerpoint/2010/main" val="2650768660"/>
      </p:ext>
    </p:extLst>
  </p:cSld>
  <p:clrMapOvr>
    <a:masterClrMapping/>
  </p:clrMapOvr>
  <p:transition advClick="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2554545"/>
          </a:xfrm>
          <a:prstGeom prst="rect">
            <a:avLst/>
          </a:prstGeom>
        </p:spPr>
        <p:txBody>
          <a:bodyPr wrap="square">
            <a:spAutoFit/>
          </a:bodyPr>
          <a:lstStyle/>
          <a:p>
            <a:pPr marL="400050" indent="-400050">
              <a:buClr>
                <a:srgbClr val="C00000"/>
              </a:buClr>
              <a:buFont typeface="+mj-lt"/>
              <a:buAutoNum type="arabicPeriod" startAt="8"/>
              <a:tabLst>
                <a:tab pos="2066925" algn="l"/>
                <a:tab pos="2743200" algn="l"/>
                <a:tab pos="3200400" algn="l"/>
                <a:tab pos="3822700" algn="l"/>
              </a:tabLst>
            </a:pPr>
            <a:r>
              <a:rPr lang="en-US" sz="3200" dirty="0" smtClean="0">
                <a:latin typeface="Arial" panose="020B0604020202020204" pitchFamily="34" charset="0"/>
                <a:cs typeface="Arial" panose="020B0604020202020204" pitchFamily="34" charset="0"/>
              </a:rPr>
              <a:t>Using </a:t>
            </a:r>
            <a:r>
              <a:rPr lang="en-US" sz="3200" dirty="0">
                <a:latin typeface="Arial" panose="020B0604020202020204" pitchFamily="34" charset="0"/>
                <a:cs typeface="Arial" panose="020B0604020202020204" pitchFamily="34" charset="0"/>
              </a:rPr>
              <a:t>your answers to </a:t>
            </a:r>
            <a:r>
              <a:rPr lang="en-US" sz="3200" b="1" dirty="0">
                <a:latin typeface="Arial" panose="020B0604020202020204" pitchFamily="34" charset="0"/>
                <a:cs typeface="Arial" panose="020B0604020202020204" pitchFamily="34" charset="0"/>
              </a:rPr>
              <a:t>Q6</a:t>
            </a:r>
            <a:r>
              <a:rPr lang="en-US" sz="3200" dirty="0">
                <a:latin typeface="Arial" panose="020B0604020202020204" pitchFamily="34" charset="0"/>
                <a:cs typeface="Arial" panose="020B0604020202020204" pitchFamily="34" charset="0"/>
              </a:rPr>
              <a:t> and </a:t>
            </a:r>
            <a:r>
              <a:rPr lang="en-US" sz="3200" b="1" dirty="0">
                <a:latin typeface="Arial" panose="020B0604020202020204" pitchFamily="34" charset="0"/>
                <a:cs typeface="Arial" panose="020B0604020202020204" pitchFamily="34" charset="0"/>
              </a:rPr>
              <a:t>Q7</a:t>
            </a:r>
            <a:r>
              <a:rPr lang="en-US" sz="3200" dirty="0">
                <a:latin typeface="Arial" panose="020B0604020202020204" pitchFamily="34" charset="0"/>
                <a:cs typeface="Arial" panose="020B0604020202020204" pitchFamily="34" charset="0"/>
              </a:rPr>
              <a:t>, find the lengths of the sides marked with </a:t>
            </a:r>
            <a:r>
              <a:rPr lang="en-US" sz="3200" dirty="0" smtClean="0">
                <a:latin typeface="Arial" panose="020B0604020202020204" pitchFamily="34" charset="0"/>
                <a:cs typeface="Arial" panose="020B0604020202020204" pitchFamily="34" charset="0"/>
              </a:rPr>
              <a:t>letters.</a:t>
            </a:r>
            <a:br>
              <a:rPr lang="en-US" sz="32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267744" y="3893287"/>
            <a:ext cx="3247088" cy="245439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1520" y="3893288"/>
            <a:ext cx="1950929" cy="2454390"/>
          </a:xfrm>
          <a:prstGeom prst="rect">
            <a:avLst/>
          </a:prstGeom>
        </p:spPr>
      </p:pic>
    </p:spTree>
    <p:extLst>
      <p:ext uri="{BB962C8B-B14F-4D97-AF65-F5344CB8AC3E}">
        <p14:creationId xmlns:p14="http://schemas.microsoft.com/office/powerpoint/2010/main" val="1567594316"/>
      </p:ext>
    </p:extLst>
  </p:cSld>
  <p:clrMapOvr>
    <a:masterClrMapping/>
  </p:clrMapOvr>
  <p:transition advClick="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2600" dirty="0" smtClean="0"/>
              <a:t>12.7 – Finding Lengths and Angles using Trigonometry</a:t>
            </a:r>
            <a:endParaRPr lang="en-GB" sz="26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101</a:t>
            </a:r>
          </a:p>
        </p:txBody>
      </p:sp>
      <p:sp>
        <p:nvSpPr>
          <p:cNvPr id="3" name="Rectangle 2"/>
          <p:cNvSpPr/>
          <p:nvPr/>
        </p:nvSpPr>
        <p:spPr>
          <a:xfrm>
            <a:off x="277040" y="1223312"/>
            <a:ext cx="5231064" cy="5693866"/>
          </a:xfrm>
          <a:prstGeom prst="rect">
            <a:avLst/>
          </a:prstGeom>
        </p:spPr>
        <p:txBody>
          <a:bodyPr wrap="square">
            <a:spAutoFit/>
          </a:bodyPr>
          <a:lstStyle/>
          <a:p>
            <a:pPr marL="514350" indent="-514350">
              <a:buClr>
                <a:srgbClr val="C00000"/>
              </a:buClr>
              <a:buFont typeface="+mj-lt"/>
              <a:buAutoNum type="arabicPeriod" startAt="9"/>
              <a:tabLst>
                <a:tab pos="2066925" algn="l"/>
                <a:tab pos="2743200" algn="l"/>
                <a:tab pos="3200400" algn="l"/>
                <a:tab pos="3822700" algn="l"/>
              </a:tabLst>
            </a:pPr>
            <a:r>
              <a:rPr lang="en-US" sz="2500" b="1" dirty="0" smtClean="0">
                <a:solidFill>
                  <a:srgbClr val="FF0000"/>
                </a:solidFill>
                <a:latin typeface="Arial" panose="020B0604020202020204" pitchFamily="34" charset="0"/>
                <a:cs typeface="Arial" panose="020B0604020202020204" pitchFamily="34" charset="0"/>
              </a:rPr>
              <a:t>R</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Triangle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ACD is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equilateral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with sides </a:t>
            </a:r>
            <a:r>
              <a:rPr lang="en-US" sz="2500" dirty="0">
                <a:latin typeface="Arial" panose="020B0604020202020204" pitchFamily="34" charset="0"/>
                <a:cs typeface="Arial" panose="020B0604020202020204" pitchFamily="34" charset="0"/>
              </a:rPr>
              <a:t>of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length </a:t>
            </a:r>
            <a:r>
              <a:rPr lang="en-US" sz="2500" dirty="0">
                <a:latin typeface="Arial" panose="020B0604020202020204" pitchFamily="34" charset="0"/>
                <a:cs typeface="Arial" panose="020B0604020202020204" pitchFamily="34" charset="0"/>
              </a:rPr>
              <a:t>2 </a:t>
            </a:r>
            <a:r>
              <a:rPr lang="en-US" sz="2500" dirty="0" smtClean="0">
                <a:latin typeface="Arial" panose="020B0604020202020204" pitchFamily="34" charset="0"/>
                <a:cs typeface="Arial" panose="020B0604020202020204" pitchFamily="34" charset="0"/>
              </a:rPr>
              <a:t>cm</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the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length </a:t>
            </a:r>
            <a:r>
              <a:rPr lang="en-US" sz="2500" dirty="0">
                <a:latin typeface="Arial" panose="020B0604020202020204" pitchFamily="34" charset="0"/>
                <a:cs typeface="Arial" panose="020B0604020202020204" pitchFamily="34" charset="0"/>
              </a:rPr>
              <a:t>of BD</a:t>
            </a:r>
            <a:r>
              <a:rPr lang="en-US" sz="25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9"/>
              <a:tabLst>
                <a:tab pos="2066925" algn="l"/>
                <a:tab pos="2743200" algn="l"/>
                <a:tab pos="3200400" algn="l"/>
                <a:tab pos="3822700" algn="l"/>
              </a:tabLst>
            </a:pPr>
            <a:r>
              <a:rPr lang="en-US" sz="2500" dirty="0">
                <a:latin typeface="Arial" panose="020B0604020202020204" pitchFamily="34" charset="0"/>
                <a:cs typeface="Arial" panose="020B0604020202020204" pitchFamily="34" charset="0"/>
              </a:rPr>
              <a:t>A vertical tent pole is 2.2 m high. The guy rope for the pole is tied to a peg 2.2 m from the bottom of the </a:t>
            </a:r>
            <a:r>
              <a:rPr lang="en-US" sz="2500" dirty="0" smtClean="0">
                <a:latin typeface="Arial" panose="020B0604020202020204" pitchFamily="34" charset="0"/>
                <a:cs typeface="Arial" panose="020B0604020202020204" pitchFamily="34" charset="0"/>
              </a:rPr>
              <a:t>pole.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is the angle of elevation from the tent peg to the top of the pole?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92572" y="1300386"/>
            <a:ext cx="2580821" cy="2425194"/>
          </a:xfrm>
          <a:prstGeom prst="rect">
            <a:avLst/>
          </a:prstGeom>
        </p:spPr>
      </p:pic>
    </p:spTree>
    <p:extLst>
      <p:ext uri="{BB962C8B-B14F-4D97-AF65-F5344CB8AC3E}">
        <p14:creationId xmlns:p14="http://schemas.microsoft.com/office/powerpoint/2010/main" val="44256422"/>
      </p:ext>
    </p:extLst>
  </p:cSld>
  <p:clrMapOvr>
    <a:masterClrMapping/>
  </p:clrMapOvr>
  <p:transition advClick="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sp>
        <p:nvSpPr>
          <p:cNvPr id="3" name="Rectangle 2"/>
          <p:cNvSpPr/>
          <p:nvPr/>
        </p:nvSpPr>
        <p:spPr>
          <a:xfrm>
            <a:off x="277040" y="1223312"/>
            <a:ext cx="5231064" cy="5586145"/>
          </a:xfrm>
          <a:prstGeom prst="rect">
            <a:avLst/>
          </a:prstGeom>
        </p:spPr>
        <p:txBody>
          <a:bodyPr wrap="square">
            <a:spAutoFit/>
          </a:bodyPr>
          <a:lstStyle/>
          <a:p>
            <a:pPr>
              <a:buClr>
                <a:srgbClr val="C00000"/>
              </a:buClr>
              <a:tabLst>
                <a:tab pos="2066925" algn="l"/>
                <a:tab pos="2743200" algn="l"/>
                <a:tab pos="3200400" algn="l"/>
                <a:tab pos="3822700" algn="l"/>
              </a:tabLst>
            </a:pPr>
            <a:r>
              <a:rPr lang="en-US" sz="2080" b="1" dirty="0">
                <a:latin typeface="Arial" panose="020B0604020202020204" pitchFamily="34" charset="0"/>
                <a:cs typeface="Arial" panose="020B0604020202020204" pitchFamily="34" charset="0"/>
              </a:rPr>
              <a:t>Solve problems using these strategies </a:t>
            </a:r>
            <a:r>
              <a:rPr lang="en-US" sz="2080" b="1" dirty="0" smtClean="0">
                <a:latin typeface="Arial" panose="020B0604020202020204" pitchFamily="34" charset="0"/>
                <a:cs typeface="Arial" panose="020B0604020202020204" pitchFamily="34" charset="0"/>
              </a:rPr>
              <a:t>where appropriate:</a:t>
            </a:r>
          </a:p>
          <a:p>
            <a:pPr marL="342900" indent="-342900">
              <a:buClr>
                <a:srgbClr val="C00000"/>
              </a:buClr>
              <a:buFont typeface="Arial" panose="020B0604020202020204" pitchFamily="34" charset="0"/>
              <a:buChar char="•"/>
              <a:tabLst>
                <a:tab pos="2066925" algn="l"/>
                <a:tab pos="2743200" algn="l"/>
                <a:tab pos="3200400" algn="l"/>
                <a:tab pos="3822700" algn="l"/>
              </a:tabLst>
            </a:pPr>
            <a:r>
              <a:rPr lang="en-US" sz="2080" b="1" dirty="0" smtClean="0">
                <a:latin typeface="Arial" panose="020B0604020202020204" pitchFamily="34" charset="0"/>
                <a:cs typeface="Arial" panose="020B0604020202020204" pitchFamily="34" charset="0"/>
              </a:rPr>
              <a:t>Use pictures</a:t>
            </a:r>
          </a:p>
          <a:p>
            <a:pPr marL="342900" indent="-342900">
              <a:buClr>
                <a:srgbClr val="C00000"/>
              </a:buClr>
              <a:buFont typeface="Arial" panose="020B0604020202020204" pitchFamily="34" charset="0"/>
              <a:buChar char="•"/>
              <a:tabLst>
                <a:tab pos="2066925" algn="l"/>
                <a:tab pos="2743200" algn="l"/>
                <a:tab pos="3200400" algn="l"/>
                <a:tab pos="3822700" algn="l"/>
              </a:tabLst>
            </a:pPr>
            <a:r>
              <a:rPr lang="en-US" sz="2080" b="1" dirty="0" smtClean="0">
                <a:latin typeface="Arial" panose="020B0604020202020204" pitchFamily="34" charset="0"/>
                <a:cs typeface="Arial" panose="020B0604020202020204" pitchFamily="34" charset="0"/>
              </a:rPr>
              <a:t>Use smaller numbers</a:t>
            </a:r>
          </a:p>
          <a:p>
            <a:pPr marL="342900" indent="-342900">
              <a:buClr>
                <a:srgbClr val="C00000"/>
              </a:buClr>
              <a:buFont typeface="Arial" panose="020B0604020202020204" pitchFamily="34" charset="0"/>
              <a:buChar char="•"/>
              <a:tabLst>
                <a:tab pos="2066925" algn="l"/>
                <a:tab pos="2743200" algn="l"/>
                <a:tab pos="3200400" algn="l"/>
                <a:tab pos="3822700" algn="l"/>
              </a:tabLst>
            </a:pPr>
            <a:r>
              <a:rPr lang="en-US" sz="2080" b="1" dirty="0" smtClean="0">
                <a:latin typeface="Arial" panose="020B0604020202020204" pitchFamily="34" charset="0"/>
                <a:cs typeface="Arial" panose="020B0604020202020204" pitchFamily="34" charset="0"/>
              </a:rPr>
              <a:t>Use </a:t>
            </a:r>
            <a:r>
              <a:rPr lang="en-US" sz="2080" b="1" i="1" dirty="0" smtClean="0">
                <a:latin typeface="Arial" panose="020B0604020202020204" pitchFamily="34" charset="0"/>
                <a:cs typeface="Arial" panose="020B0604020202020204" pitchFamily="34" charset="0"/>
              </a:rPr>
              <a:t>x</a:t>
            </a:r>
            <a:r>
              <a:rPr lang="en-US" sz="2080" b="1" dirty="0" smtClean="0">
                <a:latin typeface="Arial" panose="020B0604020202020204" pitchFamily="34" charset="0"/>
                <a:cs typeface="Arial" panose="020B0604020202020204" pitchFamily="34" charset="0"/>
              </a:rPr>
              <a:t> for the unknown</a:t>
            </a:r>
          </a:p>
          <a:p>
            <a:pPr marL="342900" indent="-342900">
              <a:buClr>
                <a:srgbClr val="C00000"/>
              </a:buClr>
              <a:buFont typeface="Arial" panose="020B0604020202020204" pitchFamily="34" charset="0"/>
              <a:buChar char="•"/>
              <a:tabLst>
                <a:tab pos="2066925" algn="l"/>
                <a:tab pos="2743200" algn="l"/>
                <a:tab pos="3200400" algn="l"/>
                <a:tab pos="3822700" algn="l"/>
              </a:tabLst>
            </a:pPr>
            <a:r>
              <a:rPr lang="en-US" sz="2080" b="1" dirty="0" smtClean="0">
                <a:latin typeface="Arial" panose="020B0604020202020204" pitchFamily="34" charset="0"/>
                <a:cs typeface="Arial" panose="020B0604020202020204" pitchFamily="34" charset="0"/>
              </a:rPr>
              <a:t>Use flow diagrams and bar models</a:t>
            </a:r>
          </a:p>
          <a:p>
            <a:pPr marL="342900" indent="-342900">
              <a:buClr>
                <a:srgbClr val="C00000"/>
              </a:buClr>
              <a:buFont typeface="Arial" panose="020B0604020202020204" pitchFamily="34" charset="0"/>
              <a:buChar char="•"/>
              <a:tabLst>
                <a:tab pos="2066925" algn="l"/>
                <a:tab pos="2743200" algn="l"/>
                <a:tab pos="3200400" algn="l"/>
                <a:tab pos="3822700" algn="l"/>
              </a:tabLst>
            </a:pPr>
            <a:r>
              <a:rPr lang="en-US" sz="2080" b="1" dirty="0" smtClean="0">
                <a:latin typeface="Arial" panose="020B0604020202020204" pitchFamily="34" charset="0"/>
                <a:cs typeface="Arial" panose="020B0604020202020204" pitchFamily="34" charset="0"/>
              </a:rPr>
              <a:t>Use formulae.</a:t>
            </a:r>
          </a:p>
          <a:p>
            <a:pPr marL="342900" indent="-342900">
              <a:buClr>
                <a:srgbClr val="C00000"/>
              </a:buClr>
              <a:buFont typeface="+mj-lt"/>
              <a:buAutoNum type="arabicPeriod"/>
              <a:tabLst>
                <a:tab pos="2066925" algn="l"/>
                <a:tab pos="2743200" algn="l"/>
                <a:tab pos="3200400" algn="l"/>
                <a:tab pos="3822700" algn="l"/>
              </a:tabLst>
            </a:pPr>
            <a:r>
              <a:rPr lang="en-US" sz="2080" dirty="0" smtClean="0">
                <a:latin typeface="Arial" panose="020B0604020202020204" pitchFamily="34" charset="0"/>
                <a:cs typeface="Arial" panose="020B0604020202020204" pitchFamily="34" charset="0"/>
              </a:rPr>
              <a:t>Photograph </a:t>
            </a:r>
            <a:r>
              <a:rPr lang="en-US" sz="2080" dirty="0">
                <a:latin typeface="Arial" panose="020B0604020202020204" pitchFamily="34" charset="0"/>
                <a:cs typeface="Arial" panose="020B0604020202020204" pitchFamily="34" charset="0"/>
              </a:rPr>
              <a:t>A has a length of 8 cm and a height of </a:t>
            </a:r>
            <a:r>
              <a:rPr lang="en-US" sz="2080" dirty="0" smtClean="0">
                <a:latin typeface="Arial" panose="020B0604020202020204" pitchFamily="34" charset="0"/>
                <a:cs typeface="Arial" panose="020B0604020202020204" pitchFamily="34" charset="0"/>
              </a:rPr>
              <a:t>6 cm</a:t>
            </a:r>
            <a:r>
              <a:rPr lang="en-US" sz="2080" dirty="0">
                <a:latin typeface="Arial" panose="020B0604020202020204" pitchFamily="34" charset="0"/>
                <a:cs typeface="Arial" panose="020B0604020202020204" pitchFamily="34" charset="0"/>
              </a:rPr>
              <a:t>. Photograph B has a length of </a:t>
            </a:r>
            <a:r>
              <a:rPr lang="en-US" sz="2080" dirty="0" smtClean="0">
                <a:latin typeface="Arial" panose="020B0604020202020204" pitchFamily="34" charset="0"/>
                <a:cs typeface="Arial" panose="020B0604020202020204" pitchFamily="34" charset="0"/>
              </a:rPr>
              <a:t>15 cm </a:t>
            </a:r>
            <a:r>
              <a:rPr lang="en-US" sz="2080" dirty="0">
                <a:latin typeface="Arial" panose="020B0604020202020204" pitchFamily="34" charset="0"/>
                <a:cs typeface="Arial" panose="020B0604020202020204" pitchFamily="34" charset="0"/>
              </a:rPr>
              <a:t>and a height of 11 cm. Photograph C is an enlarged copy of photograph A and has a height of </a:t>
            </a:r>
            <a:r>
              <a:rPr lang="en-US" sz="2080" dirty="0" smtClean="0">
                <a:latin typeface="Arial" panose="020B0604020202020204" pitchFamily="34" charset="0"/>
                <a:cs typeface="Arial" panose="020B0604020202020204" pitchFamily="34" charset="0"/>
              </a:rPr>
              <a:t>18 cm</a:t>
            </a:r>
            <a:r>
              <a:rPr lang="en-US" sz="208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066925" algn="l"/>
                <a:tab pos="2743200" algn="l"/>
                <a:tab pos="3200400" algn="l"/>
                <a:tab pos="3822700" algn="l"/>
              </a:tabLst>
            </a:pPr>
            <a:r>
              <a:rPr lang="en-US" sz="2080" dirty="0" smtClean="0">
                <a:latin typeface="Arial" panose="020B0604020202020204" pitchFamily="34" charset="0"/>
                <a:cs typeface="Arial" panose="020B0604020202020204" pitchFamily="34" charset="0"/>
              </a:rPr>
              <a:t>How </a:t>
            </a:r>
            <a:r>
              <a:rPr lang="en-US" sz="2080" dirty="0">
                <a:latin typeface="Arial" panose="020B0604020202020204" pitchFamily="34" charset="0"/>
                <a:cs typeface="Arial" panose="020B0604020202020204" pitchFamily="34" charset="0"/>
              </a:rPr>
              <a:t>much longer is photograph C than photograph B?</a:t>
            </a:r>
          </a:p>
          <a:p>
            <a:pPr marL="800100" lvl="1" indent="-342900">
              <a:buClr>
                <a:srgbClr val="C00000"/>
              </a:buClr>
              <a:buFont typeface="+mj-lt"/>
              <a:buAutoNum type="alphaLcPeriod"/>
              <a:tabLst>
                <a:tab pos="2066925" algn="l"/>
                <a:tab pos="2743200" algn="l"/>
                <a:tab pos="3200400" algn="l"/>
                <a:tab pos="3822700" algn="l"/>
              </a:tabLst>
            </a:pPr>
            <a:r>
              <a:rPr lang="en-US" sz="2080" dirty="0" smtClean="0">
                <a:latin typeface="Arial" panose="020B0604020202020204" pitchFamily="34" charset="0"/>
                <a:cs typeface="Arial" panose="020B0604020202020204" pitchFamily="34" charset="0"/>
              </a:rPr>
              <a:t>What </a:t>
            </a:r>
            <a:r>
              <a:rPr lang="en-US" sz="2080" dirty="0">
                <a:latin typeface="Arial" panose="020B0604020202020204" pitchFamily="34" charset="0"/>
                <a:cs typeface="Arial" panose="020B0604020202020204" pitchFamily="34" charset="0"/>
              </a:rPr>
              <a:t>is the scale factor of enlargement from A to C?</a:t>
            </a:r>
          </a:p>
        </p:txBody>
      </p:sp>
      <p:pic>
        <p:nvPicPr>
          <p:cNvPr id="2" name="Picture 1"/>
          <p:cNvPicPr>
            <a:picLocks noChangeAspect="1"/>
          </p:cNvPicPr>
          <p:nvPr/>
        </p:nvPicPr>
        <p:blipFill rotWithShape="1">
          <a:blip r:embed="rId4" cstate="print">
            <a:lum contrast="40000"/>
            <a:extLst>
              <a:ext uri="{28A0092B-C50C-407E-A947-70E740481C1C}">
                <a14:useLocalDpi xmlns:a14="http://schemas.microsoft.com/office/drawing/2010/main" val="0"/>
              </a:ext>
            </a:extLst>
          </a:blip>
          <a:srcRect l="5373" t="2417" r="5162" b="4202"/>
          <a:stretch/>
        </p:blipFill>
        <p:spPr>
          <a:xfrm>
            <a:off x="4522527" y="1691215"/>
            <a:ext cx="960424" cy="108971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3501008"/>
            <a:ext cx="540797" cy="551298"/>
          </a:xfrm>
          <a:prstGeom prst="rect">
            <a:avLst/>
          </a:prstGeom>
        </p:spPr>
      </p:pic>
    </p:spTree>
    <p:extLst>
      <p:ext uri="{BB962C8B-B14F-4D97-AF65-F5344CB8AC3E}">
        <p14:creationId xmlns:p14="http://schemas.microsoft.com/office/powerpoint/2010/main" val="3916237885"/>
      </p:ext>
    </p:extLst>
  </p:cSld>
  <p:clrMapOvr>
    <a:masterClrMapping/>
  </p:clrMapOvr>
  <p:transition advClick="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sp>
        <p:nvSpPr>
          <p:cNvPr id="3" name="Rectangle 2"/>
          <p:cNvSpPr/>
          <p:nvPr/>
        </p:nvSpPr>
        <p:spPr>
          <a:xfrm>
            <a:off x="277040" y="1223312"/>
            <a:ext cx="5231064" cy="4708981"/>
          </a:xfrm>
          <a:prstGeom prst="rect">
            <a:avLst/>
          </a:prstGeom>
        </p:spPr>
        <p:txBody>
          <a:bodyPr wrap="square">
            <a:spAutoFit/>
          </a:bodyPr>
          <a:lstStyle/>
          <a:p>
            <a:pPr marL="400050" indent="-400050">
              <a:buClr>
                <a:srgbClr val="C00000"/>
              </a:buClr>
              <a:buFont typeface="+mj-lt"/>
              <a:buAutoNum type="arabicPeriod" startAt="2"/>
              <a:tabLst>
                <a:tab pos="2066925" algn="l"/>
                <a:tab pos="2743200" algn="l"/>
                <a:tab pos="3200400" algn="l"/>
                <a:tab pos="3822700" algn="l"/>
              </a:tabLst>
            </a:pPr>
            <a:r>
              <a:rPr lang="en-US" sz="2000" dirty="0">
                <a:latin typeface="Arial" panose="020B0604020202020204" pitchFamily="34" charset="0"/>
                <a:cs typeface="Arial" panose="020B0604020202020204" pitchFamily="34" charset="0"/>
              </a:rPr>
              <a:t>There are 168 students in Year </a:t>
            </a:r>
            <a:r>
              <a:rPr lang="en-US" sz="2000" dirty="0" smtClean="0">
                <a:latin typeface="Arial" panose="020B0604020202020204" pitchFamily="34" charset="0"/>
                <a:cs typeface="Arial" panose="020B0604020202020204" pitchFamily="34" charset="0"/>
              </a:rPr>
              <a:t>9.</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students can choose to study either French or German. The ratio for choice of French : German is 5: 3. Class sizes can be a maximum of 30 students. How many classes are needed for the students studying </a:t>
            </a:r>
            <a:r>
              <a:rPr lang="en-US" sz="2000" dirty="0" smtClean="0">
                <a:latin typeface="Arial" panose="020B0604020202020204" pitchFamily="34" charset="0"/>
                <a:cs typeface="Arial" panose="020B0604020202020204" pitchFamily="34" charset="0"/>
              </a:rPr>
              <a:t>French?</a:t>
            </a:r>
          </a:p>
          <a:p>
            <a:pPr marL="400050" indent="-400050">
              <a:buClr>
                <a:srgbClr val="C00000"/>
              </a:buClr>
              <a:buFont typeface="+mj-lt"/>
              <a:buAutoNum type="arabicPeriod" startAt="2"/>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lengths of the sides of four triangles are given below in cm to 1 decimal place. Which of these triangles are right-angled triangles? </a:t>
            </a:r>
            <a:endParaRPr lang="en-US" sz="200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8.5, 11.0, 13.9 </a:t>
            </a:r>
          </a:p>
          <a:p>
            <a:pPr marL="800100" lvl="1" indent="-40005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74.0</a:t>
            </a:r>
            <a:r>
              <a:rPr lang="en-US" sz="2000" dirty="0">
                <a:latin typeface="Arial" panose="020B0604020202020204" pitchFamily="34" charset="0"/>
                <a:cs typeface="Arial" panose="020B0604020202020204" pitchFamily="34" charset="0"/>
              </a:rPr>
              <a:t>, 120.0, 135.0 </a:t>
            </a:r>
            <a:endParaRPr lang="en-US" sz="200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22.4</a:t>
            </a:r>
            <a:r>
              <a:rPr lang="en-US" sz="2000" dirty="0">
                <a:latin typeface="Arial" panose="020B0604020202020204" pitchFamily="34" charset="0"/>
                <a:cs typeface="Arial" panose="020B0604020202020204" pitchFamily="34" charset="0"/>
              </a:rPr>
              <a:t>, 15.5, 27.2 </a:t>
            </a:r>
            <a:endParaRPr lang="en-US" sz="200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14.7</a:t>
            </a:r>
            <a:r>
              <a:rPr lang="en-US" sz="2000" dirty="0">
                <a:latin typeface="Arial" panose="020B0604020202020204" pitchFamily="34" charset="0"/>
                <a:cs typeface="Arial" panose="020B0604020202020204" pitchFamily="34" charset="0"/>
              </a:rPr>
              <a:t>, 7.2</a:t>
            </a:r>
            <a:r>
              <a:rPr lang="en-US" sz="2000" dirty="0" smtClean="0">
                <a:latin typeface="Arial" panose="020B0604020202020204" pitchFamily="34" charset="0"/>
                <a:cs typeface="Arial" panose="020B0604020202020204" pitchFamily="34" charset="0"/>
              </a:rPr>
              <a:t>, 15.5</a:t>
            </a:r>
            <a:endParaRPr lang="en-US" sz="2000" dirty="0">
              <a:latin typeface="Arial" panose="020B0604020202020204" pitchFamily="34" charset="0"/>
              <a:cs typeface="Arial" panose="020B0604020202020204" pitchFamily="34" charset="0"/>
            </a:endParaRPr>
          </a:p>
        </p:txBody>
      </p:sp>
      <p:sp>
        <p:nvSpPr>
          <p:cNvPr id="7" name="Rectangle 6"/>
          <p:cNvSpPr/>
          <p:nvPr/>
        </p:nvSpPr>
        <p:spPr>
          <a:xfrm flipH="1">
            <a:off x="277539" y="5877272"/>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Arrange the information in a table to see it more clearly..</a:t>
            </a:r>
            <a:endParaRPr lang="en-US" sz="20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3401920"/>
            <a:ext cx="556549" cy="551298"/>
          </a:xfrm>
          <a:prstGeom prst="rect">
            <a:avLst/>
          </a:prstGeom>
        </p:spPr>
      </p:pic>
    </p:spTree>
    <p:extLst>
      <p:ext uri="{BB962C8B-B14F-4D97-AF65-F5344CB8AC3E}">
        <p14:creationId xmlns:p14="http://schemas.microsoft.com/office/powerpoint/2010/main" val="4049356950"/>
      </p:ext>
    </p:extLst>
  </p:cSld>
  <p:clrMapOvr>
    <a:masterClrMapping/>
  </p:clrMapOvr>
  <p:transition advClick="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sp>
        <p:nvSpPr>
          <p:cNvPr id="3" name="Rectangle 2"/>
          <p:cNvSpPr/>
          <p:nvPr/>
        </p:nvSpPr>
        <p:spPr>
          <a:xfrm>
            <a:off x="277040" y="1223312"/>
            <a:ext cx="5231064" cy="5262979"/>
          </a:xfrm>
          <a:prstGeom prst="rect">
            <a:avLst/>
          </a:prstGeom>
        </p:spPr>
        <p:txBody>
          <a:bodyPr wrap="square">
            <a:spAutoFit/>
          </a:bodyPr>
          <a:lstStyle/>
          <a:p>
            <a:pPr marL="400050" indent="-400050">
              <a:buClr>
                <a:srgbClr val="C00000"/>
              </a:buClr>
              <a:buFont typeface="+mj-lt"/>
              <a:buAutoNum type="arabicPeriod" startAt="4"/>
              <a:tabLst>
                <a:tab pos="2066925" algn="l"/>
                <a:tab pos="2743200" algn="l"/>
                <a:tab pos="3200400" algn="l"/>
                <a:tab pos="38227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Jabina's allotment is in the shape of a right- angled triangle. She is putting up a fence on all three sides of the allotment. The two short sides are 14.4 m and 8.5 m in length. If fencing is sold in whole numbers of metres only, what length of fencing should </a:t>
            </a:r>
            <a:r>
              <a:rPr lang="en-US" sz="2100" dirty="0" err="1">
                <a:latin typeface="Arial" panose="020B0604020202020204" pitchFamily="34" charset="0"/>
                <a:cs typeface="Arial" panose="020B0604020202020204" pitchFamily="34" charset="0"/>
              </a:rPr>
              <a:t>Jabina</a:t>
            </a:r>
            <a:r>
              <a:rPr lang="en-US" sz="2100" dirty="0">
                <a:latin typeface="Arial" panose="020B0604020202020204" pitchFamily="34" charset="0"/>
                <a:cs typeface="Arial" panose="020B0604020202020204" pitchFamily="34" charset="0"/>
              </a:rPr>
              <a:t> buy to have the smallest amount left over?</a:t>
            </a:r>
          </a:p>
          <a:p>
            <a:pPr marL="400050" indent="-400050">
              <a:buClr>
                <a:srgbClr val="C00000"/>
              </a:buClr>
              <a:buFont typeface="+mj-lt"/>
              <a:buAutoNum type="arabicPeriod" startAt="4"/>
              <a:tabLst>
                <a:tab pos="2066925" algn="l"/>
                <a:tab pos="2743200" algn="l"/>
                <a:tab pos="3200400" algn="l"/>
                <a:tab pos="3822700" algn="l"/>
              </a:tabLst>
            </a:pPr>
            <a:r>
              <a:rPr lang="en-US" sz="2100" b="1" dirty="0" smtClean="0">
                <a:solidFill>
                  <a:srgbClr val="FF0000"/>
                </a:solidFill>
                <a:latin typeface="Arial" panose="020B0604020202020204" pitchFamily="34" charset="0"/>
                <a:cs typeface="Arial" panose="020B0604020202020204" pitchFamily="34" charset="0"/>
              </a:rPr>
              <a:t>R</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Johan needs to fix a window at the front of a hotel. The window is located about 7 metres from the ground. To avoid the hotel </a:t>
            </a:r>
            <a:r>
              <a:rPr lang="en-US" sz="2100" dirty="0" smtClean="0">
                <a:latin typeface="Arial" panose="020B0604020202020204" pitchFamily="34" charset="0"/>
                <a:cs typeface="Arial" panose="020B0604020202020204" pitchFamily="34" charset="0"/>
              </a:rPr>
              <a:t>door frame, Johan </a:t>
            </a:r>
            <a:r>
              <a:rPr lang="en-US" sz="2100" dirty="0">
                <a:latin typeface="Arial" panose="020B0604020202020204" pitchFamily="34" charset="0"/>
                <a:cs typeface="Arial" panose="020B0604020202020204" pitchFamily="34" charset="0"/>
              </a:rPr>
              <a:t>must position the bottom of his ladder 2 metres from the front of the hotel. Is an 8 </a:t>
            </a:r>
            <a:r>
              <a:rPr lang="en-US" sz="2100" dirty="0" err="1">
                <a:latin typeface="Arial" panose="020B0604020202020204" pitchFamily="34" charset="0"/>
                <a:cs typeface="Arial" panose="020B0604020202020204" pitchFamily="34" charset="0"/>
              </a:rPr>
              <a:t>metre</a:t>
            </a:r>
            <a:r>
              <a:rPr lang="en-US" sz="2100" dirty="0">
                <a:latin typeface="Arial" panose="020B0604020202020204" pitchFamily="34" charset="0"/>
                <a:cs typeface="Arial" panose="020B0604020202020204" pitchFamily="34" charset="0"/>
              </a:rPr>
              <a:t> ladder long </a:t>
            </a:r>
            <a:r>
              <a:rPr lang="en-US" sz="2100" dirty="0" smtClean="0">
                <a:latin typeface="Arial" panose="020B0604020202020204" pitchFamily="34" charset="0"/>
                <a:cs typeface="Arial" panose="020B0604020202020204" pitchFamily="34" charset="0"/>
              </a:rPr>
              <a:t>enough?</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do you know?</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3635875709"/>
      </p:ext>
    </p:extLst>
  </p:cSld>
  <p:clrMapOvr>
    <a:masterClrMapping/>
  </p:clrMapOvr>
  <p:transition advClick="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sp>
        <p:nvSpPr>
          <p:cNvPr id="3" name="Rectangle 2"/>
          <p:cNvSpPr/>
          <p:nvPr/>
        </p:nvSpPr>
        <p:spPr>
          <a:xfrm>
            <a:off x="277040" y="1223312"/>
            <a:ext cx="5231064" cy="5447645"/>
          </a:xfrm>
          <a:prstGeom prst="rect">
            <a:avLst/>
          </a:prstGeom>
        </p:spPr>
        <p:txBody>
          <a:bodyPr wrap="square">
            <a:spAutoFit/>
          </a:bodyPr>
          <a:lstStyle/>
          <a:p>
            <a:pPr marL="457200" indent="-457200">
              <a:buClr>
                <a:srgbClr val="C00000"/>
              </a:buClr>
              <a:buFont typeface="+mj-lt"/>
              <a:buAutoNum type="arabicPeriod" startAt="6"/>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Yan </a:t>
            </a:r>
            <a:r>
              <a:rPr lang="en-US" sz="2000" dirty="0">
                <a:latin typeface="Arial" panose="020B0604020202020204" pitchFamily="34" charset="0"/>
                <a:cs typeface="Arial" panose="020B0604020202020204" pitchFamily="34" charset="0"/>
              </a:rPr>
              <a:t>draws two line segments. The first line segment starts at (6, 2) and ends at (2, 5), and the second line segment ends at (7, 4) and starts at (3, 5). Find the coordinates of the midpoint of each line </a:t>
            </a:r>
            <a:r>
              <a:rPr lang="en-US" sz="2000" dirty="0" smtClean="0">
                <a:latin typeface="Arial" panose="020B0604020202020204" pitchFamily="34" charset="0"/>
                <a:cs typeface="Arial" panose="020B0604020202020204" pitchFamily="34" charset="0"/>
              </a:rPr>
              <a:t>segment.</a:t>
            </a:r>
          </a:p>
          <a:p>
            <a:pPr marL="457200" indent="-457200">
              <a:buClr>
                <a:srgbClr val="C00000"/>
              </a:buClr>
              <a:buFont typeface="+mj-lt"/>
              <a:buAutoNum type="arabicPeriod" startAt="6"/>
              <a:tabLst>
                <a:tab pos="2066925" algn="l"/>
                <a:tab pos="2743200" algn="l"/>
                <a:tab pos="3200400" algn="l"/>
                <a:tab pos="3822700"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diagram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shows </a:t>
            </a:r>
            <a:r>
              <a:rPr lang="en-US" sz="2000" dirty="0">
                <a:latin typeface="Arial" panose="020B0604020202020204" pitchFamily="34" charset="0"/>
                <a:cs typeface="Arial" panose="020B0604020202020204" pitchFamily="34" charset="0"/>
              </a:rPr>
              <a:t>3 paths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a nature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walk.</a:t>
            </a:r>
            <a:br>
              <a:rPr lang="en-US" sz="20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do you know without calculating which path is the longest?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200400" algn="l"/>
                <a:tab pos="3822700" algn="l"/>
              </a:tabLst>
            </a:pPr>
            <a:r>
              <a:rPr lang="en-US" sz="2000" dirty="0" smtClean="0">
                <a:latin typeface="Arial" panose="020B0604020202020204" pitchFamily="34" charset="0"/>
                <a:cs typeface="Arial" panose="020B0604020202020204" pitchFamily="34" charset="0"/>
              </a:rPr>
              <a:t>Eagle </a:t>
            </a:r>
            <a:r>
              <a:rPr lang="en-US" sz="2000" dirty="0">
                <a:latin typeface="Arial" panose="020B0604020202020204" pitchFamily="34" charset="0"/>
                <a:cs typeface="Arial" panose="020B0604020202020204" pitchFamily="34" charset="0"/>
              </a:rPr>
              <a:t>path is about 2.4 km long and Fox path is about 7.5 km </a:t>
            </a:r>
            <a:r>
              <a:rPr lang="en-US" sz="2000" dirty="0" smtClean="0">
                <a:latin typeface="Arial" panose="020B0604020202020204" pitchFamily="34" charset="0"/>
                <a:cs typeface="Arial" panose="020B0604020202020204" pitchFamily="34" charset="0"/>
              </a:rPr>
              <a:t>long.</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About </a:t>
            </a:r>
            <a:r>
              <a:rPr lang="en-US" sz="2000" dirty="0">
                <a:latin typeface="Arial" panose="020B0604020202020204" pitchFamily="34" charset="0"/>
                <a:cs typeface="Arial" panose="020B0604020202020204" pitchFamily="34" charset="0"/>
              </a:rPr>
              <a:t>how long is Squirrel </a:t>
            </a:r>
            <a:r>
              <a:rPr lang="en-US" sz="2000" dirty="0" smtClean="0">
                <a:latin typeface="Arial" panose="020B0604020202020204" pitchFamily="34" charset="0"/>
                <a:cs typeface="Arial" panose="020B0604020202020204" pitchFamily="34" charset="0"/>
              </a:rPr>
              <a:t>path?</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Give </a:t>
            </a:r>
            <a:r>
              <a:rPr lang="en-US" sz="2000" dirty="0">
                <a:latin typeface="Arial" panose="020B0604020202020204" pitchFamily="34" charset="0"/>
                <a:cs typeface="Arial" panose="020B0604020202020204" pitchFamily="34" charset="0"/>
              </a:rPr>
              <a:t>your answer to 1 decimal place.</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627784" y="3191158"/>
            <a:ext cx="2833532" cy="1483799"/>
          </a:xfrm>
          <a:prstGeom prst="rect">
            <a:avLst/>
          </a:prstGeom>
        </p:spPr>
      </p:pic>
    </p:spTree>
    <p:extLst>
      <p:ext uri="{BB962C8B-B14F-4D97-AF65-F5344CB8AC3E}">
        <p14:creationId xmlns:p14="http://schemas.microsoft.com/office/powerpoint/2010/main" val="3653876618"/>
      </p:ext>
    </p:extLst>
  </p:cSld>
  <p:clrMapOvr>
    <a:masterClrMapping/>
  </p:clrMapOvr>
  <p:transition advClick="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grpSp>
        <p:nvGrpSpPr>
          <p:cNvPr id="6" name="Group 5"/>
          <p:cNvGrpSpPr/>
          <p:nvPr/>
        </p:nvGrpSpPr>
        <p:grpSpPr>
          <a:xfrm>
            <a:off x="305905" y="1268760"/>
            <a:ext cx="5130191"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a:t>
              </a:r>
              <a:r>
                <a:rPr lang="en-US" sz="2200" b="1" dirty="0" smtClean="0">
                  <a:solidFill>
                    <a:schemeClr val="bg1"/>
                  </a:solidFill>
                  <a:latin typeface="Arial" panose="020B0604020202020204" pitchFamily="34" charset="0"/>
                  <a:cs typeface="Arial" panose="020B0604020202020204" pitchFamily="34" charset="0"/>
                </a:rPr>
                <a:t>–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3965283"/>
              <a:ext cx="5095139" cy="2308324"/>
            </a:xfrm>
            <a:prstGeom prst="rect">
              <a:avLst/>
            </a:prstGeom>
          </p:spPr>
          <p:txBody>
            <a:bodyPr wrap="square">
              <a:spAutoFit/>
            </a:bodyPr>
            <a:lstStyle/>
            <a:p>
              <a:pPr>
                <a:spcAft>
                  <a:spcPts val="0"/>
                </a:spcAft>
                <a:tabLst>
                  <a:tab pos="4972050" algn="r"/>
                </a:tabLst>
              </a:pPr>
              <a:r>
                <a:rPr lang="en-US" sz="2400" dirty="0"/>
                <a:t>ABC is a right-angled triangle.</a:t>
              </a:r>
            </a:p>
            <a:p>
              <a:pPr>
                <a:spcAft>
                  <a:spcPts val="0"/>
                </a:spcAft>
                <a:tabLst>
                  <a:tab pos="4972050" algn="r"/>
                </a:tabLst>
              </a:pPr>
              <a:r>
                <a:rPr lang="en-US" sz="2400" dirty="0"/>
                <a:t>AB = 22.5 cm </a:t>
              </a:r>
              <a:endParaRPr lang="en-US" sz="2400" dirty="0" smtClean="0"/>
            </a:p>
            <a:p>
              <a:pPr>
                <a:spcAft>
                  <a:spcPts val="0"/>
                </a:spcAft>
                <a:tabLst>
                  <a:tab pos="4972050" algn="r"/>
                </a:tabLst>
              </a:pPr>
              <a:r>
                <a:rPr lang="en-US" sz="2400" dirty="0" smtClean="0"/>
                <a:t>BC </a:t>
              </a:r>
              <a:r>
                <a:rPr lang="en-US" sz="2400" dirty="0"/>
                <a:t>= 12.0 cm</a:t>
              </a:r>
            </a:p>
            <a:p>
              <a:pPr>
                <a:spcAft>
                  <a:spcPts val="0"/>
                </a:spcAft>
                <a:tabLst>
                  <a:tab pos="4972050" algn="r"/>
                </a:tabLst>
              </a:pPr>
              <a:r>
                <a:rPr lang="en-US" sz="2400" dirty="0"/>
                <a:t>Work out the length AC. Give your</a:t>
              </a:r>
            </a:p>
            <a:p>
              <a:pPr>
                <a:spcAft>
                  <a:spcPts val="0"/>
                </a:spcAft>
                <a:tabLst>
                  <a:tab pos="4972050" algn="r"/>
                </a:tabLst>
              </a:pPr>
              <a:r>
                <a:rPr lang="en-US" sz="2400" dirty="0"/>
                <a:t>answer to 1 decimal place.</a:t>
              </a:r>
              <a:r>
                <a:rPr lang="en-US" sz="2400" dirty="0" smtClean="0"/>
                <a:t>	</a:t>
              </a:r>
              <a:br>
                <a:rPr lang="en-US" sz="2400" dirty="0" smtClean="0"/>
              </a:br>
              <a:r>
                <a:rPr lang="en-US" sz="2400" dirty="0" smtClean="0"/>
                <a:t>	</a:t>
              </a:r>
              <a:r>
                <a:rPr lang="en-US" sz="2400" b="1" dirty="0" smtClean="0"/>
                <a:t>(3 </a:t>
              </a:r>
              <a:r>
                <a:rPr lang="en-US" sz="2400" b="1" dirty="0"/>
                <a:t>marks)</a:t>
              </a: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804737" y="1864388"/>
            <a:ext cx="4150150" cy="2234700"/>
          </a:xfrm>
          <a:prstGeom prst="rect">
            <a:avLst/>
          </a:prstGeom>
        </p:spPr>
      </p:pic>
    </p:spTree>
    <p:extLst>
      <p:ext uri="{BB962C8B-B14F-4D97-AF65-F5344CB8AC3E}">
        <p14:creationId xmlns:p14="http://schemas.microsoft.com/office/powerpoint/2010/main" val="2940483488"/>
      </p:ext>
    </p:extLst>
  </p:cSld>
  <p:clrMapOvr>
    <a:masterClrMapping/>
  </p:clrMapOvr>
  <p:transition advClick="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12 – Problem Solving</a:t>
            </a:r>
            <a:endParaRPr lang="en-GB" sz="4000" b="1" dirty="0" smtClean="0"/>
          </a:p>
        </p:txBody>
      </p:sp>
      <p:sp>
        <p:nvSpPr>
          <p:cNvPr id="21" name="Round Same Side Corner Rectangle 20">
            <a:hlinkClick r:id="rId3" action="ppaction://hlinkpres?slideindex=1&amp;slidetitle="/>
          </p:cNvPr>
          <p:cNvSpPr/>
          <p:nvPr/>
        </p:nvSpPr>
        <p:spPr>
          <a:xfrm>
            <a:off x="6948264" y="695546"/>
            <a:ext cx="72008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102</a:t>
            </a:r>
          </a:p>
        </p:txBody>
      </p:sp>
      <p:sp>
        <p:nvSpPr>
          <p:cNvPr id="3" name="Rectangle 2"/>
          <p:cNvSpPr/>
          <p:nvPr/>
        </p:nvSpPr>
        <p:spPr>
          <a:xfrm>
            <a:off x="277040" y="1223312"/>
            <a:ext cx="5231064" cy="5403018"/>
          </a:xfrm>
          <a:prstGeom prst="rect">
            <a:avLst/>
          </a:prstGeom>
        </p:spPr>
        <p:txBody>
          <a:bodyPr wrap="square">
            <a:spAutoFit/>
          </a:bodyPr>
          <a:lstStyle/>
          <a:p>
            <a:pPr marL="457200" indent="-457200">
              <a:buClr>
                <a:srgbClr val="C00000"/>
              </a:buClr>
              <a:buFont typeface="+mj-lt"/>
              <a:buAutoNum type="arabicPeriod" startAt="9"/>
              <a:tabLst>
                <a:tab pos="2066925" algn="l"/>
                <a:tab pos="2743200" algn="l"/>
                <a:tab pos="3200400" algn="l"/>
                <a:tab pos="3822700" algn="l"/>
              </a:tabLst>
            </a:pPr>
            <a:r>
              <a:rPr lang="en-US" sz="2030" dirty="0">
                <a:latin typeface="Arial" panose="020B0604020202020204" pitchFamily="34" charset="0"/>
                <a:cs typeface="Arial" panose="020B0604020202020204" pitchFamily="34" charset="0"/>
              </a:rPr>
              <a:t>Paulina is putting up her tent. She has a guy rope coming from the centre </a:t>
            </a:r>
            <a:r>
              <a:rPr lang="en-US" sz="2030" dirty="0" smtClean="0">
                <a:latin typeface="Arial" panose="020B0604020202020204" pitchFamily="34" charset="0"/>
                <a:cs typeface="Arial" panose="020B0604020202020204" pitchFamily="34" charset="0"/>
              </a:rPr>
              <a:t>pole.</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The </a:t>
            </a:r>
            <a:r>
              <a:rPr lang="en-US" sz="2030" dirty="0">
                <a:latin typeface="Arial" panose="020B0604020202020204" pitchFamily="34" charset="0"/>
                <a:cs typeface="Arial" panose="020B0604020202020204" pitchFamily="34" charset="0"/>
              </a:rPr>
              <a:t>pole is 180 cm tall and the rope is 360 cm| long.</a:t>
            </a:r>
          </a:p>
          <a:p>
            <a:pPr marL="914400" lvl="1" indent="-457200">
              <a:buClr>
                <a:srgbClr val="C00000"/>
              </a:buClr>
              <a:buFont typeface="+mj-lt"/>
              <a:buAutoNum type="alphaLcPeriod"/>
              <a:tabLst>
                <a:tab pos="2066925" algn="l"/>
                <a:tab pos="2743200" algn="l"/>
                <a:tab pos="3200400" algn="l"/>
                <a:tab pos="3822700" algn="l"/>
              </a:tabLst>
            </a:pPr>
            <a:r>
              <a:rPr lang="en-US" sz="2030" dirty="0" smtClean="0">
                <a:latin typeface="Arial" panose="020B0604020202020204" pitchFamily="34" charset="0"/>
                <a:cs typeface="Arial" panose="020B0604020202020204" pitchFamily="34" charset="0"/>
              </a:rPr>
              <a:t>What </a:t>
            </a:r>
            <a:r>
              <a:rPr lang="en-US" sz="2030" dirty="0">
                <a:latin typeface="Arial" panose="020B0604020202020204" pitchFamily="34" charset="0"/>
                <a:cs typeface="Arial" panose="020B0604020202020204" pitchFamily="34" charset="0"/>
              </a:rPr>
              <a:t>angle from the ground will the rope be?</a:t>
            </a:r>
          </a:p>
          <a:p>
            <a:pPr marL="914400" lvl="1" indent="-457200">
              <a:buClr>
                <a:srgbClr val="C00000"/>
              </a:buClr>
              <a:buFont typeface="+mj-lt"/>
              <a:buAutoNum type="alphaLcPeriod"/>
              <a:tabLst>
                <a:tab pos="2066925" algn="l"/>
                <a:tab pos="2743200" algn="l"/>
                <a:tab pos="3200400" algn="l"/>
                <a:tab pos="3822700" algn="l"/>
              </a:tabLst>
            </a:pP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far from the pole will the rope be pegged out </a:t>
            </a:r>
            <a:r>
              <a:rPr lang="en-US" sz="2030" dirty="0" smtClean="0">
                <a:latin typeface="Arial" panose="020B0604020202020204" pitchFamily="34" charset="0"/>
                <a:cs typeface="Arial" panose="020B0604020202020204" pitchFamily="34" charset="0"/>
              </a:rPr>
              <a:t>to?</a:t>
            </a:r>
          </a:p>
          <a:p>
            <a:pPr lvl="1">
              <a:buClr>
                <a:srgbClr val="C00000"/>
              </a:buClr>
              <a:tabLst>
                <a:tab pos="2066925" algn="l"/>
                <a:tab pos="2743200" algn="l"/>
                <a:tab pos="3200400" algn="l"/>
                <a:tab pos="3822700" algn="l"/>
              </a:tabLst>
            </a:pPr>
            <a:r>
              <a:rPr lang="en-US" sz="2030" dirty="0" smtClean="0">
                <a:latin typeface="Arial" panose="020B0604020202020204" pitchFamily="34" charset="0"/>
                <a:cs typeface="Arial" panose="020B0604020202020204" pitchFamily="34" charset="0"/>
              </a:rPr>
              <a:t>Give </a:t>
            </a:r>
            <a:r>
              <a:rPr lang="en-US" sz="2030" dirty="0">
                <a:latin typeface="Arial" panose="020B0604020202020204" pitchFamily="34" charset="0"/>
                <a:cs typeface="Arial" panose="020B0604020202020204" pitchFamily="34" charset="0"/>
              </a:rPr>
              <a:t>your answer to </a:t>
            </a:r>
            <a:r>
              <a:rPr lang="en-US" sz="2030" dirty="0" err="1">
                <a:latin typeface="Arial" panose="020B0604020202020204" pitchFamily="34" charset="0"/>
                <a:cs typeface="Arial" panose="020B0604020202020204" pitchFamily="34" charset="0"/>
              </a:rPr>
              <a:t>to</a:t>
            </a:r>
            <a:r>
              <a:rPr lang="en-US" sz="2030" dirty="0">
                <a:latin typeface="Arial" panose="020B0604020202020204" pitchFamily="34" charset="0"/>
                <a:cs typeface="Arial" panose="020B0604020202020204" pitchFamily="34" charset="0"/>
              </a:rPr>
              <a:t> 1 </a:t>
            </a:r>
            <a:r>
              <a:rPr lang="en-US" sz="2030" dirty="0" err="1">
                <a:latin typeface="Arial" panose="020B0604020202020204" pitchFamily="34" charset="0"/>
                <a:cs typeface="Arial" panose="020B0604020202020204" pitchFamily="34" charset="0"/>
              </a:rPr>
              <a:t>d.p.</a:t>
            </a:r>
            <a:endParaRPr lang="en-US" sz="203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9"/>
              <a:tabLst>
                <a:tab pos="2066925" algn="l"/>
                <a:tab pos="2743200" algn="l"/>
                <a:tab pos="3200400" algn="l"/>
                <a:tab pos="3822700" algn="l"/>
              </a:tabLst>
            </a:pPr>
            <a:r>
              <a:rPr lang="en-US" sz="2030" dirty="0">
                <a:latin typeface="Arial" panose="020B0604020202020204" pitchFamily="34" charset="0"/>
                <a:cs typeface="Arial" panose="020B0604020202020204" pitchFamily="34" charset="0"/>
              </a:rPr>
              <a:t>Satoshi is building a ramp. He has a 75 cm plank that goes up to the step. The plank ends at a distance of 60 cm from the bottom of the step.</a:t>
            </a:r>
          </a:p>
          <a:p>
            <a:pPr marL="914400" lvl="1" indent="-457200">
              <a:buClr>
                <a:srgbClr val="C00000"/>
              </a:buClr>
              <a:buFont typeface="+mj-lt"/>
              <a:buAutoNum type="alphaLcPeriod"/>
              <a:tabLst>
                <a:tab pos="2066925" algn="l"/>
                <a:tab pos="2743200" algn="l"/>
                <a:tab pos="3200400" algn="l"/>
                <a:tab pos="3822700" algn="l"/>
              </a:tabLst>
            </a:pPr>
            <a:r>
              <a:rPr lang="en-US" sz="2030" dirty="0" smtClean="0">
                <a:latin typeface="Arial" panose="020B0604020202020204" pitchFamily="34" charset="0"/>
                <a:cs typeface="Arial" panose="020B0604020202020204" pitchFamily="34" charset="0"/>
              </a:rPr>
              <a:t>What </a:t>
            </a:r>
            <a:r>
              <a:rPr lang="en-US" sz="2030" dirty="0">
                <a:latin typeface="Arial" panose="020B0604020202020204" pitchFamily="34" charset="0"/>
                <a:cs typeface="Arial" panose="020B0604020202020204" pitchFamily="34" charset="0"/>
              </a:rPr>
              <a:t>is the angle of the </a:t>
            </a:r>
            <a:r>
              <a:rPr lang="en-US" sz="2030" dirty="0" smtClean="0">
                <a:latin typeface="Arial" panose="020B0604020202020204" pitchFamily="34" charset="0"/>
                <a:cs typeface="Arial" panose="020B0604020202020204" pitchFamily="34" charset="0"/>
              </a:rPr>
              <a:t>ramp?</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Give </a:t>
            </a:r>
            <a:r>
              <a:rPr lang="en-US" sz="2030" dirty="0">
                <a:latin typeface="Arial" panose="020B0604020202020204" pitchFamily="34" charset="0"/>
                <a:cs typeface="Arial" panose="020B0604020202020204" pitchFamily="34" charset="0"/>
              </a:rPr>
              <a:t>your answer to 1 </a:t>
            </a:r>
            <a:r>
              <a:rPr lang="en-US" sz="2030" dirty="0" err="1">
                <a:latin typeface="Arial" panose="020B0604020202020204" pitchFamily="34" charset="0"/>
                <a:cs typeface="Arial" panose="020B0604020202020204" pitchFamily="34" charset="0"/>
              </a:rPr>
              <a:t>d.p.</a:t>
            </a:r>
            <a:r>
              <a:rPr lang="en-US" sz="2030" dirty="0">
                <a:latin typeface="Arial" panose="020B0604020202020204" pitchFamily="34" charset="0"/>
                <a:cs typeface="Arial" panose="020B0604020202020204" pitchFamily="34" charset="0"/>
              </a:rPr>
              <a:t> </a:t>
            </a:r>
            <a:endParaRPr lang="en-US" sz="20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200400" algn="l"/>
                <a:tab pos="3822700" algn="l"/>
              </a:tabLst>
            </a:pP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high is the top of ramp above the ground?</a:t>
            </a:r>
          </a:p>
        </p:txBody>
      </p:sp>
    </p:spTree>
    <p:extLst>
      <p:ext uri="{BB962C8B-B14F-4D97-AF65-F5344CB8AC3E}">
        <p14:creationId xmlns:p14="http://schemas.microsoft.com/office/powerpoint/2010/main" val="4059295213"/>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3" cy="1547475"/>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Work out the gradient of each line segment by calculating:</a:t>
                </a:r>
              </a:p>
              <a:p>
                <a:pPr algn="ctr">
                  <a:buClr>
                    <a:srgbClr val="C00000"/>
                  </a:buClr>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 </a:t>
                </a:r>
                <a14:m>
                  <m:oMath xmlns:m="http://schemas.openxmlformats.org/officeDocument/2006/math">
                    <m:f>
                      <m:fPr>
                        <m:ctrlPr>
                          <a:rPr lang="en-US" sz="3200" i="1" smtClean="0">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𝑡𝑜𝑡𝑎𝑙</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𝑑𝑖𝑠𝑡𝑎𝑛𝑐𝑒</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𝑢𝑝</m:t>
                        </m:r>
                      </m:num>
                      <m:den>
                        <m:r>
                          <a:rPr lang="en-US" sz="3200" b="0" i="1" smtClean="0">
                            <a:latin typeface="Cambria Math" panose="02040503050406030204" pitchFamily="18" charset="0"/>
                            <a:cs typeface="Arial" panose="020B0604020202020204" pitchFamily="34" charset="0"/>
                          </a:rPr>
                          <m:t>𝑡𝑜𝑡𝑎𝑙</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𝑑𝑖𝑠𝑡𝑎𝑛𝑐𝑒</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𝑎𝑐𝑟𝑜𝑠𝑠𝑠</m:t>
                        </m:r>
                      </m:den>
                    </m:f>
                  </m:oMath>
                </a14:m>
                <a:endParaRPr lang="en-US" sz="32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3" cy="1547475"/>
              </a:xfrm>
              <a:prstGeom prst="rect">
                <a:avLst/>
              </a:prstGeom>
              <a:blipFill rotWithShape="0">
                <a:blip r:embed="rId4"/>
                <a:stretch>
                  <a:fillRect l="-1506" t="-2756" r="-2202"/>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841103" y="2850761"/>
            <a:ext cx="4172338" cy="37465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903598831"/>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1200329"/>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400" dirty="0">
                <a:latin typeface="Arial" panose="020B0604020202020204" pitchFamily="34" charset="0"/>
                <a:cs typeface="Arial" panose="020B0604020202020204" pitchFamily="34" charset="0"/>
              </a:rPr>
              <a:t>On squared paper draw line segments with these </a:t>
            </a:r>
            <a:r>
              <a:rPr lang="en-US" sz="2400" dirty="0" smtClean="0">
                <a:latin typeface="Arial" panose="020B0604020202020204" pitchFamily="34" charset="0"/>
                <a:cs typeface="Arial" panose="020B0604020202020204" pitchFamily="34" charset="0"/>
              </a:rPr>
              <a:t>gradients.</a:t>
            </a:r>
          </a:p>
          <a:p>
            <a:pPr marL="914400" indent="-457200">
              <a:buClr>
                <a:srgbClr val="C00000"/>
              </a:buClr>
              <a:buFont typeface="+mj-lt"/>
              <a:buAutoNum type="alphaLcPeriod"/>
              <a:tabLst>
                <a:tab pos="1485900" algn="l"/>
                <a:tab pos="2343150" algn="l"/>
                <a:tab pos="3143250" algn="l"/>
                <a:tab pos="4000500" algn="l"/>
              </a:tabLst>
            </a:pPr>
            <a:r>
              <a:rPr lang="en-US" sz="2400" dirty="0" smtClean="0">
                <a:latin typeface="Arial" panose="020B0604020202020204" pitchFamily="34" charset="0"/>
                <a:cs typeface="Arial" panose="020B0604020202020204" pitchFamily="34" charset="0"/>
              </a:rPr>
              <a:t>2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-2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¼  	</a:t>
            </a:r>
            <a:r>
              <a:rPr lang="en-US" sz="2400" dirty="0" smtClean="0">
                <a:solidFill>
                  <a:srgbClr val="C00000"/>
                </a:solidFill>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-½</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grpSp>
        <p:nvGrpSpPr>
          <p:cNvPr id="8" name="Group 7"/>
          <p:cNvGrpSpPr/>
          <p:nvPr/>
        </p:nvGrpSpPr>
        <p:grpSpPr>
          <a:xfrm>
            <a:off x="243511" y="2492896"/>
            <a:ext cx="5264592" cy="4070483"/>
            <a:chOff x="3483872" y="1089031"/>
            <a:chExt cx="5264591" cy="4070483"/>
          </a:xfrm>
        </p:grpSpPr>
        <p:sp>
          <p:nvSpPr>
            <p:cNvPr id="9" name="Round Diagonal Corner Rectangle 8"/>
            <p:cNvSpPr/>
            <p:nvPr/>
          </p:nvSpPr>
          <p:spPr>
            <a:xfrm>
              <a:off x="3491880" y="1089031"/>
              <a:ext cx="5256583" cy="403244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3493264"/>
            </a:xfrm>
            <a:prstGeom prst="rect">
              <a:avLst/>
            </a:prstGeom>
          </p:spPr>
          <p:txBody>
            <a:bodyPr wrap="square">
              <a:spAutoFit/>
            </a:bodyPr>
            <a:lstStyle/>
            <a:p>
              <a:pPr>
                <a:spcAft>
                  <a:spcPts val="0"/>
                </a:spcAft>
                <a:tabLst>
                  <a:tab pos="4972050" algn="r"/>
                </a:tabLst>
              </a:pPr>
              <a:r>
                <a:rPr lang="en-US" sz="2100" dirty="0"/>
                <a:t>Find the gradient of the straight line drawn on this grid</a:t>
              </a:r>
              <a:r>
                <a:rPr lang="en-US" sz="2100" dirty="0" smtClean="0"/>
                <a:t>.</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3200" dirty="0" smtClean="0"/>
                <a:t/>
              </a:r>
              <a:br>
                <a:rPr lang="en-US" sz="3200" dirty="0" smtClean="0"/>
              </a:br>
              <a:r>
                <a:rPr lang="en-US" sz="2100" dirty="0" smtClean="0"/>
                <a:t>	</a:t>
              </a:r>
              <a:r>
                <a:rPr lang="en-US" sz="2100" b="1" dirty="0" smtClean="0"/>
                <a:t>(2 marks)</a:t>
              </a:r>
              <a:endParaRPr lang="en-US" sz="2100" b="1" dirty="0"/>
            </a:p>
          </p:txBody>
        </p:sp>
      </p:grpSp>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683567" y="3861048"/>
            <a:ext cx="3384377" cy="2593641"/>
          </a:xfrm>
          <a:prstGeom prst="rect">
            <a:avLst/>
          </a:prstGeom>
        </p:spPr>
      </p:pic>
    </p:spTree>
    <p:extLst>
      <p:ext uri="{BB962C8B-B14F-4D97-AF65-F5344CB8AC3E}">
        <p14:creationId xmlns:p14="http://schemas.microsoft.com/office/powerpoint/2010/main" val="218555728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5493812"/>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These sketches show ramps on an assault course. Work out the gradient of each ramp</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1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857250" algn="l"/>
                <a:tab pos="2066925" algn="l"/>
                <a:tab pos="2743200" algn="l"/>
                <a:tab pos="3822700" algn="l"/>
              </a:tabLst>
            </a:pPr>
            <a:r>
              <a:rPr lang="en-US" sz="2000"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Copy </a:t>
            </a:r>
            <a:r>
              <a:rPr lang="en-US" sz="2000" dirty="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complete </a:t>
            </a:r>
            <a:r>
              <a:rPr lang="en-US" sz="2000" dirty="0">
                <a:latin typeface="Arial" panose="020B0604020202020204" pitchFamily="34" charset="0"/>
                <a:cs typeface="Arial" panose="020B0604020202020204" pitchFamily="34" charset="0"/>
              </a:rPr>
              <a:t>these tables of </a:t>
            </a:r>
            <a:r>
              <a:rPr lang="en-US" sz="2000" dirty="0" smtClean="0">
                <a:latin typeface="Arial" panose="020B0604020202020204" pitchFamily="34" charset="0"/>
                <a:cs typeface="Arial" panose="020B0604020202020204" pitchFamily="34" charset="0"/>
              </a:rPr>
              <a:t>	values.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3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2"/>
              <a:tabLst>
                <a:tab pos="857250" algn="l"/>
                <a:tab pos="2343150" algn="l"/>
                <a:tab pos="2743200" algn="l"/>
                <a:tab pos="3822700" algn="l"/>
              </a:tabLst>
            </a:pP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the graphs </a:t>
            </a:r>
            <a:r>
              <a:rPr lang="en-US" sz="2000" dirty="0" smtClean="0">
                <a:latin typeface="Arial" panose="020B0604020202020204" pitchFamily="34" charset="0"/>
                <a:cs typeface="Arial" panose="020B0604020202020204" pitchFamily="34" charset="0"/>
              </a:rPr>
              <a:t>of</a:t>
            </a:r>
            <a:br>
              <a:rPr lang="en-US" sz="2000" dirty="0" smtClean="0">
                <a:latin typeface="Arial" panose="020B0604020202020204" pitchFamily="34" charset="0"/>
                <a:cs typeface="Arial" panose="020B0604020202020204" pitchFamily="34" charset="0"/>
              </a:rPr>
            </a:br>
            <a:r>
              <a:rPr lang="en-US" sz="2000" dirty="0" err="1" smtClean="0">
                <a:solidFill>
                  <a:srgbClr val="C00000"/>
                </a:solidFill>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 	y </a:t>
            </a:r>
            <a:r>
              <a:rPr lang="en-US" sz="2000" dirty="0">
                <a:latin typeface="Arial" panose="020B0604020202020204" pitchFamily="34" charset="0"/>
                <a:cs typeface="Arial" panose="020B0604020202020204" pitchFamily="34" charset="0"/>
              </a:rPr>
              <a:t>= x - 2 </a:t>
            </a:r>
            <a:r>
              <a:rPr lang="en-US" sz="2000" dirty="0" smtClean="0">
                <a:latin typeface="Arial" panose="020B0604020202020204" pitchFamily="34" charset="0"/>
                <a:cs typeface="Arial" panose="020B0604020202020204" pitchFamily="34" charset="0"/>
              </a:rPr>
              <a:t>	</a:t>
            </a: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y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2x </a:t>
            </a:r>
            <a:r>
              <a:rPr lang="en-US" sz="2000" dirty="0">
                <a:latin typeface="Arial" panose="020B0604020202020204" pitchFamily="34" charset="0"/>
                <a:cs typeface="Arial" panose="020B0604020202020204" pitchFamily="34" charset="0"/>
              </a:rPr>
              <a:t>+ l </a:t>
            </a: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2"/>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gradient of each line.</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74026" y="2276872"/>
            <a:ext cx="5211570" cy="100574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4067730081"/>
              </p:ext>
            </p:extLst>
          </p:nvPr>
        </p:nvGraphicFramePr>
        <p:xfrm>
          <a:off x="251520" y="4005064"/>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i="1" dirty="0" smtClean="0">
                          <a:latin typeface="Arial" panose="020B0604020202020204" pitchFamily="34" charset="0"/>
                          <a:cs typeface="Arial" panose="020B0604020202020204" pitchFamily="34" charset="0"/>
                        </a:rPr>
                        <a:t>X</a:t>
                      </a:r>
                      <a:endParaRPr lang="en-US" i="1"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x – 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87589172"/>
              </p:ext>
            </p:extLst>
          </p:nvPr>
        </p:nvGraphicFramePr>
        <p:xfrm>
          <a:off x="283520" y="4847560"/>
          <a:ext cx="5224584" cy="741680"/>
        </p:xfrm>
        <a:graphic>
          <a:graphicData uri="http://schemas.openxmlformats.org/drawingml/2006/table">
            <a:tbl>
              <a:tblPr firstRow="1" bandRow="1">
                <a:tableStyleId>{5C22544A-7EE6-4342-B048-85BDC9FD1C3A}</a:tableStyleId>
              </a:tblPr>
              <a:tblGrid>
                <a:gridCol w="1872208"/>
                <a:gridCol w="504056"/>
                <a:gridCol w="504056"/>
                <a:gridCol w="504056"/>
                <a:gridCol w="504056"/>
                <a:gridCol w="432048"/>
                <a:gridCol w="432048"/>
                <a:gridCol w="472056"/>
              </a:tblGrid>
              <a:tr h="370840">
                <a:tc>
                  <a:txBody>
                    <a:bodyPr/>
                    <a:lstStyle/>
                    <a:p>
                      <a:r>
                        <a:rPr lang="en-US" dirty="0" smtClean="0">
                          <a:latin typeface="Arial" panose="020B0604020202020204" pitchFamily="34" charset="0"/>
                          <a:cs typeface="Arial" panose="020B0604020202020204" pitchFamily="34" charset="0"/>
                        </a:rPr>
                        <a:t>X</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Arial" panose="020B0604020202020204" pitchFamily="34" charset="0"/>
                          <a:cs typeface="Arial" panose="020B0604020202020204" pitchFamily="34" charset="0"/>
                        </a:rPr>
                        <a:t>y = 2x + 1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960194657"/>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9.3 – Gradient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5478423"/>
          </a:xfrm>
          <a:prstGeom prst="rect">
            <a:avLst/>
          </a:prstGeom>
        </p:spPr>
        <p:txBody>
          <a:bodyPr wrap="square">
            <a:spAutoFit/>
          </a:bodyPr>
          <a:lstStyle/>
          <a:p>
            <a:pPr marL="457200" indent="-457200">
              <a:buClr>
                <a:srgbClr val="C00000"/>
              </a:buClr>
              <a:buFont typeface="+mj-lt"/>
              <a:buAutoNum type="arabicPeriod" startAt="8"/>
              <a:tabLst>
                <a:tab pos="857250" algn="l"/>
                <a:tab pos="2066925" algn="l"/>
                <a:tab pos="2743200" algn="l"/>
                <a:tab pos="3822700"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Choose </a:t>
            </a:r>
            <a:r>
              <a:rPr lang="en-US" sz="2800" dirty="0">
                <a:latin typeface="Arial" panose="020B0604020202020204" pitchFamily="34" charset="0"/>
                <a:cs typeface="Arial" panose="020B0604020202020204" pitchFamily="34" charset="0"/>
              </a:rPr>
              <a:t>from these </a:t>
            </a:r>
            <a:r>
              <a:rPr lang="en-US" sz="2800" dirty="0" smtClean="0">
                <a:latin typeface="Arial" panose="020B0604020202020204" pitchFamily="34" charset="0"/>
                <a:cs typeface="Arial" panose="020B0604020202020204" pitchFamily="34" charset="0"/>
              </a:rPr>
              <a:t>equations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line with the steepest gradient </a:t>
            </a:r>
            <a:endParaRPr lang="en-US" sz="28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pair of parallel lines </a:t>
            </a:r>
            <a:endParaRPr lang="en-US" sz="28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line that slopes down from left to right.</a:t>
            </a:r>
          </a:p>
          <a:p>
            <a:pPr marL="457200" indent="-457200">
              <a:buClr>
                <a:srgbClr val="C00000"/>
              </a:buClr>
              <a:buFont typeface="+mj-lt"/>
              <a:buAutoNum type="arabicPeriod" startAt="8"/>
              <a:tabLst>
                <a:tab pos="857250" algn="l"/>
                <a:tab pos="2066925" algn="l"/>
                <a:tab pos="2743200" algn="l"/>
                <a:tab pos="3822700" algn="l"/>
              </a:tabLst>
            </a:pPr>
            <a:r>
              <a:rPr lang="en-US" sz="2800" dirty="0">
                <a:latin typeface="Arial" panose="020B0604020202020204" pitchFamily="34" charset="0"/>
                <a:cs typeface="Arial" panose="020B0604020202020204" pitchFamily="34" charset="0"/>
              </a:rPr>
              <a:t>Find the gradient 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line </a:t>
            </a:r>
            <a:r>
              <a:rPr lang="en-US" sz="2800" dirty="0">
                <a:latin typeface="Arial" panose="020B0604020202020204" pitchFamily="34" charset="0"/>
                <a:cs typeface="Arial" panose="020B0604020202020204" pitchFamily="34" charset="0"/>
              </a:rPr>
              <a:t>joining the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points (</a:t>
            </a:r>
            <a:r>
              <a:rPr lang="en-US" sz="2800" dirty="0">
                <a:latin typeface="Arial" panose="020B0604020202020204" pitchFamily="34" charset="0"/>
                <a:cs typeface="Arial" panose="020B0604020202020204" pitchFamily="34" charset="0"/>
              </a:rPr>
              <a:t>3,1) and (7, 3).</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499992" y="5301208"/>
            <a:ext cx="1008112" cy="1296144"/>
          </a:xfrm>
          <a:prstGeom prst="rect">
            <a:avLst/>
          </a:prstGeom>
        </p:spPr>
      </p:pic>
      <p:sp>
        <p:nvSpPr>
          <p:cNvPr id="5" name="TextBox 4"/>
          <p:cNvSpPr txBox="1"/>
          <p:nvPr/>
        </p:nvSpPr>
        <p:spPr>
          <a:xfrm>
            <a:off x="251520" y="2165955"/>
            <a:ext cx="5256583" cy="861774"/>
          </a:xfrm>
          <a:prstGeom prst="rect">
            <a:avLst/>
          </a:prstGeom>
          <a:solidFill>
            <a:srgbClr val="B9CDE5"/>
          </a:solidFill>
        </p:spPr>
        <p:txBody>
          <a:bodyPr wrap="square" rtlCol="0">
            <a:spAutoFit/>
          </a:bodyPr>
          <a:lstStyle/>
          <a:p>
            <a:pPr>
              <a:tabLst>
                <a:tab pos="1657350" algn="l"/>
                <a:tab pos="3429000" algn="l"/>
              </a:tabLst>
            </a:pPr>
            <a:r>
              <a:rPr lang="en-US" sz="2500" i="1" dirty="0" smtClean="0"/>
              <a:t>y </a:t>
            </a:r>
            <a:r>
              <a:rPr lang="en-US" sz="2500" i="1" dirty="0"/>
              <a:t>= </a:t>
            </a:r>
            <a:r>
              <a:rPr lang="en-US" sz="2500" dirty="0" smtClean="0"/>
              <a:t>2</a:t>
            </a:r>
            <a:r>
              <a:rPr lang="en-US" sz="2500" i="1" dirty="0" smtClean="0"/>
              <a:t>x </a:t>
            </a:r>
            <a:r>
              <a:rPr lang="en-US" sz="2500" i="1" dirty="0"/>
              <a:t>+ </a:t>
            </a:r>
            <a:r>
              <a:rPr lang="en-US" sz="2500" dirty="0" smtClean="0"/>
              <a:t>1	</a:t>
            </a:r>
            <a:r>
              <a:rPr lang="en-US" sz="2500" i="1" dirty="0"/>
              <a:t> y = </a:t>
            </a:r>
            <a:r>
              <a:rPr lang="en-US" sz="2500" dirty="0" smtClean="0"/>
              <a:t>-3</a:t>
            </a:r>
            <a:r>
              <a:rPr lang="en-US" sz="2500" i="1" dirty="0" smtClean="0"/>
              <a:t>x - </a:t>
            </a:r>
            <a:r>
              <a:rPr lang="en-US" sz="2500" dirty="0" smtClean="0"/>
              <a:t>2	</a:t>
            </a:r>
            <a:r>
              <a:rPr lang="en-US" sz="2500" i="1" dirty="0"/>
              <a:t> y = </a:t>
            </a:r>
            <a:r>
              <a:rPr lang="en-US" sz="2500" i="1" dirty="0" smtClean="0"/>
              <a:t>-</a:t>
            </a:r>
            <a:r>
              <a:rPr lang="en-US" sz="2500" dirty="0" smtClean="0"/>
              <a:t>2</a:t>
            </a:r>
            <a:r>
              <a:rPr lang="en-US" sz="2500" i="1" dirty="0" smtClean="0"/>
              <a:t>x </a:t>
            </a:r>
            <a:r>
              <a:rPr lang="en-US" sz="2500" i="1" dirty="0"/>
              <a:t>+ </a:t>
            </a:r>
            <a:r>
              <a:rPr lang="en-US" sz="2500" dirty="0"/>
              <a:t>1</a:t>
            </a:r>
            <a:endParaRPr lang="en-US" sz="2500" dirty="0" smtClean="0"/>
          </a:p>
          <a:p>
            <a:pPr>
              <a:tabLst>
                <a:tab pos="1657350" algn="l"/>
                <a:tab pos="3429000" algn="l"/>
              </a:tabLst>
            </a:pPr>
            <a:r>
              <a:rPr lang="en-US" sz="2500" i="1" dirty="0" smtClean="0"/>
              <a:t>y </a:t>
            </a:r>
            <a:r>
              <a:rPr lang="en-US" sz="2500" i="1" dirty="0"/>
              <a:t>= </a:t>
            </a:r>
            <a:r>
              <a:rPr lang="en-US" sz="2500" dirty="0" smtClean="0"/>
              <a:t>4</a:t>
            </a:r>
            <a:r>
              <a:rPr lang="en-US" sz="2500" i="1" dirty="0" smtClean="0"/>
              <a:t>x – </a:t>
            </a:r>
            <a:r>
              <a:rPr lang="en-US" sz="2500" dirty="0" smtClean="0"/>
              <a:t>3	</a:t>
            </a:r>
            <a:r>
              <a:rPr lang="en-US" sz="2500" i="1" dirty="0"/>
              <a:t> y = </a:t>
            </a:r>
            <a:r>
              <a:rPr lang="en-US" sz="2500" i="1" dirty="0" smtClean="0"/>
              <a:t>x </a:t>
            </a:r>
            <a:r>
              <a:rPr lang="en-US" sz="2500" i="1" dirty="0"/>
              <a:t>+ </a:t>
            </a:r>
            <a:r>
              <a:rPr lang="en-US" sz="2500" dirty="0" smtClean="0"/>
              <a:t>5	</a:t>
            </a:r>
            <a:r>
              <a:rPr lang="en-US" sz="2500" i="1" dirty="0"/>
              <a:t> y = </a:t>
            </a:r>
            <a:r>
              <a:rPr lang="en-US" sz="2500" dirty="0"/>
              <a:t>2</a:t>
            </a:r>
            <a:r>
              <a:rPr lang="en-US" sz="2500" i="1" dirty="0"/>
              <a:t>x </a:t>
            </a:r>
            <a:r>
              <a:rPr lang="en-US" sz="2500" i="1" dirty="0" smtClean="0"/>
              <a:t>- </a:t>
            </a:r>
            <a:r>
              <a:rPr lang="en-US" sz="2500" dirty="0" smtClean="0"/>
              <a:t>3</a:t>
            </a:r>
            <a:endParaRPr lang="en-US" sz="2500" dirty="0"/>
          </a:p>
        </p:txBody>
      </p:sp>
    </p:spTree>
    <p:extLst>
      <p:ext uri="{BB962C8B-B14F-4D97-AF65-F5344CB8AC3E}">
        <p14:creationId xmlns:p14="http://schemas.microsoft.com/office/powerpoint/2010/main" val="2518903644"/>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9.4 – </a:t>
            </a:r>
            <a:r>
              <a:rPr lang="en-GB" sz="4800" i="1" dirty="0" smtClean="0"/>
              <a:t>y </a:t>
            </a:r>
            <a:r>
              <a:rPr lang="en-GB" sz="4800" dirty="0" smtClean="0"/>
              <a:t>=</a:t>
            </a:r>
            <a:r>
              <a:rPr lang="en-GB" sz="4800" i="1" dirty="0" smtClean="0"/>
              <a:t> mx </a:t>
            </a:r>
            <a:r>
              <a:rPr lang="en-GB" sz="4800" dirty="0" smtClean="0"/>
              <a:t>+</a:t>
            </a:r>
            <a:r>
              <a:rPr lang="en-GB" sz="4800" i="1" dirty="0" smtClean="0"/>
              <a:t> c</a:t>
            </a:r>
            <a:endParaRPr lang="en-GB" sz="4800" b="1" i="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5447645"/>
          </a:xfrm>
          <a:prstGeom prst="rect">
            <a:avLst/>
          </a:prstGeom>
        </p:spPr>
        <p:txBody>
          <a:bodyPr wrap="square">
            <a:spAutoFit/>
          </a:bodyPr>
          <a:lstStyle/>
          <a:p>
            <a:pPr marL="400050" indent="-400050">
              <a:buClr>
                <a:srgbClr val="C00000"/>
              </a:buClr>
              <a:buFont typeface="+mj-lt"/>
              <a:buAutoNum type="arabi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The diagram shows five straight-line graphs and their equations</a:t>
            </a:r>
            <a:r>
              <a:rPr lang="en-US" sz="2000" dirty="0" smtClean="0">
                <a:latin typeface="Arial" panose="020B0604020202020204" pitchFamily="34" charset="0"/>
                <a:cs typeface="Arial" panose="020B0604020202020204" pitchFamily="34" charset="0"/>
              </a:rPr>
              <a:t>.</a:t>
            </a:r>
          </a:p>
          <a:p>
            <a:pPr marL="514350">
              <a:buClr>
                <a:srgbClr val="C00000"/>
              </a:buClr>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do you notice about the equation of the line and the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-intercept</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Where </a:t>
            </a:r>
            <a:r>
              <a:rPr lang="en-US" sz="2000" dirty="0">
                <a:latin typeface="Arial" panose="020B0604020202020204" pitchFamily="34" charset="0"/>
                <a:cs typeface="Arial" panose="020B0604020202020204" pitchFamily="34" charset="0"/>
              </a:rPr>
              <a:t>would you expect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+ 4 to cross the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-axis?</a:t>
            </a:r>
          </a:p>
          <a:p>
            <a:pPr marL="457200" indent="-457200">
              <a:buClr>
                <a:srgbClr val="C00000"/>
              </a:buClr>
              <a:buFont typeface="+mj-lt"/>
              <a:buAutoNum type="alphaLcPeriod"/>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gradient of each line?</a:t>
            </a:r>
          </a:p>
        </p:txBody>
      </p:sp>
      <p:pic>
        <p:nvPicPr>
          <p:cNvPr id="4" name="Picture 3"/>
          <p:cNvPicPr>
            <a:picLocks noChangeAspect="1"/>
          </p:cNvPicPr>
          <p:nvPr/>
        </p:nvPicPr>
        <p:blipFill>
          <a:blip r:embed="rId4">
            <a:lum bright="20000" contrast="-20000"/>
            <a:extLst>
              <a:ext uri="{28A0092B-C50C-407E-A947-70E740481C1C}">
                <a14:useLocalDpi xmlns:a14="http://schemas.microsoft.com/office/drawing/2010/main" val="0"/>
              </a:ext>
            </a:extLst>
          </a:blip>
          <a:stretch>
            <a:fillRect/>
          </a:stretch>
        </p:blipFill>
        <p:spPr>
          <a:xfrm>
            <a:off x="892495" y="1921539"/>
            <a:ext cx="4054630" cy="3007839"/>
          </a:xfrm>
          <a:prstGeom prst="rect">
            <a:avLst/>
          </a:prstGeom>
        </p:spPr>
      </p:pic>
    </p:spTree>
    <p:extLst>
      <p:ext uri="{BB962C8B-B14F-4D97-AF65-F5344CB8AC3E}">
        <p14:creationId xmlns:p14="http://schemas.microsoft.com/office/powerpoint/2010/main" val="2362256332"/>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9.4 – </a:t>
            </a:r>
            <a:r>
              <a:rPr lang="en-GB" sz="4800" i="1" dirty="0" smtClean="0"/>
              <a:t>y </a:t>
            </a:r>
            <a:r>
              <a:rPr lang="en-GB" sz="4800" dirty="0" smtClean="0"/>
              <a:t>=</a:t>
            </a:r>
            <a:r>
              <a:rPr lang="en-GB" sz="4800" i="1" dirty="0" smtClean="0"/>
              <a:t> mx </a:t>
            </a:r>
            <a:r>
              <a:rPr lang="en-GB" sz="4800" dirty="0" smtClean="0"/>
              <a:t>+</a:t>
            </a:r>
            <a:r>
              <a:rPr lang="en-GB" sz="4800" i="1" dirty="0" smtClean="0"/>
              <a:t> c</a:t>
            </a:r>
            <a:endParaRPr lang="en-GB" sz="4800" b="1" i="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a:t>
            </a:r>
            <a:endParaRPr lang="en-GB" sz="1400" b="1" dirty="0">
              <a:latin typeface="Calibri" panose="020F0502020204030204" pitchFamily="34" charset="0"/>
            </a:endParaRPr>
          </a:p>
        </p:txBody>
      </p:sp>
      <p:sp>
        <p:nvSpPr>
          <p:cNvPr id="3" name="Rectangle 2"/>
          <p:cNvSpPr/>
          <p:nvPr/>
        </p:nvSpPr>
        <p:spPr>
          <a:xfrm>
            <a:off x="251520" y="1196752"/>
            <a:ext cx="5256583" cy="830997"/>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400" dirty="0">
                <a:latin typeface="Arial" panose="020B0604020202020204" pitchFamily="34" charset="0"/>
                <a:cs typeface="Arial" panose="020B0604020202020204" pitchFamily="34" charset="0"/>
              </a:rPr>
              <a:t>Work out the equations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lines A, B, C, D and E.</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307670" y="2105104"/>
            <a:ext cx="4624370" cy="4492248"/>
          </a:xfrm>
          <a:prstGeom prst="rect">
            <a:avLst/>
          </a:prstGeom>
        </p:spPr>
      </p:pic>
      <p:pic>
        <p:nvPicPr>
          <p:cNvPr id="5" name="Picture 4"/>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4203488" y="1268760"/>
            <a:ext cx="1304616" cy="1584176"/>
          </a:xfrm>
          <a:prstGeom prst="rect">
            <a:avLst/>
          </a:prstGeom>
        </p:spPr>
      </p:pic>
    </p:spTree>
    <p:extLst>
      <p:ext uri="{BB962C8B-B14F-4D97-AF65-F5344CB8AC3E}">
        <p14:creationId xmlns:p14="http://schemas.microsoft.com/office/powerpoint/2010/main" val="2820180305"/>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pic>
        <p:nvPicPr>
          <p:cNvPr id="3" name="Picture 2"/>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2339752" y="1159982"/>
            <a:ext cx="4464496" cy="5509378"/>
          </a:xfrm>
          <a:prstGeom prst="rect">
            <a:avLst/>
          </a:prstGeom>
        </p:spPr>
      </p:pic>
      <p:sp>
        <p:nvSpPr>
          <p:cNvPr id="5" name="Rounded Rectangle 4"/>
          <p:cNvSpPr/>
          <p:nvPr/>
        </p:nvSpPr>
        <p:spPr>
          <a:xfrm>
            <a:off x="179512" y="1124744"/>
            <a:ext cx="2088232" cy="188056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Icons </a:t>
            </a:r>
            <a:r>
              <a:rPr lang="en-US" sz="1600" dirty="0">
                <a:solidFill>
                  <a:schemeClr val="tx1"/>
                </a:solidFill>
                <a:latin typeface="Arial" panose="020B0604020202020204" pitchFamily="34" charset="0"/>
                <a:cs typeface="Arial" panose="020B0604020202020204" pitchFamily="34" charset="0"/>
              </a:rPr>
              <a:t>alongside the questions show their level of </a:t>
            </a:r>
            <a:r>
              <a:rPr lang="en-US" sz="1600" dirty="0" smtClean="0">
                <a:solidFill>
                  <a:schemeClr val="tx1"/>
                </a:solidFill>
                <a:latin typeface="Arial" panose="020B0604020202020204" pitchFamily="34" charset="0"/>
                <a:cs typeface="Arial" panose="020B0604020202020204" pitchFamily="34" charset="0"/>
              </a:rPr>
              <a:t>difficulty. Questions </a:t>
            </a:r>
            <a:r>
              <a:rPr lang="en-US" sz="1600" dirty="0">
                <a:solidFill>
                  <a:schemeClr val="tx1"/>
                </a:solidFill>
                <a:latin typeface="Arial" panose="020B0604020202020204" pitchFamily="34" charset="0"/>
                <a:cs typeface="Arial" panose="020B0604020202020204" pitchFamily="34" charset="0"/>
              </a:rPr>
              <a:t>in this book will range from 2 </a:t>
            </a: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to    8</a:t>
            </a:r>
            <a:endParaRPr lang="en-US" sz="16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148064" y="5957639"/>
            <a:ext cx="3754801" cy="71172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QR codes link to worked examples from the Student Book which will help you with the question they are alongside.</a:t>
            </a:r>
          </a:p>
        </p:txBody>
      </p:sp>
      <p:sp>
        <p:nvSpPr>
          <p:cNvPr id="8" name="Rounded Rectangle 7"/>
          <p:cNvSpPr/>
          <p:nvPr/>
        </p:nvSpPr>
        <p:spPr>
          <a:xfrm>
            <a:off x="6840252" y="4273485"/>
            <a:ext cx="2088232" cy="160378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Exam-style questions are included throughout to help you prepare for your GCSE exam.</a:t>
            </a:r>
          </a:p>
        </p:txBody>
      </p:sp>
      <p:sp>
        <p:nvSpPr>
          <p:cNvPr id="9" name="Rounded Rectangle 8"/>
          <p:cNvSpPr/>
          <p:nvPr/>
        </p:nvSpPr>
        <p:spPr>
          <a:xfrm>
            <a:off x="215516" y="3608505"/>
            <a:ext cx="2088232" cy="2340775"/>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letters </a:t>
            </a:r>
            <a:r>
              <a:rPr lang="en-US" sz="1600" b="1" dirty="0">
                <a:solidFill>
                  <a:srgbClr val="FF0000"/>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and </a:t>
            </a:r>
            <a:r>
              <a:rPr lang="en-US" sz="1600" b="1" dirty="0" smtClean="0">
                <a:solidFill>
                  <a:srgbClr val="FF0000"/>
                </a:solidFill>
                <a:latin typeface="Arial" panose="020B0604020202020204" pitchFamily="34" charset="0"/>
                <a:cs typeface="Arial" panose="020B0604020202020204" pitchFamily="34" charset="0"/>
              </a:rPr>
              <a:t>R</a:t>
            </a:r>
            <a:r>
              <a:rPr lang="en-US" sz="1600" dirty="0" smtClean="0">
                <a:solidFill>
                  <a:schemeClr val="tx1"/>
                </a:solidFill>
                <a:latin typeface="Arial" panose="020B0604020202020204" pitchFamily="34" charset="0"/>
                <a:cs typeface="Arial" panose="020B0604020202020204" pitchFamily="34" charset="0"/>
              </a:rPr>
              <a:t> are </a:t>
            </a:r>
            <a:r>
              <a:rPr lang="en-US" sz="1600" dirty="0">
                <a:solidFill>
                  <a:schemeClr val="tx1"/>
                </a:solidFill>
                <a:latin typeface="Arial" panose="020B0604020202020204" pitchFamily="34" charset="0"/>
                <a:cs typeface="Arial" panose="020B0604020202020204" pitchFamily="34" charset="0"/>
              </a:rPr>
              <a:t>used to show where a question requires you to problem- solve or reason mathematically- essential skills for your GCSE.</a:t>
            </a:r>
          </a:p>
        </p:txBody>
      </p:sp>
      <p:sp>
        <p:nvSpPr>
          <p:cNvPr id="10" name="Rounded Rectangle 9"/>
          <p:cNvSpPr/>
          <p:nvPr/>
        </p:nvSpPr>
        <p:spPr>
          <a:xfrm>
            <a:off x="4211960" y="1124744"/>
            <a:ext cx="4189113" cy="592939"/>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There is a section relating to every mastery lesson in the Student Book</a:t>
            </a:r>
          </a:p>
        </p:txBody>
      </p:sp>
      <p:cxnSp>
        <p:nvCxnSpPr>
          <p:cNvPr id="11" name="Straight Arrow Connector 10"/>
          <p:cNvCxnSpPr/>
          <p:nvPr/>
        </p:nvCxnSpPr>
        <p:spPr>
          <a:xfrm flipH="1">
            <a:off x="3923928" y="1268760"/>
            <a:ext cx="288032" cy="53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21750" y="3861048"/>
            <a:ext cx="564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56176" y="5027161"/>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1618" y="1830303"/>
            <a:ext cx="2184986" cy="2246769"/>
          </a:xfrm>
          <a:prstGeom prst="rect">
            <a:avLst/>
          </a:prstGeom>
        </p:spPr>
        <p:txBody>
          <a:bodyPr wrap="square">
            <a:spAutoFit/>
          </a:bodyPr>
          <a:lstStyle/>
          <a:p>
            <a:pPr indent="347663">
              <a:buClr>
                <a:srgbClr val="C00000"/>
              </a:buClr>
              <a:buFont typeface="Arial" panose="020B0604020202020204" pitchFamily="34" charset="0"/>
              <a:buChar char="►"/>
            </a:pPr>
            <a:r>
              <a:rPr lang="en-US" sz="1400" dirty="0"/>
              <a:t>This Practice Book is packed with extra practice on all the content of the Student Book - giving you more opportunities to </a:t>
            </a:r>
            <a:r>
              <a:rPr lang="en-US" sz="1400" dirty="0" err="1"/>
              <a:t>practise</a:t>
            </a:r>
            <a:r>
              <a:rPr lang="en-US" sz="1400" dirty="0"/>
              <a:t> answering simple questions as well as problem-solving and reasoning ones.</a:t>
            </a:r>
          </a:p>
        </p:txBody>
      </p:sp>
      <p:sp>
        <p:nvSpPr>
          <p:cNvPr id="31" name="Round Same Side Corner Rectangle 3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9.4 – </a:t>
            </a:r>
            <a:r>
              <a:rPr lang="en-GB" sz="4800" i="1" dirty="0" smtClean="0"/>
              <a:t>y </a:t>
            </a:r>
            <a:r>
              <a:rPr lang="en-GB" sz="4800" dirty="0" smtClean="0"/>
              <a:t>=</a:t>
            </a:r>
            <a:r>
              <a:rPr lang="en-GB" sz="4800" i="1" dirty="0" smtClean="0"/>
              <a:t> mx </a:t>
            </a:r>
            <a:r>
              <a:rPr lang="en-GB" sz="4800" dirty="0" smtClean="0"/>
              <a:t>+</a:t>
            </a:r>
            <a:r>
              <a:rPr lang="en-GB" sz="4800" i="1" dirty="0" smtClean="0"/>
              <a:t> c</a:t>
            </a:r>
            <a:endParaRPr lang="en-GB" sz="4800" b="1" i="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509200"/>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Write down the equation of a straight line </a:t>
            </a:r>
            <a:r>
              <a:rPr lang="en-US" sz="2200" dirty="0" smtClean="0">
                <a:latin typeface="Arial" panose="020B0604020202020204" pitchFamily="34" charset="0"/>
                <a:cs typeface="Arial" panose="020B0604020202020204" pitchFamily="34" charset="0"/>
              </a:rPr>
              <a:t>that </a:t>
            </a:r>
            <a:r>
              <a:rPr lang="en-US" sz="2200" dirty="0">
                <a:latin typeface="Arial" panose="020B0604020202020204" pitchFamily="34" charset="0"/>
                <a:cs typeface="Arial" panose="020B0604020202020204" pitchFamily="34" charset="0"/>
              </a:rPr>
              <a:t>is parallel to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3</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- 4</a:t>
            </a:r>
          </a:p>
          <a:p>
            <a:pPr marL="457200" indent="-457200">
              <a:buClr>
                <a:srgbClr val="C00000"/>
              </a:buClr>
              <a:buFont typeface="+mj-lt"/>
              <a:buAutoNum type="arabicPeriod" startAt="3"/>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of these lines pass </a:t>
            </a:r>
            <a:r>
              <a:rPr lang="en-US" sz="2200" dirty="0" smtClean="0">
                <a:latin typeface="Arial" panose="020B0604020202020204" pitchFamily="34" charset="0"/>
                <a:cs typeface="Arial" panose="020B0604020202020204" pitchFamily="34" charset="0"/>
              </a:rPr>
              <a:t>through</a:t>
            </a:r>
          </a:p>
          <a:p>
            <a:pPr marL="914400" lvl="1"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1,1)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(0,-2</a:t>
            </a:r>
            <a:r>
              <a:rPr lang="en-US" sz="2200" dirty="0" smtClean="0">
                <a:latin typeface="Arial" panose="020B0604020202020204" pitchFamily="34" charset="0"/>
                <a:cs typeface="Arial" panose="020B0604020202020204" pitchFamily="34" charset="0"/>
              </a:rPr>
              <a:t>)?</a:t>
            </a:r>
          </a:p>
          <a:p>
            <a:pPr lvl="1">
              <a:buClr>
                <a:srgbClr val="C00000"/>
              </a:buClr>
              <a:tabLst>
                <a:tab pos="857250" algn="l"/>
                <a:tab pos="2066925" algn="l"/>
                <a:tab pos="2743200" algn="l"/>
                <a:tab pos="3822700" algn="l"/>
              </a:tabLst>
            </a:pPr>
            <a:endParaRPr lang="en-US" sz="2200" dirty="0">
              <a:latin typeface="Arial" panose="020B0604020202020204" pitchFamily="34" charset="0"/>
              <a:cs typeface="Arial" panose="020B0604020202020204" pitchFamily="34" charset="0"/>
            </a:endParaRPr>
          </a:p>
          <a:p>
            <a:pPr lvl="1">
              <a:buClr>
                <a:srgbClr val="C00000"/>
              </a:buClr>
              <a:tabLst>
                <a:tab pos="857250" algn="l"/>
                <a:tab pos="2066925" algn="l"/>
                <a:tab pos="2743200" algn="l"/>
                <a:tab pos="3822700" algn="l"/>
              </a:tabLst>
            </a:pPr>
            <a:endParaRPr lang="en-US" sz="2200" dirty="0" smtClean="0">
              <a:latin typeface="Arial" panose="020B0604020202020204" pitchFamily="34" charset="0"/>
              <a:cs typeface="Arial" panose="020B0604020202020204" pitchFamily="34" charset="0"/>
            </a:endParaRPr>
          </a:p>
          <a:p>
            <a:pPr lvl="1">
              <a:buClr>
                <a:srgbClr val="C00000"/>
              </a:buClr>
              <a:tabLst>
                <a:tab pos="857250" algn="l"/>
                <a:tab pos="2066925" algn="l"/>
                <a:tab pos="2743200" algn="l"/>
                <a:tab pos="3822700" algn="l"/>
              </a:tabLst>
            </a:pPr>
            <a:endParaRPr lang="en-US" sz="2200" dirty="0">
              <a:latin typeface="Arial" panose="020B0604020202020204" pitchFamily="34" charset="0"/>
              <a:cs typeface="Arial" panose="020B0604020202020204" pitchFamily="34" charset="0"/>
            </a:endParaRPr>
          </a:p>
          <a:p>
            <a:pPr lvl="1" indent="-457200">
              <a:buClr>
                <a:srgbClr val="C00000"/>
              </a:buClr>
              <a:buFont typeface="+mj-lt"/>
              <a:buAutoNum type="arabicPeriod" startAt="5"/>
              <a:tabLst>
                <a:tab pos="2066925" algn="l"/>
                <a:tab pos="2743200" algn="l"/>
                <a:tab pos="3822700" algn="l"/>
              </a:tabLst>
            </a:pP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each of these you are given one point that </a:t>
            </a:r>
            <a:r>
              <a:rPr lang="en-US" sz="2200" dirty="0" smtClean="0">
                <a:latin typeface="Arial" panose="020B0604020202020204" pitchFamily="34" charset="0"/>
                <a:cs typeface="Arial" panose="020B0604020202020204" pitchFamily="34" charset="0"/>
              </a:rPr>
              <a:t>lies </a:t>
            </a:r>
            <a:r>
              <a:rPr lang="en-US" sz="2200" dirty="0">
                <a:latin typeface="Arial" panose="020B0604020202020204" pitchFamily="34" charset="0"/>
                <a:cs typeface="Arial" panose="020B0604020202020204" pitchFamily="34" charset="0"/>
              </a:rPr>
              <a:t>on a line and the gradient of the </a:t>
            </a:r>
            <a:r>
              <a:rPr lang="en-US" sz="2200" dirty="0" smtClean="0">
                <a:latin typeface="Arial" panose="020B0604020202020204" pitchFamily="34" charset="0"/>
                <a:cs typeface="Arial" panose="020B0604020202020204" pitchFamily="34" charset="0"/>
              </a:rPr>
              <a:t>line. Work out the </a:t>
            </a:r>
            <a:r>
              <a:rPr lang="en-US" sz="2200" dirty="0">
                <a:latin typeface="Arial" panose="020B0604020202020204" pitchFamily="34" charset="0"/>
                <a:cs typeface="Arial" panose="020B0604020202020204" pitchFamily="34" charset="0"/>
              </a:rPr>
              <a:t>equation of the line,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2) and </a:t>
            </a:r>
            <a:r>
              <a:rPr lang="en-US" sz="2200" i="1" dirty="0">
                <a:latin typeface="Arial" panose="020B0604020202020204" pitchFamily="34" charset="0"/>
                <a:cs typeface="Arial" panose="020B0604020202020204" pitchFamily="34" charset="0"/>
              </a:rPr>
              <a:t>m</a:t>
            </a:r>
            <a:r>
              <a:rPr lang="en-US" sz="2200" dirty="0">
                <a:latin typeface="Arial" panose="020B0604020202020204" pitchFamily="34" charset="0"/>
                <a:cs typeface="Arial" panose="020B0604020202020204" pitchFamily="34" charset="0"/>
              </a:rPr>
              <a:t> = 2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3, 5) and </a:t>
            </a:r>
            <a:r>
              <a:rPr lang="en-US" sz="2200" i="1" dirty="0">
                <a:latin typeface="Arial" panose="020B0604020202020204" pitchFamily="34" charset="0"/>
                <a:cs typeface="Arial" panose="020B0604020202020204" pitchFamily="34" charset="0"/>
              </a:rPr>
              <a:t>m</a:t>
            </a:r>
            <a:r>
              <a:rPr lang="en-US" sz="2200" dirty="0">
                <a:latin typeface="Arial" panose="020B0604020202020204" pitchFamily="34" charset="0"/>
                <a:cs typeface="Arial" panose="020B0604020202020204" pitchFamily="34" charset="0"/>
              </a:rPr>
              <a:t> = 3</a:t>
            </a:r>
          </a:p>
          <a:p>
            <a:pPr marL="914400" lvl="1"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(2,-1) and </a:t>
            </a:r>
            <a:r>
              <a:rPr lang="en-US" sz="2200" i="1" dirty="0" smtClean="0">
                <a:latin typeface="Arial" panose="020B0604020202020204" pitchFamily="34" charset="0"/>
                <a:cs typeface="Arial" panose="020B0604020202020204" pitchFamily="34" charset="0"/>
              </a:rPr>
              <a:t>m</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1  </a:t>
            </a:r>
          </a:p>
          <a:p>
            <a:pPr marL="914400" lvl="1"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3,4) and m </a:t>
            </a:r>
            <a:r>
              <a:rPr lang="en-US" sz="2200" dirty="0" smtClean="0">
                <a:latin typeface="Arial" panose="020B0604020202020204" pitchFamily="34" charset="0"/>
                <a:cs typeface="Arial" panose="020B0604020202020204" pitchFamily="34" charset="0"/>
              </a:rPr>
              <a:t>= ½ </a:t>
            </a:r>
            <a:endParaRPr lang="en-US" sz="22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3, -5) and </a:t>
            </a:r>
            <a:r>
              <a:rPr lang="en-US" sz="2200" i="1" dirty="0">
                <a:latin typeface="Arial" panose="020B0604020202020204" pitchFamily="34" charset="0"/>
                <a:cs typeface="Arial" panose="020B0604020202020204" pitchFamily="34" charset="0"/>
              </a:rPr>
              <a:t>m</a:t>
            </a:r>
            <a:r>
              <a:rPr lang="en-US" sz="2200" dirty="0">
                <a:latin typeface="Arial" panose="020B0604020202020204" pitchFamily="34" charset="0"/>
                <a:cs typeface="Arial" panose="020B0604020202020204" pitchFamily="34" charset="0"/>
              </a:rPr>
              <a:t> = 5</a:t>
            </a:r>
          </a:p>
        </p:txBody>
      </p:sp>
      <p:sp>
        <p:nvSpPr>
          <p:cNvPr id="7" name="TextBox 6"/>
          <p:cNvSpPr txBox="1"/>
          <p:nvPr/>
        </p:nvSpPr>
        <p:spPr>
          <a:xfrm>
            <a:off x="251520" y="2636912"/>
            <a:ext cx="5256583" cy="861774"/>
          </a:xfrm>
          <a:prstGeom prst="rect">
            <a:avLst/>
          </a:prstGeom>
          <a:solidFill>
            <a:srgbClr val="B9CDE5"/>
          </a:solidFill>
        </p:spPr>
        <p:txBody>
          <a:bodyPr wrap="square" rtlCol="0">
            <a:spAutoFit/>
          </a:bodyPr>
          <a:lstStyle/>
          <a:p>
            <a:pPr>
              <a:tabLst>
                <a:tab pos="1657350" algn="l"/>
                <a:tab pos="3429000" algn="l"/>
              </a:tabLst>
            </a:pPr>
            <a:r>
              <a:rPr lang="en-US" sz="2500" i="1" dirty="0" smtClean="0"/>
              <a:t>y </a:t>
            </a:r>
            <a:r>
              <a:rPr lang="en-US" sz="2500" i="1" dirty="0"/>
              <a:t>= </a:t>
            </a:r>
            <a:r>
              <a:rPr lang="en-US" sz="2500" i="1" dirty="0" smtClean="0"/>
              <a:t>x</a:t>
            </a:r>
            <a:r>
              <a:rPr lang="en-US" sz="2500" dirty="0" smtClean="0"/>
              <a:t>	</a:t>
            </a:r>
            <a:r>
              <a:rPr lang="en-US" sz="2500" i="1" dirty="0"/>
              <a:t> y = </a:t>
            </a:r>
            <a:r>
              <a:rPr lang="en-US" sz="2500" dirty="0"/>
              <a:t> </a:t>
            </a:r>
            <a:r>
              <a:rPr lang="en-US" sz="2500" i="1" dirty="0" smtClean="0"/>
              <a:t>x + </a:t>
            </a:r>
            <a:r>
              <a:rPr lang="en-US" sz="2500" dirty="0" smtClean="0"/>
              <a:t>2	</a:t>
            </a:r>
            <a:r>
              <a:rPr lang="en-US" sz="2500" i="1" dirty="0"/>
              <a:t> y = </a:t>
            </a:r>
            <a:r>
              <a:rPr lang="en-US" sz="2500" dirty="0" smtClean="0"/>
              <a:t>2</a:t>
            </a:r>
            <a:r>
              <a:rPr lang="en-US" sz="2500" i="1" dirty="0" smtClean="0"/>
              <a:t>x</a:t>
            </a:r>
            <a:endParaRPr lang="en-US" sz="2500" dirty="0" smtClean="0"/>
          </a:p>
          <a:p>
            <a:pPr>
              <a:tabLst>
                <a:tab pos="1657350" algn="l"/>
                <a:tab pos="3429000" algn="l"/>
              </a:tabLst>
            </a:pPr>
            <a:r>
              <a:rPr lang="en-US" sz="2500" i="1" dirty="0" smtClean="0"/>
              <a:t>y </a:t>
            </a:r>
            <a:r>
              <a:rPr lang="en-US" sz="2500" i="1" dirty="0"/>
              <a:t>= </a:t>
            </a:r>
            <a:r>
              <a:rPr lang="en-US" sz="2500" dirty="0" smtClean="0"/>
              <a:t>2</a:t>
            </a:r>
            <a:r>
              <a:rPr lang="en-US" sz="2500" i="1" dirty="0" smtClean="0"/>
              <a:t>x – </a:t>
            </a:r>
            <a:r>
              <a:rPr lang="en-US" sz="2500" dirty="0" smtClean="0"/>
              <a:t>2	</a:t>
            </a:r>
            <a:r>
              <a:rPr lang="en-US" sz="2500" i="1" dirty="0"/>
              <a:t> y = </a:t>
            </a:r>
            <a:r>
              <a:rPr lang="en-US" sz="2500" i="1" dirty="0" smtClean="0"/>
              <a:t>x - </a:t>
            </a:r>
            <a:r>
              <a:rPr lang="en-US" sz="2500" dirty="0" smtClean="0"/>
              <a:t>2	</a:t>
            </a:r>
            <a:r>
              <a:rPr lang="en-US" sz="2500" i="1" dirty="0"/>
              <a:t> y = </a:t>
            </a:r>
            <a:r>
              <a:rPr lang="en-US" sz="2500" dirty="0"/>
              <a:t>2</a:t>
            </a:r>
            <a:r>
              <a:rPr lang="en-US" sz="2500" i="1" dirty="0"/>
              <a:t>x </a:t>
            </a:r>
            <a:r>
              <a:rPr lang="en-US" sz="2500" i="1" dirty="0" smtClean="0"/>
              <a:t>- </a:t>
            </a:r>
            <a:r>
              <a:rPr lang="en-US" sz="2500" dirty="0" smtClean="0"/>
              <a:t>1</a:t>
            </a:r>
            <a:endParaRPr lang="en-US" sz="2500" dirty="0"/>
          </a:p>
        </p:txBody>
      </p:sp>
    </p:spTree>
    <p:extLst>
      <p:ext uri="{BB962C8B-B14F-4D97-AF65-F5344CB8AC3E}">
        <p14:creationId xmlns:p14="http://schemas.microsoft.com/office/powerpoint/2010/main" val="796765774"/>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9.4 – </a:t>
            </a:r>
            <a:r>
              <a:rPr lang="en-GB" sz="4800" i="1" dirty="0" smtClean="0"/>
              <a:t>y </a:t>
            </a:r>
            <a:r>
              <a:rPr lang="en-GB" sz="4800" dirty="0" smtClean="0"/>
              <a:t>=</a:t>
            </a:r>
            <a:r>
              <a:rPr lang="en-GB" sz="4800" i="1" dirty="0" smtClean="0"/>
              <a:t> mx </a:t>
            </a:r>
            <a:r>
              <a:rPr lang="en-GB" sz="4800" dirty="0" smtClean="0"/>
              <a:t>+</a:t>
            </a:r>
            <a:r>
              <a:rPr lang="en-GB" sz="4800" i="1" dirty="0" smtClean="0"/>
              <a:t> c</a:t>
            </a:r>
            <a:endParaRPr lang="en-GB" sz="4800" b="1" i="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693866"/>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In </a:t>
            </a:r>
            <a:r>
              <a:rPr lang="en-US" sz="2530" dirty="0">
                <a:latin typeface="Arial" panose="020B0604020202020204" pitchFamily="34" charset="0"/>
                <a:cs typeface="Arial" panose="020B0604020202020204" pitchFamily="34" charset="0"/>
              </a:rPr>
              <a:t>each of these you are given two points that </a:t>
            </a:r>
            <a:r>
              <a:rPr lang="en-US" sz="2530" dirty="0" smtClean="0">
                <a:latin typeface="Arial" panose="020B0604020202020204" pitchFamily="34" charset="0"/>
                <a:cs typeface="Arial" panose="020B0604020202020204" pitchFamily="34" charset="0"/>
              </a:rPr>
              <a:t>lie </a:t>
            </a:r>
            <a:r>
              <a:rPr lang="en-US" sz="2530" dirty="0">
                <a:latin typeface="Arial" panose="020B0604020202020204" pitchFamily="34" charset="0"/>
                <a:cs typeface="Arial" panose="020B0604020202020204" pitchFamily="34" charset="0"/>
              </a:rPr>
              <a:t>on a </a:t>
            </a:r>
            <a:r>
              <a:rPr lang="en-US" sz="2530" dirty="0" smtClean="0">
                <a:latin typeface="Arial" panose="020B0604020202020204" pitchFamily="34" charset="0"/>
                <a:cs typeface="Arial" panose="020B0604020202020204" pitchFamily="34" charset="0"/>
              </a:rPr>
              <a:t>line.</a:t>
            </a:r>
            <a:br>
              <a:rPr lang="en-US" sz="2530" dirty="0" smtClean="0">
                <a:latin typeface="Arial" panose="020B0604020202020204" pitchFamily="34" charset="0"/>
                <a:cs typeface="Arial" panose="020B0604020202020204" pitchFamily="34" charset="0"/>
              </a:rPr>
            </a:br>
            <a:r>
              <a:rPr lang="en-US" sz="2530" dirty="0" smtClean="0">
                <a:latin typeface="Arial" panose="020B0604020202020204" pitchFamily="34" charset="0"/>
                <a:cs typeface="Arial" panose="020B0604020202020204" pitchFamily="34" charset="0"/>
              </a:rPr>
              <a:t>Work </a:t>
            </a:r>
            <a:r>
              <a:rPr lang="en-US" sz="2530" dirty="0">
                <a:latin typeface="Arial" panose="020B0604020202020204" pitchFamily="34" charset="0"/>
                <a:cs typeface="Arial" panose="020B0604020202020204" pitchFamily="34" charset="0"/>
              </a:rPr>
              <a:t>out the equation of the line.</a:t>
            </a:r>
          </a:p>
          <a:p>
            <a:pPr marL="914400" indent="-457200">
              <a:buClr>
                <a:srgbClr val="C00000"/>
              </a:buClr>
              <a:buFont typeface="+mj-lt"/>
              <a:buAutoNum type="alphaLcPeriod"/>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a:t>
            </a:r>
            <a:r>
              <a:rPr lang="en-US" sz="2530" dirty="0">
                <a:latin typeface="Arial" panose="020B0604020202020204" pitchFamily="34" charset="0"/>
                <a:cs typeface="Arial" panose="020B0604020202020204" pitchFamily="34" charset="0"/>
              </a:rPr>
              <a:t>1, 3) and (3, 7)</a:t>
            </a:r>
          </a:p>
          <a:p>
            <a:pPr marL="914400" indent="-457200">
              <a:buClr>
                <a:srgbClr val="C00000"/>
              </a:buClr>
              <a:buFont typeface="+mj-lt"/>
              <a:buAutoNum type="alphaLcPeriod"/>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(2</a:t>
            </a:r>
            <a:r>
              <a:rPr lang="en-US" sz="2530" dirty="0">
                <a:latin typeface="Arial" panose="020B0604020202020204" pitchFamily="34" charset="0"/>
                <a:cs typeface="Arial" panose="020B0604020202020204" pitchFamily="34" charset="0"/>
              </a:rPr>
              <a:t>, 6) and (6, 8) </a:t>
            </a:r>
            <a:endParaRPr lang="en-US" sz="253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a:t>
            </a:r>
            <a:r>
              <a:rPr lang="en-US" sz="2530" dirty="0">
                <a:latin typeface="Arial" panose="020B0604020202020204" pitchFamily="34" charset="0"/>
                <a:cs typeface="Arial" panose="020B0604020202020204" pitchFamily="34" charset="0"/>
              </a:rPr>
              <a:t>1,1) and (3, -3)</a:t>
            </a:r>
          </a:p>
          <a:p>
            <a:pPr marL="914400" indent="-457200">
              <a:buClr>
                <a:srgbClr val="C00000"/>
              </a:buClr>
              <a:buFont typeface="+mj-lt"/>
              <a:buAutoNum type="alphaLcPeriod"/>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a:t>
            </a:r>
            <a:r>
              <a:rPr lang="en-US" sz="2530" dirty="0">
                <a:latin typeface="Arial" panose="020B0604020202020204" pitchFamily="34" charset="0"/>
                <a:cs typeface="Arial" panose="020B0604020202020204" pitchFamily="34" charset="0"/>
              </a:rPr>
              <a:t>2, 3) and (-5, 6)</a:t>
            </a:r>
          </a:p>
          <a:p>
            <a:pPr marL="514350" indent="-514350">
              <a:buClr>
                <a:srgbClr val="C00000"/>
              </a:buClr>
              <a:buFont typeface="+mj-lt"/>
              <a:buAutoNum type="arabicPeriod" startAt="7"/>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Draw </a:t>
            </a:r>
            <a:r>
              <a:rPr lang="en-US" sz="2530" dirty="0">
                <a:latin typeface="Arial" panose="020B0604020202020204" pitchFamily="34" charset="0"/>
                <a:cs typeface="Arial" panose="020B0604020202020204" pitchFamily="34" charset="0"/>
              </a:rPr>
              <a:t>these graphs from their equations. </a:t>
            </a:r>
            <a:endParaRPr lang="en-US" sz="253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- 5 </a:t>
            </a:r>
            <a:endParaRPr lang="en-US" sz="253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-4</a:t>
            </a:r>
            <a:r>
              <a:rPr lang="en-US" sz="2530" i="1" dirty="0">
                <a:latin typeface="Arial" panose="020B0604020202020204" pitchFamily="34" charset="0"/>
                <a:cs typeface="Arial" panose="020B0604020202020204" pitchFamily="34" charset="0"/>
              </a:rPr>
              <a:t>x</a:t>
            </a:r>
            <a:r>
              <a:rPr lang="en-US" sz="2530" dirty="0">
                <a:latin typeface="Arial" panose="020B0604020202020204" pitchFamily="34" charset="0"/>
                <a:cs typeface="Arial" panose="020B0604020202020204" pitchFamily="34" charset="0"/>
              </a:rPr>
              <a:t> + 1</a:t>
            </a:r>
          </a:p>
          <a:p>
            <a:pPr marL="914400" indent="-45720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½</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+ 2 </a:t>
            </a:r>
            <a:endParaRPr lang="en-US" sz="253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3620828670"/>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9.4 – </a:t>
            </a:r>
            <a:r>
              <a:rPr lang="en-GB" sz="4800" i="1" dirty="0" smtClean="0"/>
              <a:t>y </a:t>
            </a:r>
            <a:r>
              <a:rPr lang="en-GB" sz="4800" dirty="0" smtClean="0"/>
              <a:t>=</a:t>
            </a:r>
            <a:r>
              <a:rPr lang="en-GB" sz="4800" i="1" dirty="0" smtClean="0"/>
              <a:t> mx </a:t>
            </a:r>
            <a:r>
              <a:rPr lang="en-GB" sz="4800" dirty="0" smtClean="0"/>
              <a:t>+</a:t>
            </a:r>
            <a:r>
              <a:rPr lang="en-GB" sz="4800" i="1" dirty="0" smtClean="0"/>
              <a:t> c</a:t>
            </a:r>
            <a:endParaRPr lang="en-GB" sz="4800" b="1" i="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543056"/>
          </a:xfrm>
          <a:prstGeom prst="rect">
            <a:avLst/>
          </a:prstGeom>
        </p:spPr>
        <p:txBody>
          <a:bodyPr wrap="square">
            <a:spAutoFit/>
          </a:bodyPr>
          <a:lstStyle/>
          <a:p>
            <a:pPr marL="514350" indent="-514350">
              <a:buClr>
                <a:srgbClr val="C00000"/>
              </a:buClr>
              <a:buFont typeface="+mj-lt"/>
              <a:buAutoNum type="arabicPeriod" startAt="8"/>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Draw </a:t>
            </a:r>
            <a:r>
              <a:rPr lang="en-US" sz="2530" dirty="0">
                <a:latin typeface="Arial" panose="020B0604020202020204" pitchFamily="34" charset="0"/>
                <a:cs typeface="Arial" panose="020B0604020202020204" pitchFamily="34" charset="0"/>
              </a:rPr>
              <a:t>a coordinate grid from 0 to 8 on both </a:t>
            </a:r>
            <a:r>
              <a:rPr lang="en-US" sz="2530" dirty="0" smtClean="0">
                <a:latin typeface="Arial" panose="020B0604020202020204" pitchFamily="34" charset="0"/>
                <a:cs typeface="Arial" panose="020B0604020202020204" pitchFamily="34" charset="0"/>
              </a:rPr>
              <a:t>axes</a:t>
            </a:r>
            <a:r>
              <a:rPr lang="en-US" sz="2530" dirty="0">
                <a:latin typeface="Arial" panose="020B0604020202020204" pitchFamily="34" charset="0"/>
                <a:cs typeface="Arial" panose="020B0604020202020204" pitchFamily="34" charset="0"/>
              </a:rPr>
              <a:t>. Plot these graphs. </a:t>
            </a:r>
            <a:endParaRPr lang="en-US" sz="253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y</a:t>
            </a:r>
            <a:r>
              <a:rPr lang="en-US" sz="2530" dirty="0">
                <a:latin typeface="Arial" panose="020B0604020202020204" pitchFamily="34" charset="0"/>
                <a:cs typeface="Arial" panose="020B0604020202020204" pitchFamily="34" charset="0"/>
              </a:rPr>
              <a:t> = 3 </a:t>
            </a:r>
            <a:endParaRPr lang="en-US" sz="253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y</a:t>
            </a:r>
            <a:r>
              <a:rPr lang="en-US" sz="2530" dirty="0">
                <a:latin typeface="Arial" panose="020B0604020202020204" pitchFamily="34" charset="0"/>
                <a:cs typeface="Arial" panose="020B0604020202020204" pitchFamily="34" charset="0"/>
              </a:rPr>
              <a:t> = 5 </a:t>
            </a:r>
            <a:endParaRPr lang="en-US" sz="253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57250" algn="l"/>
                <a:tab pos="2066925" algn="l"/>
                <a:tab pos="2743200" algn="l"/>
                <a:tab pos="3822700" algn="l"/>
              </a:tabLst>
            </a:pP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y</a:t>
            </a:r>
            <a:r>
              <a:rPr lang="en-US" sz="2530" dirty="0">
                <a:latin typeface="Arial" panose="020B0604020202020204" pitchFamily="34" charset="0"/>
                <a:cs typeface="Arial" panose="020B0604020202020204" pitchFamily="34" charset="0"/>
              </a:rPr>
              <a:t> = </a:t>
            </a:r>
            <a:r>
              <a:rPr lang="en-US" sz="2530" dirty="0" smtClean="0">
                <a:latin typeface="Arial" panose="020B0604020202020204" pitchFamily="34" charset="0"/>
                <a:cs typeface="Arial" panose="020B0604020202020204" pitchFamily="34" charset="0"/>
              </a:rPr>
              <a:t>2 </a:t>
            </a:r>
            <a:endParaRPr lang="en-US" sz="2530" dirty="0">
              <a:latin typeface="Arial" panose="020B0604020202020204" pitchFamily="34" charset="0"/>
              <a:cs typeface="Arial" panose="020B0604020202020204" pitchFamily="34" charset="0"/>
            </a:endParaRPr>
          </a:p>
          <a:p>
            <a:pPr lvl="1">
              <a:buClr>
                <a:srgbClr val="C00000"/>
              </a:buClr>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What </a:t>
            </a:r>
            <a:r>
              <a:rPr lang="en-US" sz="2530" dirty="0">
                <a:latin typeface="Arial" panose="020B0604020202020204" pitchFamily="34" charset="0"/>
                <a:cs typeface="Arial" panose="020B0604020202020204" pitchFamily="34" charset="0"/>
              </a:rPr>
              <a:t>do you notice?</a:t>
            </a:r>
          </a:p>
          <a:p>
            <a:pPr marL="457200" indent="-457200">
              <a:buClr>
                <a:srgbClr val="C00000"/>
              </a:buClr>
              <a:buFont typeface="+mj-lt"/>
              <a:buAutoNum type="arabicPeriod" startAt="8"/>
              <a:tabLst>
                <a:tab pos="857250" algn="l"/>
                <a:tab pos="2066925" algn="l"/>
                <a:tab pos="2743200" algn="l"/>
                <a:tab pos="3822700" algn="l"/>
              </a:tabLst>
            </a:pPr>
            <a:r>
              <a:rPr lang="en-US" sz="2530" dirty="0" smtClean="0">
                <a:latin typeface="Arial" panose="020B0604020202020204" pitchFamily="34" charset="0"/>
                <a:cs typeface="Arial" panose="020B0604020202020204" pitchFamily="34" charset="0"/>
              </a:rPr>
              <a:t>Draw </a:t>
            </a:r>
            <a:r>
              <a:rPr lang="en-US" sz="2530" dirty="0">
                <a:latin typeface="Arial" panose="020B0604020202020204" pitchFamily="34" charset="0"/>
                <a:cs typeface="Arial" panose="020B0604020202020204" pitchFamily="34" charset="0"/>
              </a:rPr>
              <a:t>a coordinate grid from -8 to +8 on both </a:t>
            </a:r>
            <a:r>
              <a:rPr lang="en-US" sz="2530" dirty="0" smtClean="0">
                <a:latin typeface="Arial" panose="020B0604020202020204" pitchFamily="34" charset="0"/>
                <a:cs typeface="Arial" panose="020B0604020202020204" pitchFamily="34" charset="0"/>
              </a:rPr>
              <a:t>axes</a:t>
            </a:r>
            <a:r>
              <a:rPr lang="en-US" sz="2530" dirty="0">
                <a:latin typeface="Arial" panose="020B0604020202020204" pitchFamily="34" charset="0"/>
                <a:cs typeface="Arial" panose="020B0604020202020204" pitchFamily="34" charset="0"/>
              </a:rPr>
              <a:t>. Plot these </a:t>
            </a:r>
            <a:r>
              <a:rPr lang="en-US" sz="2530" dirty="0" smtClean="0">
                <a:latin typeface="Arial" panose="020B0604020202020204" pitchFamily="34" charset="0"/>
                <a:cs typeface="Arial" panose="020B0604020202020204" pitchFamily="34" charset="0"/>
              </a:rPr>
              <a:t>graphs.</a:t>
            </a:r>
          </a:p>
          <a:p>
            <a:pPr marL="1028700" indent="-514350">
              <a:buClr>
                <a:srgbClr val="C00000"/>
              </a:buClr>
              <a:buFont typeface="+mj-lt"/>
              <a:buAutoNum type="alphaLcPeriod"/>
              <a:tabLst>
                <a:tab pos="2066925" algn="l"/>
                <a:tab pos="2743200" algn="l"/>
                <a:tab pos="3822700" algn="l"/>
              </a:tabLst>
            </a:pPr>
            <a:r>
              <a:rPr lang="en-US" sz="2530" dirty="0" smtClean="0">
                <a:latin typeface="Arial" panose="020B0604020202020204" pitchFamily="34" charset="0"/>
                <a:cs typeface="Arial" panose="020B0604020202020204" pitchFamily="34" charset="0"/>
              </a:rPr>
              <a:t>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+ 3</a:t>
            </a:r>
            <a:r>
              <a:rPr lang="en-US" sz="2530" i="1" dirty="0">
                <a:latin typeface="Arial" panose="020B0604020202020204" pitchFamily="34" charset="0"/>
                <a:cs typeface="Arial" panose="020B0604020202020204" pitchFamily="34" charset="0"/>
              </a:rPr>
              <a:t>y</a:t>
            </a:r>
            <a:r>
              <a:rPr lang="en-US" sz="2530" dirty="0">
                <a:latin typeface="Arial" panose="020B0604020202020204" pitchFamily="34" charset="0"/>
                <a:cs typeface="Arial" panose="020B0604020202020204" pitchFamily="34" charset="0"/>
              </a:rPr>
              <a:t> = 6 </a:t>
            </a:r>
            <a:endParaRPr lang="en-US" sz="253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2066925" algn="l"/>
                <a:tab pos="2743200" algn="l"/>
                <a:tab pos="3822700" algn="l"/>
              </a:tabLst>
            </a:pP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 </a:t>
            </a:r>
            <a:r>
              <a:rPr lang="en-US" sz="2530" i="1" dirty="0" smtClean="0">
                <a:latin typeface="Arial" panose="020B0604020202020204" pitchFamily="34" charset="0"/>
                <a:cs typeface="Arial" panose="020B0604020202020204" pitchFamily="34" charset="0"/>
              </a:rPr>
              <a:t>x </a:t>
            </a:r>
            <a:r>
              <a:rPr lang="en-US" sz="2530" dirty="0" smtClean="0">
                <a:latin typeface="Arial" panose="020B0604020202020204" pitchFamily="34" charset="0"/>
                <a:cs typeface="Arial" panose="020B0604020202020204" pitchFamily="34" charset="0"/>
              </a:rPr>
              <a:t>= 8 </a:t>
            </a:r>
          </a:p>
          <a:p>
            <a:pPr marL="1028700" indent="-514350">
              <a:buClr>
                <a:srgbClr val="C00000"/>
              </a:buClr>
              <a:buFont typeface="+mj-lt"/>
              <a:buAutoNum type="alphaLcPeriod"/>
              <a:tabLst>
                <a:tab pos="2066925" algn="l"/>
                <a:tab pos="2743200" algn="l"/>
                <a:tab pos="3822700" algn="l"/>
              </a:tabLst>
            </a:pPr>
            <a:r>
              <a:rPr lang="en-US" sz="2530" dirty="0" smtClean="0">
                <a:latin typeface="Arial" panose="020B0604020202020204" pitchFamily="34" charset="0"/>
                <a:cs typeface="Arial" panose="020B0604020202020204" pitchFamily="34" charset="0"/>
              </a:rPr>
              <a:t>2</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4</a:t>
            </a:r>
            <a:r>
              <a:rPr lang="en-US" sz="2530" i="1" dirty="0" smtClean="0">
                <a:latin typeface="Arial" panose="020B0604020202020204" pitchFamily="34" charset="0"/>
                <a:cs typeface="Arial" panose="020B0604020202020204" pitchFamily="34" charset="0"/>
              </a:rPr>
              <a:t>y</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4</a:t>
            </a:r>
          </a:p>
          <a:p>
            <a:pPr marL="1028700" indent="-514350">
              <a:buClr>
                <a:srgbClr val="C00000"/>
              </a:buClr>
              <a:buFont typeface="+mj-lt"/>
              <a:buAutoNum type="alphaLcPeriod"/>
              <a:tabLst>
                <a:tab pos="2066925" algn="l"/>
                <a:tab pos="2743200" algn="l"/>
                <a:tab pos="3822700" algn="l"/>
              </a:tabLst>
            </a:pPr>
            <a:r>
              <a:rPr lang="en-US" sz="2530" dirty="0" smtClean="0">
                <a:latin typeface="Arial" panose="020B0604020202020204" pitchFamily="34" charset="0"/>
                <a:cs typeface="Arial" panose="020B0604020202020204" pitchFamily="34" charset="0"/>
              </a:rPr>
              <a:t>3</a:t>
            </a:r>
            <a:r>
              <a:rPr lang="en-US" sz="2530" i="1" dirty="0" smtClean="0">
                <a:latin typeface="Arial" panose="020B0604020202020204" pitchFamily="34" charset="0"/>
                <a:cs typeface="Arial" panose="020B0604020202020204" pitchFamily="34" charset="0"/>
              </a:rPr>
              <a:t>x</a:t>
            </a:r>
            <a:r>
              <a:rPr lang="en-US" sz="2530" dirty="0" smtClean="0">
                <a:latin typeface="Arial" panose="020B0604020202020204" pitchFamily="34" charset="0"/>
                <a:cs typeface="Arial" panose="020B0604020202020204" pitchFamily="34" charset="0"/>
              </a:rPr>
              <a:t> </a:t>
            </a:r>
            <a:r>
              <a:rPr lang="en-US" sz="2530" dirty="0">
                <a:latin typeface="Arial" panose="020B0604020202020204" pitchFamily="34" charset="0"/>
                <a:cs typeface="Arial" panose="020B0604020202020204" pitchFamily="34" charset="0"/>
              </a:rPr>
              <a:t>- </a:t>
            </a:r>
            <a:r>
              <a:rPr lang="en-US" sz="2530" i="1" dirty="0">
                <a:latin typeface="Arial" panose="020B0604020202020204" pitchFamily="34" charset="0"/>
                <a:cs typeface="Arial" panose="020B0604020202020204" pitchFamily="34" charset="0"/>
              </a:rPr>
              <a:t>y</a:t>
            </a:r>
            <a:r>
              <a:rPr lang="en-US" sz="2530" dirty="0">
                <a:latin typeface="Arial" panose="020B0604020202020204" pitchFamily="34" charset="0"/>
                <a:cs typeface="Arial" panose="020B0604020202020204" pitchFamily="34" charset="0"/>
              </a:rPr>
              <a:t> = 9</a:t>
            </a:r>
          </a:p>
        </p:txBody>
      </p:sp>
    </p:spTree>
    <p:extLst>
      <p:ext uri="{BB962C8B-B14F-4D97-AF65-F5344CB8AC3E}">
        <p14:creationId xmlns:p14="http://schemas.microsoft.com/office/powerpoint/2010/main" val="3333732584"/>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401479"/>
          </a:xfrm>
          <a:prstGeom prst="rect">
            <a:avLst/>
          </a:prstGeom>
        </p:spPr>
        <p:txBody>
          <a:bodyPr wrap="square">
            <a:spAutoFit/>
          </a:bodyPr>
          <a:lstStyle/>
          <a:p>
            <a:pPr marL="514350" indent="-514350">
              <a:buClr>
                <a:srgbClr val="C00000"/>
              </a:buClr>
              <a:buFont typeface="+mj-lt"/>
              <a:buAutoNum type="arabicPeriod"/>
              <a:tabLst>
                <a:tab pos="857250" algn="l"/>
                <a:tab pos="2066925" algn="l"/>
                <a:tab pos="2743200" algn="l"/>
                <a:tab pos="3822700" algn="l"/>
              </a:tabLst>
            </a:pPr>
            <a:r>
              <a:rPr lang="en-US" sz="2300" b="1" dirty="0" smtClean="0">
                <a:solidFill>
                  <a:srgbClr val="FF0000"/>
                </a:solidFill>
                <a:latin typeface="Arial" panose="020B0604020202020204" pitchFamily="34" charset="0"/>
                <a:cs typeface="Arial" panose="020B0604020202020204" pitchFamily="34" charset="0"/>
              </a:rPr>
              <a:t>P</a:t>
            </a:r>
            <a:r>
              <a:rPr lang="en-US" sz="2300" dirty="0" smtClean="0">
                <a:latin typeface="Arial" panose="020B0604020202020204" pitchFamily="34" charset="0"/>
                <a:cs typeface="Arial" panose="020B0604020202020204" pitchFamily="34" charset="0"/>
              </a:rPr>
              <a:t> </a:t>
            </a: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An electricity company charges £0.10 per kWh unit. Copy and complete the table </a:t>
            </a:r>
            <a:r>
              <a:rPr lang="en-US" sz="2300" dirty="0" smtClean="0">
                <a:latin typeface="Arial" panose="020B0604020202020204" pitchFamily="34" charset="0"/>
                <a:cs typeface="Arial" panose="020B0604020202020204" pitchFamily="34" charset="0"/>
              </a:rPr>
              <a:t>below </a:t>
            </a:r>
            <a:r>
              <a:rPr lang="en-US" sz="2300" dirty="0">
                <a:latin typeface="Arial" panose="020B0604020202020204" pitchFamily="34" charset="0"/>
                <a:cs typeface="Arial" panose="020B0604020202020204" pitchFamily="34" charset="0"/>
              </a:rPr>
              <a:t>to show the costs of using electricity</a:t>
            </a:r>
            <a:r>
              <a:rPr lang="en-US" sz="23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a:tabLst>
                <a:tab pos="857250" algn="l"/>
                <a:tab pos="2066925" algn="l"/>
                <a:tab pos="2743200" algn="l"/>
                <a:tab pos="3822700" algn="l"/>
              </a:tabLst>
            </a:pPr>
            <a:endParaRPr lang="en-US" sz="23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857250" algn="l"/>
                <a:tab pos="2066925" algn="l"/>
                <a:tab pos="2743200" algn="l"/>
                <a:tab pos="3822700" algn="l"/>
              </a:tabLst>
            </a:pPr>
            <a:endParaRPr lang="en-US" sz="23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857250" algn="l"/>
                <a:tab pos="2066925" algn="l"/>
                <a:tab pos="2743200" algn="l"/>
                <a:tab pos="3822700" algn="l"/>
              </a:tabLst>
            </a:pPr>
            <a:endParaRPr lang="en-US" sz="2300" dirty="0">
              <a:latin typeface="Arial" panose="020B0604020202020204" pitchFamily="34" charset="0"/>
              <a:cs typeface="Arial" panose="020B0604020202020204" pitchFamily="34" charset="0"/>
            </a:endParaRPr>
          </a:p>
          <a:p>
            <a:pPr marL="800100" indent="-342900">
              <a:buClr>
                <a:srgbClr val="C00000"/>
              </a:buClr>
              <a:buFont typeface="+mj-lt"/>
              <a:buAutoNum type="alphaLcPeriod" startAt="2"/>
              <a:tabLst>
                <a:tab pos="2066925" algn="l"/>
                <a:tab pos="2743200" algn="l"/>
                <a:tab pos="38227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a graph of units used against cost, </a:t>
            </a: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would you pay if you used </a:t>
            </a:r>
            <a:r>
              <a:rPr lang="en-US" sz="2300" dirty="0" smtClean="0">
                <a:latin typeface="Arial" panose="020B0604020202020204" pitchFamily="34" charset="0"/>
                <a:cs typeface="Arial" panose="020B0604020202020204" pitchFamily="34" charset="0"/>
              </a:rPr>
              <a:t>150 </a:t>
            </a:r>
            <a:r>
              <a:rPr lang="en-US" sz="2300" dirty="0">
                <a:latin typeface="Arial" panose="020B0604020202020204" pitchFamily="34" charset="0"/>
                <a:cs typeface="Arial" panose="020B0604020202020204" pitchFamily="34" charset="0"/>
              </a:rPr>
              <a:t>units?</a:t>
            </a:r>
          </a:p>
          <a:p>
            <a:pPr marL="800100" indent="-342900">
              <a:buClr>
                <a:srgbClr val="C00000"/>
              </a:buClr>
              <a:buFont typeface="+mj-lt"/>
              <a:buAutoNum type="alphaLcPeriod" startAt="2"/>
              <a:tabLst>
                <a:tab pos="2066925" algn="l"/>
                <a:tab pos="2743200" algn="l"/>
                <a:tab pos="3822700" algn="l"/>
              </a:tabLst>
            </a:pPr>
            <a:r>
              <a:rPr lang="en-US" sz="2300" dirty="0" smtClean="0">
                <a:latin typeface="Arial" panose="020B0604020202020204" pitchFamily="34" charset="0"/>
                <a:cs typeface="Arial" panose="020B0604020202020204" pitchFamily="34" charset="0"/>
              </a:rPr>
              <a:t>Mr. </a:t>
            </a:r>
            <a:r>
              <a:rPr lang="en-US" sz="2300" dirty="0">
                <a:latin typeface="Arial" panose="020B0604020202020204" pitchFamily="34" charset="0"/>
                <a:cs typeface="Arial" panose="020B0604020202020204" pitchFamily="34" charset="0"/>
              </a:rPr>
              <a:t>Bridge buys his electricity in </a:t>
            </a:r>
            <a:r>
              <a:rPr lang="en-US" sz="2300" dirty="0" smtClean="0">
                <a:latin typeface="Arial" panose="020B0604020202020204" pitchFamily="34" charset="0"/>
                <a:cs typeface="Arial" panose="020B0604020202020204" pitchFamily="34" charset="0"/>
              </a:rPr>
              <a:t>advance.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If </a:t>
            </a:r>
            <a:r>
              <a:rPr lang="en-US" sz="2300" dirty="0">
                <a:latin typeface="Arial" panose="020B0604020202020204" pitchFamily="34" charset="0"/>
                <a:cs typeface="Arial" panose="020B0604020202020204" pitchFamily="34" charset="0"/>
              </a:rPr>
              <a:t>he buys £20 worth and then uses 60 kWh units, how many units does he have left?</a:t>
            </a:r>
          </a:p>
        </p:txBody>
      </p:sp>
      <p:graphicFrame>
        <p:nvGraphicFramePr>
          <p:cNvPr id="5" name="Table 4"/>
          <p:cNvGraphicFramePr>
            <a:graphicFrameLocks noGrp="1"/>
          </p:cNvGraphicFramePr>
          <p:nvPr>
            <p:extLst>
              <p:ext uri="{D42A27DB-BD31-4B8C-83A1-F6EECF244321}">
                <p14:modId xmlns:p14="http://schemas.microsoft.com/office/powerpoint/2010/main" val="3330851352"/>
              </p:ext>
            </p:extLst>
          </p:nvPr>
        </p:nvGraphicFramePr>
        <p:xfrm>
          <a:off x="251520" y="2687320"/>
          <a:ext cx="5307571" cy="980440"/>
        </p:xfrm>
        <a:graphic>
          <a:graphicData uri="http://schemas.openxmlformats.org/drawingml/2006/table">
            <a:tbl>
              <a:tblPr firstRow="1" bandRow="1">
                <a:tableStyleId>{5940675A-B579-460E-94D1-54222C63F5DA}</a:tableStyleId>
              </a:tblPr>
              <a:tblGrid>
                <a:gridCol w="1192136"/>
                <a:gridCol w="484505"/>
                <a:gridCol w="605155"/>
                <a:gridCol w="605155"/>
                <a:gridCol w="605155"/>
                <a:gridCol w="605155"/>
                <a:gridCol w="605155"/>
                <a:gridCol w="605155"/>
              </a:tblGrid>
              <a:tr h="370840">
                <a:tc>
                  <a:txBody>
                    <a:bodyPr/>
                    <a:lstStyle/>
                    <a:p>
                      <a:r>
                        <a:rPr lang="en-US" sz="1700" dirty="0" smtClean="0"/>
                        <a:t>Number</a:t>
                      </a:r>
                      <a:r>
                        <a:rPr lang="en-US" sz="1700" baseline="0" dirty="0" smtClean="0"/>
                        <a:t> of Units</a:t>
                      </a:r>
                      <a:endParaRPr lang="en-US" sz="17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700" dirty="0" smtClean="0"/>
                        <a:t>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100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200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300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400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500</a:t>
                      </a:r>
                      <a:endParaRPr lang="en-US" sz="1700" dirty="0">
                        <a:latin typeface="Arial" panose="020B0604020202020204" pitchFamily="34" charset="0"/>
                        <a:cs typeface="Arial" panose="020B0604020202020204" pitchFamily="34" charset="0"/>
                      </a:endParaRPr>
                    </a:p>
                  </a:txBody>
                  <a:tcPr/>
                </a:tc>
                <a:tc>
                  <a:txBody>
                    <a:bodyPr/>
                    <a:lstStyle/>
                    <a:p>
                      <a:pPr algn="ctr"/>
                      <a:r>
                        <a:rPr lang="en-US" sz="1700" dirty="0" smtClean="0"/>
                        <a:t>600</a:t>
                      </a:r>
                      <a:endParaRPr lang="en-US" sz="1700" dirty="0">
                        <a:latin typeface="Arial" panose="020B0604020202020204" pitchFamily="34" charset="0"/>
                        <a:cs typeface="Arial" panose="020B0604020202020204" pitchFamily="34" charset="0"/>
                      </a:endParaRPr>
                    </a:p>
                  </a:txBody>
                  <a:tcPr/>
                </a:tc>
              </a:tr>
              <a:tr h="370840">
                <a:tc>
                  <a:txBody>
                    <a:bodyPr/>
                    <a:lstStyle/>
                    <a:p>
                      <a:r>
                        <a:rPr lang="en-US" sz="1700" dirty="0" smtClean="0"/>
                        <a:t>Cost (£)</a:t>
                      </a:r>
                      <a:endParaRPr lang="en-US" sz="17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700" dirty="0" smtClean="0"/>
                        <a:t>10</a:t>
                      </a: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c>
                  <a:txBody>
                    <a:bodyPr/>
                    <a:lstStyle/>
                    <a:p>
                      <a:pPr algn="ctr"/>
                      <a:endParaRPr lang="en-US" sz="17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077321923"/>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478423"/>
          </a:xfrm>
          <a:prstGeom prst="rect">
            <a:avLst/>
          </a:prstGeom>
        </p:spPr>
        <p:txBody>
          <a:bodyPr wrap="square">
            <a:spAutoFit/>
          </a:bodyPr>
          <a:lstStyle/>
          <a:p>
            <a:pPr marL="514350" indent="-514350">
              <a:buClr>
                <a:srgbClr val="C00000"/>
              </a:buClr>
              <a:buFont typeface="+mj-lt"/>
              <a:buAutoNum type="arabicPeriod" startAt="2"/>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A </a:t>
            </a:r>
            <a:r>
              <a:rPr lang="en-US" sz="2500" dirty="0">
                <a:latin typeface="Arial" panose="020B0604020202020204" pitchFamily="34" charset="0"/>
                <a:cs typeface="Arial" panose="020B0604020202020204" pitchFamily="34" charset="0"/>
              </a:rPr>
              <a:t>mobile phone company charges a flat rate of £10 per month plus £5 for every 20 minutes of calls, a Copy and complete the table</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857250" algn="l"/>
                <a:tab pos="2066925" algn="l"/>
                <a:tab pos="2743200" algn="l"/>
                <a:tab pos="3822700" algn="l"/>
              </a:tabLst>
            </a:pPr>
            <a:endParaRPr lang="en-US" sz="25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2"/>
              <a:tabLst>
                <a:tab pos="857250" algn="l"/>
                <a:tab pos="2066925" algn="l"/>
                <a:tab pos="2743200" algn="l"/>
                <a:tab pos="3822700" algn="l"/>
              </a:tabLst>
            </a:pPr>
            <a:endParaRPr lang="en-US" sz="2500" dirty="0">
              <a:latin typeface="Arial" panose="020B0604020202020204" pitchFamily="34" charset="0"/>
              <a:cs typeface="Arial" panose="020B0604020202020204" pitchFamily="34" charset="0"/>
            </a:endParaRPr>
          </a:p>
          <a:p>
            <a:pPr marL="514350" indent="-514350">
              <a:buClr>
                <a:srgbClr val="C00000"/>
              </a:buClr>
              <a:buFont typeface="+mj-lt"/>
              <a:buAutoNum type="alphaLcPeriod" startAt="2"/>
              <a:tabLst>
                <a:tab pos="857250" algn="l"/>
                <a:tab pos="2066925" algn="l"/>
                <a:tab pos="2743200" algn="l"/>
                <a:tab pos="3822700" algn="l"/>
              </a:tabLst>
            </a:pPr>
            <a:r>
              <a:rPr lang="en-US" sz="2500" dirty="0">
                <a:latin typeface="Arial" panose="020B0604020202020204" pitchFamily="34" charset="0"/>
                <a:cs typeface="Arial" panose="020B0604020202020204" pitchFamily="34" charset="0"/>
              </a:rPr>
              <a:t>Draw a graph of number of minutes of calls against cost.</a:t>
            </a:r>
          </a:p>
          <a:p>
            <a:pPr marL="514350" indent="-514350">
              <a:buClr>
                <a:srgbClr val="C00000"/>
              </a:buClr>
              <a:buFont typeface="+mj-lt"/>
              <a:buAutoNum type="alphaLcPeriod" startAt="2"/>
              <a:tabLst>
                <a:tab pos="857250" algn="l"/>
                <a:tab pos="2066925" algn="l"/>
                <a:tab pos="2743200" algn="l"/>
                <a:tab pos="3822700" algn="l"/>
              </a:tabLst>
            </a:pPr>
            <a:r>
              <a:rPr lang="en-US" sz="2500" dirty="0" smtClean="0">
                <a:latin typeface="Arial" panose="020B0604020202020204" pitchFamily="34" charset="0"/>
                <a:cs typeface="Arial" panose="020B0604020202020204" pitchFamily="34" charset="0"/>
              </a:rPr>
              <a:t>Anna's </a:t>
            </a:r>
            <a:r>
              <a:rPr lang="en-US" sz="2500" dirty="0">
                <a:latin typeface="Arial" panose="020B0604020202020204" pitchFamily="34" charset="0"/>
                <a:cs typeface="Arial" panose="020B0604020202020204" pitchFamily="34" charset="0"/>
              </a:rPr>
              <a:t>phone bill is £27. Use your graph to find the total length of calls she made.</a:t>
            </a:r>
          </a:p>
        </p:txBody>
      </p:sp>
      <p:graphicFrame>
        <p:nvGraphicFramePr>
          <p:cNvPr id="5" name="Table 4"/>
          <p:cNvGraphicFramePr>
            <a:graphicFrameLocks noGrp="1"/>
          </p:cNvGraphicFramePr>
          <p:nvPr>
            <p:extLst>
              <p:ext uri="{D42A27DB-BD31-4B8C-83A1-F6EECF244321}">
                <p14:modId xmlns:p14="http://schemas.microsoft.com/office/powerpoint/2010/main" val="697255229"/>
              </p:ext>
            </p:extLst>
          </p:nvPr>
        </p:nvGraphicFramePr>
        <p:xfrm>
          <a:off x="251518" y="3411840"/>
          <a:ext cx="5242660" cy="1188720"/>
        </p:xfrm>
        <a:graphic>
          <a:graphicData uri="http://schemas.openxmlformats.org/drawingml/2006/table">
            <a:tbl>
              <a:tblPr firstRow="1" bandRow="1">
                <a:tableStyleId>{5940675A-B579-460E-94D1-54222C63F5DA}</a:tableStyleId>
              </a:tblPr>
              <a:tblGrid>
                <a:gridCol w="1332626"/>
                <a:gridCol w="541603"/>
                <a:gridCol w="676471"/>
                <a:gridCol w="676471"/>
                <a:gridCol w="613092"/>
                <a:gridCol w="613092"/>
                <a:gridCol w="789305"/>
              </a:tblGrid>
              <a:tr h="370840">
                <a:tc>
                  <a:txBody>
                    <a:bodyPr/>
                    <a:lstStyle/>
                    <a:p>
                      <a:r>
                        <a:rPr lang="en-US" sz="2200" dirty="0" smtClean="0">
                          <a:latin typeface="+mn-lt"/>
                          <a:cs typeface="+mn-cs"/>
                        </a:rPr>
                        <a:t>Minutes</a:t>
                      </a:r>
                      <a:r>
                        <a:rPr lang="en-US" sz="2200" baseline="0" dirty="0" smtClean="0">
                          <a:latin typeface="+mn-lt"/>
                          <a:cs typeface="+mn-cs"/>
                        </a:rPr>
                        <a:t> of Calls</a:t>
                      </a:r>
                      <a:endParaRPr lang="en-US" sz="22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t>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20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40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60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80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100</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t>Cost (£)</a:t>
                      </a:r>
                      <a:endParaRPr lang="en-US" sz="22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t>10</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35</a:t>
                      </a:r>
                      <a:endParaRPr lang="en-US" sz="2200" dirty="0">
                        <a:latin typeface="Arial" panose="020B0604020202020204" pitchFamily="34" charset="0"/>
                        <a:cs typeface="Arial" panose="020B0604020202020204" pitchFamily="34" charset="0"/>
                      </a:endParaRPr>
                    </a:p>
                  </a:txBody>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308920693"/>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3539430"/>
          </a:xfrm>
          <a:prstGeom prst="rect">
            <a:avLst/>
          </a:prstGeom>
        </p:spPr>
        <p:txBody>
          <a:bodyPr wrap="square">
            <a:spAutoFit/>
          </a:bodyPr>
          <a:lstStyle/>
          <a:p>
            <a:pPr marL="514350" indent="-514350">
              <a:buClr>
                <a:srgbClr val="C00000"/>
              </a:buClr>
              <a:buFont typeface="+mj-lt"/>
              <a:buAutoNum type="arabicPeriod" startAt="3"/>
              <a:tabLst>
                <a:tab pos="857250" algn="l"/>
                <a:tab pos="2066925" algn="l"/>
                <a:tab pos="2743200" algn="l"/>
                <a:tab pos="3822700"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The graph shows the Taxi </a:t>
            </a:r>
            <a:r>
              <a:rPr lang="en-US" sz="2800" dirty="0" smtClean="0">
                <a:latin typeface="Arial" panose="020B0604020202020204" pitchFamily="34" charset="0"/>
                <a:cs typeface="Arial" panose="020B0604020202020204" pitchFamily="34" charset="0"/>
              </a:rPr>
              <a:t>costs cost </a:t>
            </a:r>
            <a:r>
              <a:rPr lang="en-US" sz="2800" dirty="0">
                <a:latin typeface="Arial" panose="020B0604020202020204" pitchFamily="34" charset="0"/>
                <a:cs typeface="Arial" panose="020B0604020202020204" pitchFamily="34" charset="0"/>
              </a:rPr>
              <a:t>of travelling in a taxi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What </a:t>
            </a:r>
            <a:r>
              <a:rPr lang="en-US" sz="2800" dirty="0">
                <a:latin typeface="Arial" panose="020B0604020202020204" pitchFamily="34" charset="0"/>
                <a:cs typeface="Arial" panose="020B0604020202020204" pitchFamily="34" charset="0"/>
              </a:rPr>
              <a:t>is the cost of</a:t>
            </a:r>
          </a:p>
          <a:p>
            <a:pPr marL="1428750" lvl="2" indent="-51435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50-mile journey</a:t>
            </a:r>
          </a:p>
          <a:p>
            <a:pPr marL="1428750" lvl="2" indent="-51435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a 10-mile journey?</a:t>
            </a:r>
            <a:endParaRPr lang="en-US" sz="28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What is the gradient of the </a:t>
            </a:r>
            <a:r>
              <a:rPr lang="en-US" sz="2800" dirty="0">
                <a:latin typeface="Arial" panose="020B0604020202020204" pitchFamily="34" charset="0"/>
                <a:cs typeface="Arial" panose="020B0604020202020204" pitchFamily="34" charset="0"/>
              </a:rPr>
              <a:t>graph?</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5548917" y="1242367"/>
            <a:ext cx="3271555" cy="5331424"/>
          </a:xfrm>
          <a:prstGeom prst="rect">
            <a:avLst/>
          </a:prstGeom>
        </p:spPr>
      </p:pic>
      <p:sp>
        <p:nvSpPr>
          <p:cNvPr id="9" name="Rectangle 8"/>
          <p:cNvSpPr/>
          <p:nvPr/>
        </p:nvSpPr>
        <p:spPr>
          <a:xfrm>
            <a:off x="251520" y="4736182"/>
            <a:ext cx="5153008" cy="181770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05659" y="4797152"/>
            <a:ext cx="558429" cy="526210"/>
          </a:xfrm>
          <a:prstGeom prst="rect">
            <a:avLst/>
          </a:prstGeom>
        </p:spPr>
      </p:pic>
    </p:spTree>
    <p:extLst>
      <p:ext uri="{BB962C8B-B14F-4D97-AF65-F5344CB8AC3E}">
        <p14:creationId xmlns:p14="http://schemas.microsoft.com/office/powerpoint/2010/main" val="1893040388"/>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904656" cy="3785652"/>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graphs show the costs of tiles at three different DIY </a:t>
            </a:r>
            <a:r>
              <a:rPr lang="en-US" sz="2400" dirty="0" smtClean="0">
                <a:latin typeface="Arial" panose="020B0604020202020204" pitchFamily="34" charset="0"/>
                <a:cs typeface="Arial" panose="020B0604020202020204" pitchFamily="34" charset="0"/>
              </a:rPr>
              <a:t>shops.</a:t>
            </a:r>
            <a:br>
              <a:rPr lang="en-US" sz="2400"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Store </a:t>
            </a:r>
            <a:r>
              <a:rPr lang="en-US" sz="2400" b="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Tiles £4 each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Store </a:t>
            </a:r>
            <a:r>
              <a:rPr lang="en-US" sz="2400" b="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Tiles £8 each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Store </a:t>
            </a:r>
            <a:r>
              <a:rPr lang="en-US" sz="2400" b="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Tiles £6 each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Match </a:t>
            </a:r>
            <a:r>
              <a:rPr lang="en-US" sz="2400" dirty="0">
                <a:latin typeface="Arial" panose="020B0604020202020204" pitchFamily="34" charset="0"/>
                <a:cs typeface="Arial" panose="020B0604020202020204" pitchFamily="34" charset="0"/>
              </a:rPr>
              <a:t>each line on the graph with the correct store,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complete this </a:t>
            </a:r>
            <a:r>
              <a:rPr lang="en-US" sz="2400" dirty="0" smtClean="0">
                <a:latin typeface="Arial" panose="020B0604020202020204" pitchFamily="34" charset="0"/>
                <a:cs typeface="Arial" panose="020B0604020202020204" pitchFamily="34" charset="0"/>
              </a:rPr>
              <a:t>statement.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steeper the slope </a:t>
            </a:r>
            <a:r>
              <a:rPr lang="en-US" sz="2400" dirty="0" smtClean="0">
                <a:latin typeface="Arial" panose="020B0604020202020204" pitchFamily="34" charset="0"/>
                <a:cs typeface="Arial" panose="020B0604020202020204" pitchFamily="34" charset="0"/>
              </a:rPr>
              <a:t>the ____________ the </a:t>
            </a:r>
            <a:r>
              <a:rPr lang="en-US" sz="2400" dirty="0">
                <a:latin typeface="Arial" panose="020B0604020202020204" pitchFamily="34" charset="0"/>
                <a:cs typeface="Arial" panose="020B0604020202020204" pitchFamily="34" charset="0"/>
              </a:rPr>
              <a:t>unit price.</a:t>
            </a:r>
          </a:p>
        </p:txBody>
      </p:sp>
      <p:sp>
        <p:nvSpPr>
          <p:cNvPr id="9" name="Rectangle 8"/>
          <p:cNvSpPr/>
          <p:nvPr/>
        </p:nvSpPr>
        <p:spPr>
          <a:xfrm>
            <a:off x="251520" y="4982404"/>
            <a:ext cx="8568952" cy="15714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62043" y="5013176"/>
            <a:ext cx="558429" cy="526210"/>
          </a:xfrm>
          <a:prstGeom prst="rect">
            <a:avLst/>
          </a:prstGeom>
        </p:spPr>
      </p:pic>
      <p:pic>
        <p:nvPicPr>
          <p:cNvPr id="4" name="Picture 3"/>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6228184" y="1277919"/>
            <a:ext cx="2574175" cy="3663249"/>
          </a:xfrm>
          <a:prstGeom prst="rect">
            <a:avLst/>
          </a:prstGeom>
        </p:spPr>
      </p:pic>
    </p:spTree>
    <p:extLst>
      <p:ext uri="{BB962C8B-B14F-4D97-AF65-F5344CB8AC3E}">
        <p14:creationId xmlns:p14="http://schemas.microsoft.com/office/powerpoint/2010/main" val="45122145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a:t>
            </a:r>
            <a:endParaRPr lang="en-GB" sz="1400" b="1" dirty="0">
              <a:latin typeface="Calibri" panose="020F0502020204030204" pitchFamily="34" charset="0"/>
            </a:endParaRPr>
          </a:p>
        </p:txBody>
      </p:sp>
      <p:sp>
        <p:nvSpPr>
          <p:cNvPr id="3" name="Rectangle 2"/>
          <p:cNvSpPr/>
          <p:nvPr/>
        </p:nvSpPr>
        <p:spPr>
          <a:xfrm>
            <a:off x="251520" y="1196752"/>
            <a:ext cx="5256583" cy="5401479"/>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300" b="1" dirty="0" smtClean="0">
                <a:solidFill>
                  <a:srgbClr val="FF0000"/>
                </a:solidFill>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 </a:t>
            </a:r>
            <a:r>
              <a:rPr lang="en-US" sz="2300" dirty="0">
                <a:latin typeface="Arial" panose="020B0604020202020204" pitchFamily="34" charset="0"/>
                <a:cs typeface="Arial" panose="020B0604020202020204" pitchFamily="34" charset="0"/>
              </a:rPr>
              <a:t>plumber charges a £50 callout fee and £25 per </a:t>
            </a:r>
            <a:r>
              <a:rPr lang="en-US" sz="2300" dirty="0" smtClean="0">
                <a:latin typeface="Arial" panose="020B0604020202020204" pitchFamily="34" charset="0"/>
                <a:cs typeface="Arial" panose="020B0604020202020204" pitchFamily="34" charset="0"/>
              </a:rPr>
              <a:t>hour.</a:t>
            </a:r>
          </a:p>
          <a:p>
            <a:pPr marL="857250" indent="-40005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table of </a:t>
            </a:r>
            <a:r>
              <a:rPr lang="en-US" sz="2300" dirty="0" smtClean="0">
                <a:latin typeface="Arial" panose="020B0604020202020204" pitchFamily="34" charset="0"/>
                <a:cs typeface="Arial" panose="020B0604020202020204" pitchFamily="34" charset="0"/>
              </a:rPr>
              <a:t>values.</a:t>
            </a:r>
          </a:p>
          <a:p>
            <a:pPr marL="857250" indent="-400050">
              <a:buClr>
                <a:srgbClr val="C00000"/>
              </a:buClr>
              <a:buFont typeface="+mj-lt"/>
              <a:buAutoNum type="alphaLcPeriod"/>
              <a:tabLst>
                <a:tab pos="2066925" algn="l"/>
                <a:tab pos="2743200" algn="l"/>
                <a:tab pos="3822700" algn="l"/>
              </a:tabLst>
            </a:pPr>
            <a:endParaRPr lang="en-US" sz="2300" dirty="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endParaRPr lang="en-US" sz="230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endParaRPr lang="en-US" sz="2300" dirty="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a graph of hours worked against total </a:t>
            </a:r>
            <a:r>
              <a:rPr lang="en-US" sz="2300" dirty="0" smtClean="0">
                <a:latin typeface="Arial" panose="020B0604020202020204" pitchFamily="34" charset="0"/>
                <a:cs typeface="Arial" panose="020B0604020202020204" pitchFamily="34" charset="0"/>
              </a:rPr>
              <a:t>cost.</a:t>
            </a:r>
          </a:p>
          <a:p>
            <a:pPr marL="857250" indent="-40005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equation of the </a:t>
            </a:r>
            <a:r>
              <a:rPr lang="en-US" sz="2300" dirty="0" smtClean="0">
                <a:latin typeface="Arial" panose="020B0604020202020204" pitchFamily="34" charset="0"/>
                <a:cs typeface="Arial" panose="020B0604020202020204" pitchFamily="34" charset="0"/>
              </a:rPr>
              <a:t>line.</a:t>
            </a:r>
          </a:p>
          <a:p>
            <a:pPr marL="857250" indent="-40005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does the gradient </a:t>
            </a:r>
            <a:r>
              <a:rPr lang="en-US" sz="2300" dirty="0" smtClean="0">
                <a:latin typeface="Arial" panose="020B0604020202020204" pitchFamily="34" charset="0"/>
                <a:cs typeface="Arial" panose="020B0604020202020204" pitchFamily="34" charset="0"/>
              </a:rPr>
              <a:t>represent?</a:t>
            </a:r>
          </a:p>
          <a:p>
            <a:pPr marL="857250" indent="-40005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does the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-intercept </a:t>
            </a:r>
            <a:r>
              <a:rPr lang="en-US" sz="2300" dirty="0">
                <a:latin typeface="Arial" panose="020B0604020202020204" pitchFamily="34" charset="0"/>
                <a:cs typeface="Arial" panose="020B0604020202020204" pitchFamily="34" charset="0"/>
              </a:rPr>
              <a:t>represent?</a:t>
            </a:r>
          </a:p>
        </p:txBody>
      </p:sp>
      <p:graphicFrame>
        <p:nvGraphicFramePr>
          <p:cNvPr id="5" name="Table 4"/>
          <p:cNvGraphicFramePr>
            <a:graphicFrameLocks noGrp="1"/>
          </p:cNvGraphicFramePr>
          <p:nvPr>
            <p:extLst>
              <p:ext uri="{D42A27DB-BD31-4B8C-83A1-F6EECF244321}">
                <p14:modId xmlns:p14="http://schemas.microsoft.com/office/powerpoint/2010/main" val="74847327"/>
              </p:ext>
            </p:extLst>
          </p:nvPr>
        </p:nvGraphicFramePr>
        <p:xfrm>
          <a:off x="251518" y="2791584"/>
          <a:ext cx="5242660" cy="853440"/>
        </p:xfrm>
        <a:graphic>
          <a:graphicData uri="http://schemas.openxmlformats.org/drawingml/2006/table">
            <a:tbl>
              <a:tblPr firstRow="1" bandRow="1">
                <a:tableStyleId>{5940675A-B579-460E-94D1-54222C63F5DA}</a:tableStyleId>
              </a:tblPr>
              <a:tblGrid>
                <a:gridCol w="2088234"/>
                <a:gridCol w="576064"/>
                <a:gridCol w="360040"/>
                <a:gridCol w="504056"/>
                <a:gridCol w="504056"/>
                <a:gridCol w="504056"/>
                <a:gridCol w="706154"/>
              </a:tblGrid>
              <a:tr h="370840">
                <a:tc>
                  <a:txBody>
                    <a:bodyPr/>
                    <a:lstStyle/>
                    <a:p>
                      <a:r>
                        <a:rPr lang="en-US" sz="2200" dirty="0" smtClean="0">
                          <a:latin typeface="+mn-lt"/>
                          <a:cs typeface="+mn-cs"/>
                        </a:rPr>
                        <a:t>Hours</a:t>
                      </a:r>
                      <a:r>
                        <a:rPr lang="en-US" sz="2200" baseline="0" dirty="0" smtClean="0">
                          <a:latin typeface="+mn-lt"/>
                          <a:cs typeface="+mn-cs"/>
                        </a:rPr>
                        <a:t> </a:t>
                      </a:r>
                      <a:r>
                        <a:rPr lang="en-US" sz="2200" dirty="0" smtClean="0">
                          <a:latin typeface="+mn-lt"/>
                          <a:cs typeface="+mn-cs"/>
                        </a:rPr>
                        <a:t>worked</a:t>
                      </a:r>
                      <a:endParaRPr lang="en-US" sz="22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t>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1</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2</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3</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mn-lt"/>
                          <a:cs typeface="+mn-cs"/>
                        </a:rPr>
                        <a:t>4</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t>5</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t>Total Cost (£)</a:t>
                      </a:r>
                      <a:endParaRPr lang="en-US" sz="22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200" dirty="0" smtClean="0"/>
                        <a:t>50</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175</a:t>
                      </a:r>
                      <a:endParaRPr lang="en-US" sz="2200" dirty="0">
                        <a:latin typeface="Arial" panose="020B0604020202020204" pitchFamily="34" charset="0"/>
                        <a:cs typeface="Arial" panose="020B0604020202020204" pitchFamily="34" charset="0"/>
                      </a:endParaRPr>
                    </a:p>
                  </a:txBody>
                  <a:tcPr/>
                </a:tc>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4091967017"/>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p:sp>
        <p:nvSpPr>
          <p:cNvPr id="3" name="Rectangle 2"/>
          <p:cNvSpPr/>
          <p:nvPr/>
        </p:nvSpPr>
        <p:spPr>
          <a:xfrm>
            <a:off x="251520" y="1196752"/>
            <a:ext cx="4752528" cy="3816429"/>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200" b="1" dirty="0" smtClean="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The graph shows the costs of two different car hire companies</a:t>
            </a: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A2B Cars </a:t>
            </a:r>
            <a:r>
              <a:rPr lang="en-US" sz="2200" dirty="0">
                <a:latin typeface="Arial" panose="020B0604020202020204" pitchFamily="34" charset="0"/>
                <a:cs typeface="Arial" panose="020B0604020202020204" pitchFamily="34" charset="0"/>
              </a:rPr>
              <a:t>charge £50 flat rate and £0.50 per mile.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b="1" dirty="0" smtClean="0">
                <a:latin typeface="Arial" panose="020B0604020202020204" pitchFamily="34" charset="0"/>
                <a:cs typeface="Arial" panose="020B0604020202020204" pitchFamily="34" charset="0"/>
              </a:rPr>
              <a:t>121 </a:t>
            </a:r>
            <a:r>
              <a:rPr lang="en-US" sz="2200" b="1" dirty="0">
                <a:latin typeface="Arial" panose="020B0604020202020204" pitchFamily="34" charset="0"/>
                <a:cs typeface="Arial" panose="020B0604020202020204" pitchFamily="34" charset="0"/>
              </a:rPr>
              <a:t>Cars</a:t>
            </a:r>
            <a:r>
              <a:rPr lang="en-US" sz="2200" dirty="0">
                <a:latin typeface="Arial" panose="020B0604020202020204" pitchFamily="34" charset="0"/>
                <a:cs typeface="Arial" panose="020B0604020202020204" pitchFamily="34" charset="0"/>
              </a:rPr>
              <a:t> charge £0.70 per mile,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Match </a:t>
            </a:r>
            <a:r>
              <a:rPr lang="en-US" sz="2200" dirty="0">
                <a:latin typeface="Arial" panose="020B0604020202020204" pitchFamily="34" charset="0"/>
                <a:cs typeface="Arial" panose="020B0604020202020204" pitchFamily="34" charset="0"/>
              </a:rPr>
              <a:t>each line on the graph with the correct car hire company,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err="1" smtClean="0">
                <a:latin typeface="Arial" panose="020B0604020202020204" pitchFamily="34" charset="0"/>
                <a:cs typeface="Arial" panose="020B0604020202020204" pitchFamily="34" charset="0"/>
              </a:rPr>
              <a:t>Chaitaly</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is going on a 300-mile journey. Explain which car hire company she should use.</a:t>
            </a:r>
          </a:p>
        </p:txBody>
      </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5004048" y="1196752"/>
            <a:ext cx="3816424" cy="3641636"/>
          </a:xfrm>
          <a:prstGeom prst="rect">
            <a:avLst/>
          </a:prstGeom>
        </p:spPr>
      </p:pic>
      <p:sp>
        <p:nvSpPr>
          <p:cNvPr id="10" name="Rectangle 9"/>
          <p:cNvSpPr/>
          <p:nvPr/>
        </p:nvSpPr>
        <p:spPr>
          <a:xfrm>
            <a:off x="251520" y="4982404"/>
            <a:ext cx="8568952" cy="15714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44408" y="5013181"/>
            <a:ext cx="546048" cy="514544"/>
          </a:xfrm>
          <a:prstGeom prst="rect">
            <a:avLst/>
          </a:prstGeom>
        </p:spPr>
      </p:pic>
    </p:spTree>
    <p:extLst>
      <p:ext uri="{BB962C8B-B14F-4D97-AF65-F5344CB8AC3E}">
        <p14:creationId xmlns:p14="http://schemas.microsoft.com/office/powerpoint/2010/main" val="2043799496"/>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p:sp>
        <p:nvSpPr>
          <p:cNvPr id="3" name="Rectangle 2"/>
          <p:cNvSpPr/>
          <p:nvPr/>
        </p:nvSpPr>
        <p:spPr>
          <a:xfrm>
            <a:off x="251520" y="1196752"/>
            <a:ext cx="5256584" cy="5493812"/>
          </a:xfrm>
          <a:prstGeom prst="rect">
            <a:avLst/>
          </a:prstGeom>
        </p:spPr>
        <p:txBody>
          <a:bodyPr wrap="square">
            <a:spAutoFit/>
          </a:bodyPr>
          <a:lstStyle/>
          <a:p>
            <a:pPr marL="457200" indent="-457200">
              <a:buClr>
                <a:srgbClr val="C00000"/>
              </a:buClr>
              <a:buFont typeface="+mj-lt"/>
              <a:buAutoNum type="arabicPeriod" startAt="7"/>
              <a:tabLst>
                <a:tab pos="857250" algn="l"/>
                <a:tab pos="2066925" algn="l"/>
                <a:tab pos="2743200" algn="l"/>
                <a:tab pos="3822700" algn="l"/>
              </a:tabLst>
            </a:pPr>
            <a:r>
              <a:rPr lang="en-US" sz="2700" dirty="0">
                <a:latin typeface="Arial" panose="020B0604020202020204" pitchFamily="34" charset="0"/>
                <a:cs typeface="Arial" panose="020B0604020202020204" pitchFamily="34" charset="0"/>
              </a:rPr>
              <a:t>Obalesh has a movie package on his television. He pays £15 per month plus £3 for each film he watches. He watches about 6 films a </a:t>
            </a:r>
            <a:r>
              <a:rPr lang="en-US" sz="2700" dirty="0" smtClean="0">
                <a:latin typeface="Arial" panose="020B0604020202020204" pitchFamily="34" charset="0"/>
                <a:cs typeface="Arial" panose="020B0604020202020204" pitchFamily="34" charset="0"/>
              </a:rPr>
              <a:t>month.</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He </a:t>
            </a:r>
            <a:r>
              <a:rPr lang="en-US" sz="2700" dirty="0">
                <a:latin typeface="Arial" panose="020B0604020202020204" pitchFamily="34" charset="0"/>
                <a:cs typeface="Arial" panose="020B0604020202020204" pitchFamily="34" charset="0"/>
              </a:rPr>
              <a:t>sees a new offer for £25 per month plus £1 per film.</a:t>
            </a:r>
          </a:p>
          <a:p>
            <a:pPr marL="914400" indent="-457200">
              <a:buClr>
                <a:srgbClr val="C00000"/>
              </a:buClr>
              <a:buFont typeface="+mj-lt"/>
              <a:buAutoNum type="alphaLcPeriod"/>
              <a:tabLst>
                <a:tab pos="857250" algn="l"/>
                <a:tab pos="2066925" algn="l"/>
                <a:tab pos="2743200" algn="l"/>
                <a:tab pos="3822700" algn="l"/>
              </a:tabLst>
            </a:pPr>
            <a:r>
              <a:rPr lang="en-US" sz="2700" dirty="0" smtClean="0">
                <a:latin typeface="Arial" panose="020B0604020202020204" pitchFamily="34" charset="0"/>
                <a:cs typeface="Arial" panose="020B0604020202020204" pitchFamily="34" charset="0"/>
              </a:rPr>
              <a:t>Should </a:t>
            </a:r>
            <a:r>
              <a:rPr lang="en-US" sz="2700" dirty="0">
                <a:latin typeface="Arial" panose="020B0604020202020204" pitchFamily="34" charset="0"/>
                <a:cs typeface="Arial" panose="020B0604020202020204" pitchFamily="34" charset="0"/>
              </a:rPr>
              <a:t>he change to the new offer? </a:t>
            </a:r>
            <a:endParaRPr lang="en-US" sz="27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could you see at a glance when each payment option was better value?</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44408" y="1268760"/>
            <a:ext cx="546048" cy="514544"/>
          </a:xfrm>
          <a:prstGeom prst="rect">
            <a:avLst/>
          </a:prstGeom>
        </p:spPr>
      </p:pic>
    </p:spTree>
    <p:extLst>
      <p:ext uri="{BB962C8B-B14F-4D97-AF65-F5344CB8AC3E}">
        <p14:creationId xmlns:p14="http://schemas.microsoft.com/office/powerpoint/2010/main" val="315946007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1669" y="1816327"/>
            <a:ext cx="5845297" cy="4447509"/>
          </a:xfrm>
          <a:prstGeom prst="rect">
            <a:avLst/>
          </a:prstGeom>
        </p:spPr>
      </p:pic>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11" name="Straight Arrow Connector 10"/>
          <p:cNvCxnSpPr/>
          <p:nvPr/>
        </p:nvCxnSpPr>
        <p:spPr>
          <a:xfrm flipH="1">
            <a:off x="4788024" y="1431339"/>
            <a:ext cx="576064" cy="845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7744" y="2060848"/>
            <a:ext cx="564386" cy="216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64088" y="1124744"/>
            <a:ext cx="3600400" cy="1656184"/>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A QR code is given in the </a:t>
            </a:r>
            <a:r>
              <a:rPr lang="en-US" sz="1600" dirty="0" smtClean="0">
                <a:solidFill>
                  <a:schemeClr val="tx1"/>
                </a:solidFill>
                <a:latin typeface="Arial" panose="020B0604020202020204" pitchFamily="34" charset="0"/>
                <a:cs typeface="Arial" panose="020B0604020202020204" pitchFamily="34" charset="0"/>
              </a:rPr>
              <a:t>problem solving </a:t>
            </a:r>
            <a:r>
              <a:rPr lang="en-US" sz="1600" dirty="0">
                <a:solidFill>
                  <a:schemeClr val="tx1"/>
                </a:solidFill>
                <a:latin typeface="Arial" panose="020B0604020202020204" pitchFamily="34" charset="0"/>
                <a:cs typeface="Arial" panose="020B0604020202020204" pitchFamily="34" charset="0"/>
              </a:rPr>
              <a:t>section where you learn a new strategy in that unit in the Student Book. Scan it to see the worked example and remind yourself of the strategy.</a:t>
            </a:r>
          </a:p>
        </p:txBody>
      </p:sp>
      <p:sp>
        <p:nvSpPr>
          <p:cNvPr id="5" name="Rounded Rectangle 4"/>
          <p:cNvSpPr/>
          <p:nvPr/>
        </p:nvSpPr>
        <p:spPr>
          <a:xfrm>
            <a:off x="179512" y="1124744"/>
            <a:ext cx="2088232" cy="317253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These are strategies that you have learned so far in the Student Book. They build up as you work through the book. Consider whether they could help you to answer some of the following questions.</a:t>
            </a:r>
          </a:p>
        </p:txBody>
      </p:sp>
      <p:sp>
        <p:nvSpPr>
          <p:cNvPr id="9" name="Rounded Rectangle 8"/>
          <p:cNvSpPr/>
          <p:nvPr/>
        </p:nvSpPr>
        <p:spPr>
          <a:xfrm>
            <a:off x="5148064" y="5301208"/>
            <a:ext cx="3744416" cy="136815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R symbol indicates questions where you are required to reason mathematically. Questions in this section do not have the P symbol as they are all problem-solving.</a:t>
            </a:r>
          </a:p>
        </p:txBody>
      </p:sp>
      <p:cxnSp>
        <p:nvCxnSpPr>
          <p:cNvPr id="18" name="Straight Arrow Connector 17"/>
          <p:cNvCxnSpPr>
            <a:stCxn id="9" idx="0"/>
          </p:cNvCxnSpPr>
          <p:nvPr/>
        </p:nvCxnSpPr>
        <p:spPr>
          <a:xfrm flipH="1" flipV="1">
            <a:off x="5364088" y="3645024"/>
            <a:ext cx="1656184" cy="165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 Same Side Corner Rectangle 2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00050" indent="-400050">
              <a:buClr>
                <a:srgbClr val="C00000"/>
              </a:buClr>
              <a:buFont typeface="+mj-lt"/>
              <a:buAutoNum type="arabicPeriod" startAt="8"/>
              <a:tabLst>
                <a:tab pos="857250" algn="l"/>
                <a:tab pos="2066925" algn="l"/>
                <a:tab pos="2743200" algn="l"/>
                <a:tab pos="3822700" algn="l"/>
              </a:tabLst>
            </a:pPr>
            <a:r>
              <a:rPr lang="en-US" sz="2300" dirty="0">
                <a:latin typeface="Arial" panose="020B0604020202020204" pitchFamily="34" charset="0"/>
                <a:cs typeface="Arial" panose="020B0604020202020204" pitchFamily="34" charset="0"/>
              </a:rPr>
              <a:t>The graph shows two different ways to pay monthly for a gym membership</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857250" algn="l"/>
                <a:tab pos="2066925" algn="l"/>
                <a:tab pos="2743200" algn="l"/>
                <a:tab pos="3822700" algn="l"/>
              </a:tabLst>
            </a:pPr>
            <a:r>
              <a:rPr lang="en-US" sz="2300" dirty="0" smtClean="0">
                <a:latin typeface="Arial" panose="020B0604020202020204" pitchFamily="34" charset="0"/>
                <a:cs typeface="Arial" panose="020B0604020202020204" pitchFamily="34" charset="0"/>
              </a:rPr>
              <a:t>Explain </a:t>
            </a:r>
            <a:r>
              <a:rPr lang="en-US" sz="2300" dirty="0">
                <a:latin typeface="Arial" panose="020B0604020202020204" pitchFamily="34" charset="0"/>
                <a:cs typeface="Arial" panose="020B0604020202020204" pitchFamily="34" charset="0"/>
              </a:rPr>
              <a:t>in words what each option </a:t>
            </a:r>
            <a:r>
              <a:rPr lang="en-US" sz="2300" dirty="0" smtClean="0">
                <a:latin typeface="Arial" panose="020B0604020202020204" pitchFamily="34" charset="0"/>
                <a:cs typeface="Arial" panose="020B0604020202020204" pitchFamily="34" charset="0"/>
              </a:rPr>
              <a:t>means. </a:t>
            </a:r>
          </a:p>
          <a:p>
            <a:pPr marL="400050" indent="-400050">
              <a:buClr>
                <a:srgbClr val="C00000"/>
              </a:buClr>
              <a:buFont typeface="+mj-lt"/>
              <a:buAutoNum type="alphaLcPeriod"/>
              <a:tabLst>
                <a:tab pos="857250" algn="l"/>
                <a:tab pos="2066925" algn="l"/>
                <a:tab pos="2743200" algn="l"/>
                <a:tab pos="3822700" algn="l"/>
              </a:tabLst>
            </a:pPr>
            <a:r>
              <a:rPr lang="en-US" sz="2300" dirty="0" err="1" smtClean="0">
                <a:latin typeface="Arial" panose="020B0604020202020204" pitchFamily="34" charset="0"/>
                <a:cs typeface="Arial" panose="020B0604020202020204" pitchFamily="34" charset="0"/>
              </a:rPr>
              <a:t>Diccon</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expects to do approximately 15 classes a </a:t>
            </a:r>
            <a:r>
              <a:rPr lang="en-US" sz="2300" dirty="0" smtClean="0">
                <a:latin typeface="Arial" panose="020B0604020202020204" pitchFamily="34" charset="0"/>
                <a:cs typeface="Arial" panose="020B0604020202020204" pitchFamily="34" charset="0"/>
              </a:rPr>
              <a:t>month. Which </a:t>
            </a:r>
            <a:r>
              <a:rPr lang="en-US" sz="2300" dirty="0">
                <a:latin typeface="Arial" panose="020B0604020202020204" pitchFamily="34" charset="0"/>
                <a:cs typeface="Arial" panose="020B0604020202020204" pitchFamily="34" charset="0"/>
              </a:rPr>
              <a:t>option should he choose?</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44408" y="1268760"/>
            <a:ext cx="546048" cy="514544"/>
          </a:xfrm>
          <a:prstGeom prst="rect">
            <a:avLst/>
          </a:prstGeom>
        </p:spPr>
      </p:pic>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a:stretch/>
        </p:blipFill>
        <p:spPr>
          <a:xfrm>
            <a:off x="1044123" y="2348880"/>
            <a:ext cx="3815909" cy="2307293"/>
          </a:xfrm>
          <a:prstGeom prst="rect">
            <a:avLst/>
          </a:prstGeom>
        </p:spPr>
      </p:pic>
    </p:spTree>
    <p:extLst>
      <p:ext uri="{BB962C8B-B14F-4D97-AF65-F5344CB8AC3E}">
        <p14:creationId xmlns:p14="http://schemas.microsoft.com/office/powerpoint/2010/main" val="2297037672"/>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497852"/>
              </a:xfrm>
              <a:prstGeom prst="rect">
                <a:avLst/>
              </a:prstGeom>
            </p:spPr>
            <p:txBody>
              <a:bodyPr wrap="square">
                <a:spAutoFit/>
              </a:bodyPr>
              <a:lstStyle/>
              <a:p>
                <a:pPr marL="342900" indent="-342900">
                  <a:buClr>
                    <a:srgbClr val="C00000"/>
                  </a:buClr>
                  <a:buFont typeface="+mj-lt"/>
                  <a:buAutoNum type="arabicPeriod" startAt="9"/>
                  <a:tabLst>
                    <a:tab pos="857250" algn="l"/>
                    <a:tab pos="2066925" algn="l"/>
                    <a:tab pos="2743200" algn="l"/>
                    <a:tab pos="3822700" algn="l"/>
                  </a:tabLst>
                </a:pPr>
                <a:r>
                  <a:rPr lang="en-US" sz="2300" dirty="0" smtClean="0">
                    <a:latin typeface="Arial" panose="020B0604020202020204" pitchFamily="34" charset="0"/>
                    <a:cs typeface="Arial" panose="020B0604020202020204" pitchFamily="34" charset="0"/>
                  </a:rPr>
                  <a:t>A car salesman is paid using this equation.</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t>
                </a:r>
                <a:r>
                  <a:rPr lang="en-US" sz="2300" b="1" i="1" dirty="0" smtClean="0">
                    <a:solidFill>
                      <a:srgbClr val="0070C0"/>
                    </a:solidFill>
                    <a:latin typeface="Arial" panose="020B0604020202020204" pitchFamily="34" charset="0"/>
                    <a:cs typeface="Arial" panose="020B0604020202020204" pitchFamily="34" charset="0"/>
                  </a:rPr>
                  <a:t>y</a:t>
                </a:r>
                <a:r>
                  <a:rPr lang="en-US" sz="2300" b="1" dirty="0" smtClean="0">
                    <a:solidFill>
                      <a:srgbClr val="0070C0"/>
                    </a:solidFill>
                    <a:latin typeface="Arial" panose="020B0604020202020204" pitchFamily="34" charset="0"/>
                    <a:cs typeface="Arial" panose="020B0604020202020204" pitchFamily="34" charset="0"/>
                  </a:rPr>
                  <a:t> = </a:t>
                </a:r>
                <a14:m>
                  <m:oMath xmlns:m="http://schemas.openxmlformats.org/officeDocument/2006/math">
                    <m:f>
                      <m:fPr>
                        <m:ctrlPr>
                          <a:rPr lang="en-US" sz="2300" b="1" i="1" smtClean="0">
                            <a:solidFill>
                              <a:srgbClr val="0070C0"/>
                            </a:solidFill>
                            <a:latin typeface="Cambria Math" panose="02040503050406030204" pitchFamily="18" charset="0"/>
                            <a:cs typeface="Arial" panose="020B0604020202020204" pitchFamily="34" charset="0"/>
                          </a:rPr>
                        </m:ctrlPr>
                      </m:fPr>
                      <m:num>
                        <m:r>
                          <a:rPr lang="en-US" sz="2300" b="1" i="1" smtClean="0">
                            <a:solidFill>
                              <a:srgbClr val="0070C0"/>
                            </a:solidFill>
                            <a:latin typeface="Cambria Math" panose="02040503050406030204" pitchFamily="18" charset="0"/>
                            <a:cs typeface="Arial" panose="020B0604020202020204" pitchFamily="34" charset="0"/>
                          </a:rPr>
                          <m:t>𝒙</m:t>
                        </m:r>
                      </m:num>
                      <m:den>
                        <m:r>
                          <a:rPr lang="en-US" sz="2300" b="1" i="1" smtClean="0">
                            <a:solidFill>
                              <a:srgbClr val="0070C0"/>
                            </a:solidFill>
                            <a:latin typeface="Cambria Math" panose="02040503050406030204" pitchFamily="18" charset="0"/>
                            <a:cs typeface="Arial" panose="020B0604020202020204" pitchFamily="34" charset="0"/>
                          </a:rPr>
                          <m:t>𝟏𝟎𝟎</m:t>
                        </m:r>
                      </m:den>
                    </m:f>
                  </m:oMath>
                </a14:m>
                <a:r>
                  <a:rPr lang="en-US" sz="2300" b="1" dirty="0" smtClean="0">
                    <a:solidFill>
                      <a:srgbClr val="0070C0"/>
                    </a:solidFill>
                    <a:latin typeface="Arial" panose="020B0604020202020204" pitchFamily="34" charset="0"/>
                    <a:cs typeface="Arial" panose="020B0604020202020204" pitchFamily="34" charset="0"/>
                  </a:rPr>
                  <a:t> + 1500</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where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is his monthly wage (£) and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is the total value of all the cars he sells, </a:t>
                </a:r>
                <a:endParaRPr lang="en-US" sz="230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the graph for the equation, </a:t>
                </a:r>
                <a:endParaRPr lang="en-US" sz="2300" dirty="0" smtClean="0">
                  <a:latin typeface="Arial" panose="020B0604020202020204" pitchFamily="34" charset="0"/>
                  <a:cs typeface="Arial" panose="020B0604020202020204" pitchFamily="34" charset="0"/>
                </a:endParaRPr>
              </a:p>
              <a:p>
                <a:pPr marL="68580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his monthly pay when no sales are made?</a:t>
                </a:r>
              </a:p>
              <a:p>
                <a:pPr marL="685800" indent="-342900">
                  <a:buClr>
                    <a:srgbClr val="C00000"/>
                  </a:buClr>
                  <a:buFont typeface="+mj-lt"/>
                  <a:buAutoNum type="alphaLcPeriod"/>
                  <a:tabLst>
                    <a:tab pos="2066925" algn="l"/>
                    <a:tab pos="2743200" algn="l"/>
                    <a:tab pos="3822700" algn="l"/>
                  </a:tabLst>
                </a:pPr>
                <a:r>
                  <a:rPr lang="en-US" sz="2300" dirty="0" smtClean="0">
                    <a:latin typeface="Arial" panose="020B0604020202020204" pitchFamily="34" charset="0"/>
                    <a:cs typeface="Arial" panose="020B0604020202020204" pitchFamily="34" charset="0"/>
                  </a:rPr>
                  <a:t>He </a:t>
                </a:r>
                <a:r>
                  <a:rPr lang="en-US" sz="2300" dirty="0">
                    <a:latin typeface="Arial" panose="020B0604020202020204" pitchFamily="34" charset="0"/>
                    <a:cs typeface="Arial" panose="020B0604020202020204" pitchFamily="34" charset="0"/>
                  </a:rPr>
                  <a:t>usually sells cars to the value of approximately £45000 a month. He is offered a different job where there is a fixed salary of £3000 a month. Should he take it?</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497852"/>
              </a:xfrm>
              <a:prstGeom prst="rect">
                <a:avLst/>
              </a:prstGeom>
              <a:blipFill rotWithShape="0">
                <a:blip r:embed="rId4"/>
                <a:stretch>
                  <a:fillRect l="-1390" t="-776" r="-3013" b="-1885"/>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4198170053"/>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9.5 – Real-life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p:grpSp>
        <p:nvGrpSpPr>
          <p:cNvPr id="6" name="Group 5"/>
          <p:cNvGrpSpPr/>
          <p:nvPr/>
        </p:nvGrpSpPr>
        <p:grpSpPr>
          <a:xfrm>
            <a:off x="287702" y="1268760"/>
            <a:ext cx="8490319" cy="5256584"/>
            <a:chOff x="3510771" y="1089031"/>
            <a:chExt cx="5168022" cy="5256584"/>
          </a:xfrm>
        </p:grpSpPr>
        <p:sp>
          <p:nvSpPr>
            <p:cNvPr id="8" name="Round Diagonal Corner Rectangle 7"/>
            <p:cNvSpPr/>
            <p:nvPr/>
          </p:nvSpPr>
          <p:spPr>
            <a:xfrm>
              <a:off x="3510771" y="1089031"/>
              <a:ext cx="5168022"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510771" y="1089031"/>
              <a:ext cx="5168022" cy="395081"/>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10 – Exam-Style Questions</a:t>
              </a:r>
              <a:endParaRPr lang="en-US" sz="20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8" y="1579727"/>
              <a:ext cx="3369514" cy="2139047"/>
            </a:xfrm>
            <a:prstGeom prst="rect">
              <a:avLst/>
            </a:prstGeom>
          </p:spPr>
          <p:txBody>
            <a:bodyPr wrap="square">
              <a:spAutoFit/>
            </a:bodyPr>
            <a:lstStyle/>
            <a:p>
              <a:pPr>
                <a:spcAft>
                  <a:spcPts val="0"/>
                </a:spcAft>
                <a:tabLst>
                  <a:tab pos="4972050" algn="r"/>
                </a:tabLst>
              </a:pPr>
              <a:r>
                <a:rPr lang="en-US" sz="1900" dirty="0"/>
                <a:t>The graph shows how three different bus companies work out the cost of their tickets</a:t>
              </a:r>
              <a:r>
                <a:rPr lang="en-US" sz="1900" dirty="0" smtClean="0"/>
                <a:t>.</a:t>
              </a:r>
            </a:p>
            <a:p>
              <a:pPr>
                <a:spcAft>
                  <a:spcPts val="0"/>
                </a:spcAft>
                <a:tabLst>
                  <a:tab pos="4972050" algn="r"/>
                </a:tabLst>
              </a:pPr>
              <a:r>
                <a:rPr lang="en-US" sz="1900" dirty="0"/>
                <a:t>Here are the charges of the three companies. </a:t>
              </a:r>
              <a:endParaRPr lang="en-US" sz="1900" dirty="0" smtClean="0"/>
            </a:p>
            <a:p>
              <a:pPr>
                <a:spcAft>
                  <a:spcPts val="0"/>
                </a:spcAft>
                <a:tabLst>
                  <a:tab pos="4972050" algn="r"/>
                </a:tabLst>
              </a:pPr>
              <a:r>
                <a:rPr lang="en-US" sz="1900" b="1" dirty="0" smtClean="0"/>
                <a:t>Company </a:t>
              </a:r>
              <a:r>
                <a:rPr lang="en-US" sz="1900" b="1" dirty="0"/>
                <a:t>A</a:t>
              </a:r>
              <a:r>
                <a:rPr lang="en-US" sz="1900" dirty="0"/>
                <a:t> 25p per mile.</a:t>
              </a:r>
            </a:p>
            <a:p>
              <a:pPr>
                <a:spcAft>
                  <a:spcPts val="0"/>
                </a:spcAft>
                <a:tabLst>
                  <a:tab pos="4972050" algn="r"/>
                </a:tabLst>
              </a:pPr>
              <a:r>
                <a:rPr lang="en-US" sz="1900" b="1" dirty="0"/>
                <a:t>Company B</a:t>
              </a:r>
              <a:r>
                <a:rPr lang="en-US" sz="1900" dirty="0"/>
                <a:t> £4 for all journeys up to 10 miles, then an extra £2 per mile. </a:t>
              </a:r>
              <a:endParaRPr lang="en-US" sz="1900" dirty="0" smtClean="0"/>
            </a:p>
            <a:p>
              <a:pPr>
                <a:spcAft>
                  <a:spcPts val="0"/>
                </a:spcAft>
                <a:tabLst>
                  <a:tab pos="4972050" algn="r"/>
                </a:tabLst>
              </a:pPr>
              <a:r>
                <a:rPr lang="en-US" sz="1900" b="1" dirty="0" smtClean="0"/>
                <a:t>Company </a:t>
              </a:r>
              <a:r>
                <a:rPr lang="en-US" sz="1900" b="1" dirty="0"/>
                <a:t>C</a:t>
              </a:r>
              <a:r>
                <a:rPr lang="en-US" sz="1900" dirty="0"/>
                <a:t> £5 plus 50p per </a:t>
              </a:r>
              <a:r>
                <a:rPr lang="en-US" sz="1900" dirty="0" smtClean="0"/>
                <a:t>mile.</a:t>
              </a:r>
            </a:p>
          </p:txBody>
        </p:sp>
      </p:grpSp>
      <p:pic>
        <p:nvPicPr>
          <p:cNvPr id="2" name="Picture 1"/>
          <p:cNvPicPr>
            <a:picLocks noChangeAspect="1"/>
          </p:cNvPicPr>
          <p:nvPr/>
        </p:nvPicPr>
        <p:blipFill rotWithShape="1">
          <a:blip r:embed="rId4" cstate="print">
            <a:lum bright="20000" contrast="-20000"/>
            <a:extLst>
              <a:ext uri="{28A0092B-C50C-407E-A947-70E740481C1C}">
                <a14:useLocalDpi xmlns:a14="http://schemas.microsoft.com/office/drawing/2010/main" val="0"/>
              </a:ext>
            </a:extLst>
          </a:blip>
          <a:srcRect/>
          <a:stretch/>
        </p:blipFill>
        <p:spPr>
          <a:xfrm>
            <a:off x="5940152" y="1772816"/>
            <a:ext cx="2808312" cy="2431276"/>
          </a:xfrm>
          <a:prstGeom prst="rect">
            <a:avLst/>
          </a:prstGeom>
        </p:spPr>
      </p:pic>
      <p:sp>
        <p:nvSpPr>
          <p:cNvPr id="4" name="Rectangle 3"/>
          <p:cNvSpPr/>
          <p:nvPr/>
        </p:nvSpPr>
        <p:spPr>
          <a:xfrm>
            <a:off x="374966" y="3886597"/>
            <a:ext cx="8373498" cy="1846659"/>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1900" dirty="0" smtClean="0"/>
              <a:t>Match </a:t>
            </a:r>
            <a:r>
              <a:rPr lang="en-US" sz="1900" dirty="0"/>
              <a:t>each line on the graph to the </a:t>
            </a:r>
            <a:r>
              <a:rPr lang="en-US" sz="1900" dirty="0" smtClean="0"/>
              <a:t>letter </a:t>
            </a:r>
            <a:br>
              <a:rPr lang="en-US" sz="1900" dirty="0" smtClean="0"/>
            </a:br>
            <a:r>
              <a:rPr lang="en-US" sz="1900" dirty="0" smtClean="0"/>
              <a:t>of </a:t>
            </a:r>
            <a:r>
              <a:rPr lang="en-US" sz="1900" dirty="0"/>
              <a:t>the company it represents. </a:t>
            </a:r>
            <a:r>
              <a:rPr lang="en-US" sz="1900" dirty="0" err="1"/>
              <a:t>Sanjit</a:t>
            </a:r>
            <a:r>
              <a:rPr lang="en-US" sz="1900" dirty="0"/>
              <a:t> uses </a:t>
            </a:r>
            <a:r>
              <a:rPr lang="en-US" sz="1900" dirty="0" smtClean="0"/>
              <a:t>company </a:t>
            </a:r>
            <a:r>
              <a:rPr lang="en-US" sz="1900" b="1" dirty="0"/>
              <a:t>B</a:t>
            </a:r>
            <a:r>
              <a:rPr lang="en-US" sz="1900" dirty="0"/>
              <a:t> to travel 12 </a:t>
            </a:r>
            <a:r>
              <a:rPr lang="en-US" sz="1900" dirty="0" smtClean="0"/>
              <a:t>miles. </a:t>
            </a:r>
          </a:p>
          <a:p>
            <a:pPr marL="342900" indent="-342900">
              <a:spcAft>
                <a:spcPts val="0"/>
              </a:spcAft>
              <a:buClr>
                <a:srgbClr val="C00000"/>
              </a:buClr>
              <a:buFont typeface="+mj-lt"/>
              <a:buAutoNum type="alphaLcPeriod"/>
              <a:tabLst>
                <a:tab pos="4972050" algn="r"/>
              </a:tabLst>
            </a:pPr>
            <a:r>
              <a:rPr lang="en-US" sz="1900" dirty="0" smtClean="0"/>
              <a:t>Find </a:t>
            </a:r>
            <a:r>
              <a:rPr lang="en-US" sz="1900" dirty="0"/>
              <a:t>the total cost of a </a:t>
            </a:r>
            <a:r>
              <a:rPr lang="en-US" sz="1900" dirty="0" smtClean="0"/>
              <a:t>ticket.</a:t>
            </a:r>
          </a:p>
          <a:p>
            <a:pPr>
              <a:spcAft>
                <a:spcPts val="0"/>
              </a:spcAft>
              <a:buClr>
                <a:srgbClr val="C00000"/>
              </a:buClr>
              <a:tabLst>
                <a:tab pos="4972050" algn="r"/>
              </a:tabLst>
            </a:pPr>
            <a:r>
              <a:rPr lang="en-US" sz="1900" dirty="0" err="1" smtClean="0"/>
              <a:t>Maarta</a:t>
            </a:r>
            <a:r>
              <a:rPr lang="en-US" sz="1900" dirty="0" smtClean="0"/>
              <a:t> </a:t>
            </a:r>
            <a:r>
              <a:rPr lang="en-US" sz="1900" dirty="0"/>
              <a:t>needs to travel 15 miles. She can only </a:t>
            </a:r>
            <a:r>
              <a:rPr lang="en-US" sz="1900" dirty="0" smtClean="0"/>
              <a:t>use </a:t>
            </a:r>
            <a:r>
              <a:rPr lang="en-US" sz="1900" dirty="0"/>
              <a:t>company </a:t>
            </a:r>
            <a:r>
              <a:rPr lang="en-US" sz="1900" b="1" dirty="0"/>
              <a:t>B</a:t>
            </a:r>
            <a:r>
              <a:rPr lang="en-US" sz="1900" dirty="0"/>
              <a:t> or </a:t>
            </a:r>
            <a:r>
              <a:rPr lang="en-US" sz="1900" b="1" dirty="0"/>
              <a:t>C</a:t>
            </a:r>
            <a:r>
              <a:rPr lang="en-US" sz="1900" dirty="0"/>
              <a:t>. </a:t>
            </a:r>
            <a:endParaRPr lang="en-US" sz="1900" dirty="0" smtClean="0"/>
          </a:p>
          <a:p>
            <a:pPr marL="342900" indent="-342900">
              <a:spcAft>
                <a:spcPts val="0"/>
              </a:spcAft>
              <a:buClr>
                <a:srgbClr val="C00000"/>
              </a:buClr>
              <a:buFont typeface="+mj-lt"/>
              <a:buAutoNum type="alphaLcPeriod"/>
              <a:tabLst>
                <a:tab pos="8172450" algn="r"/>
              </a:tabLst>
            </a:pPr>
            <a:r>
              <a:rPr lang="en-US" sz="1900" dirty="0" smtClean="0"/>
              <a:t>Explain </a:t>
            </a:r>
            <a:r>
              <a:rPr lang="en-US" sz="1900" dirty="0"/>
              <a:t>which company would be cheaper for her to </a:t>
            </a:r>
            <a:r>
              <a:rPr lang="en-US" sz="1900" dirty="0" smtClean="0"/>
              <a:t>use. You </a:t>
            </a:r>
            <a:r>
              <a:rPr lang="en-US" sz="1900" dirty="0"/>
              <a:t>must give reasons for your answer</a:t>
            </a:r>
            <a:r>
              <a:rPr lang="en-US" sz="1900" dirty="0" smtClean="0"/>
              <a:t>.	</a:t>
            </a:r>
            <a:r>
              <a:rPr lang="en-US" sz="1900" b="1" dirty="0" smtClean="0"/>
              <a:t>(</a:t>
            </a:r>
            <a:r>
              <a:rPr lang="en-US" sz="1900" b="1" dirty="0"/>
              <a:t>4 marks)</a:t>
            </a:r>
          </a:p>
        </p:txBody>
      </p:sp>
      <p:sp>
        <p:nvSpPr>
          <p:cNvPr id="12" name="Rectangle 11"/>
          <p:cNvSpPr/>
          <p:nvPr/>
        </p:nvSpPr>
        <p:spPr>
          <a:xfrm flipH="1">
            <a:off x="279285" y="5733256"/>
            <a:ext cx="8498735" cy="8640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Arial" panose="020B0604020202020204" pitchFamily="34" charset="0"/>
                <a:cs typeface="Arial" panose="020B0604020202020204" pitchFamily="34" charset="0"/>
              </a:rPr>
              <a:t>Exam hint - </a:t>
            </a:r>
            <a:r>
              <a:rPr lang="en-US" sz="2400" dirty="0" smtClean="0">
                <a:solidFill>
                  <a:schemeClr val="tx1"/>
                </a:solidFill>
                <a:latin typeface="Arial" panose="020B0604020202020204" pitchFamily="34" charset="0"/>
                <a:cs typeface="Arial" panose="020B0604020202020204" pitchFamily="34" charset="0"/>
              </a:rPr>
              <a:t>To </a:t>
            </a:r>
            <a:r>
              <a:rPr lang="en-US" sz="2400" dirty="0">
                <a:solidFill>
                  <a:schemeClr val="tx1"/>
                </a:solidFill>
                <a:latin typeface="Arial" panose="020B0604020202020204" pitchFamily="34" charset="0"/>
                <a:cs typeface="Arial" panose="020B0604020202020204" pitchFamily="34" charset="0"/>
              </a:rPr>
              <a:t>get all the marks you need to refer to the numbers on the graph as you explain your reasons.</a:t>
            </a:r>
          </a:p>
        </p:txBody>
      </p:sp>
    </p:spTree>
    <p:extLst>
      <p:ext uri="{BB962C8B-B14F-4D97-AF65-F5344CB8AC3E}">
        <p14:creationId xmlns:p14="http://schemas.microsoft.com/office/powerpoint/2010/main" val="2774620447"/>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72</a:t>
            </a:r>
            <a:endParaRPr lang="en-GB" sz="1400" b="1" dirty="0">
              <a:latin typeface="Calibri" panose="020F0502020204030204" pitchFamily="34" charset="0"/>
            </a:endParaRPr>
          </a:p>
        </p:txBody>
      </p:sp>
      <p:sp>
        <p:nvSpPr>
          <p:cNvPr id="3" name="Rectangle 2"/>
          <p:cNvSpPr/>
          <p:nvPr/>
        </p:nvSpPr>
        <p:spPr>
          <a:xfrm>
            <a:off x="251520" y="1196752"/>
            <a:ext cx="5256584" cy="4401205"/>
          </a:xfrm>
          <a:prstGeom prst="rect">
            <a:avLst/>
          </a:prstGeom>
        </p:spPr>
        <p:txBody>
          <a:bodyPr wrap="square">
            <a:spAutoFit/>
          </a:bodyPr>
          <a:lstStyle/>
          <a:p>
            <a:pPr marL="400050" indent="-400050">
              <a:buClr>
                <a:srgbClr val="C00000"/>
              </a:buClr>
              <a:buFont typeface="+mj-lt"/>
              <a:buAutoNum type="arabicPeriod"/>
              <a:tabLst>
                <a:tab pos="857250" algn="l"/>
                <a:tab pos="2066925" algn="l"/>
                <a:tab pos="2743200" algn="l"/>
                <a:tab pos="382270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Aaban leaves for school at 8 am. He walks for 1 mile to his friend's house, which takes him 20 </a:t>
            </a:r>
            <a:r>
              <a:rPr lang="en-US" sz="2000" dirty="0" smtClean="0">
                <a:latin typeface="Arial" panose="020B0604020202020204" pitchFamily="34" charset="0"/>
                <a:cs typeface="Arial" panose="020B0604020202020204" pitchFamily="34" charset="0"/>
              </a:rPr>
              <a:t>minutes.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He </a:t>
            </a:r>
            <a:r>
              <a:rPr lang="en-US" sz="2000" dirty="0">
                <a:latin typeface="Arial" panose="020B0604020202020204" pitchFamily="34" charset="0"/>
                <a:cs typeface="Arial" panose="020B0604020202020204" pitchFamily="34" charset="0"/>
              </a:rPr>
              <a:t>then meets his friend at his house, stops for 10 minutes for a cup of tea, and walks a further j mile, which takes him 15 minutes,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a distance-time graph for </a:t>
            </a:r>
            <a:r>
              <a:rPr lang="en-US" sz="2000" dirty="0" err="1">
                <a:latin typeface="Arial" panose="020B0604020202020204" pitchFamily="34" charset="0"/>
                <a:cs typeface="Arial" panose="020B0604020202020204" pitchFamily="34" charset="0"/>
              </a:rPr>
              <a:t>Aaban's</a:t>
            </a:r>
            <a:r>
              <a:rPr lang="en-US" sz="2000" dirty="0">
                <a:latin typeface="Arial" panose="020B0604020202020204" pitchFamily="34" charset="0"/>
                <a:cs typeface="Arial" panose="020B0604020202020204" pitchFamily="34" charset="0"/>
              </a:rPr>
              <a:t> journey.</a:t>
            </a:r>
          </a:p>
          <a:p>
            <a:pPr marL="800100" lvl="1"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average </a:t>
            </a:r>
            <a:r>
              <a:rPr lang="en-US" sz="2000" dirty="0" smtClean="0">
                <a:latin typeface="Arial" panose="020B0604020202020204" pitchFamily="34" charset="0"/>
                <a:cs typeface="Arial" panose="020B0604020202020204" pitchFamily="34" charset="0"/>
              </a:rPr>
              <a:t>speed </a:t>
            </a:r>
            <a:r>
              <a:rPr lang="en-US" sz="2000" dirty="0">
                <a:latin typeface="Arial" panose="020B0604020202020204" pitchFamily="34" charset="0"/>
                <a:cs typeface="Arial" panose="020B0604020202020204" pitchFamily="34" charset="0"/>
              </a:rPr>
              <a:t>in miles per </a:t>
            </a:r>
            <a:r>
              <a:rPr lang="en-US" sz="2000" dirty="0" smtClean="0">
                <a:latin typeface="Arial" panose="020B0604020202020204" pitchFamily="34" charset="0"/>
                <a:cs typeface="Arial" panose="020B0604020202020204" pitchFamily="34" charset="0"/>
              </a:rPr>
              <a:t>hour </a:t>
            </a:r>
            <a:r>
              <a:rPr lang="en-US" sz="2000" dirty="0">
                <a:latin typeface="Arial" panose="020B0604020202020204" pitchFamily="34" charset="0"/>
                <a:cs typeface="Arial" panose="020B0604020202020204" pitchFamily="34" charset="0"/>
              </a:rPr>
              <a:t>for each part of </a:t>
            </a:r>
            <a:r>
              <a:rPr lang="en-US" sz="2000" dirty="0" smtClean="0">
                <a:latin typeface="Arial" panose="020B0604020202020204" pitchFamily="34" charset="0"/>
                <a:cs typeface="Arial" panose="020B0604020202020204" pitchFamily="34" charset="0"/>
              </a:rPr>
              <a:t>his </a:t>
            </a:r>
            <a:r>
              <a:rPr lang="en-US" sz="2000" dirty="0">
                <a:latin typeface="Arial" panose="020B0604020202020204" pitchFamily="34" charset="0"/>
                <a:cs typeface="Arial" panose="020B0604020202020204" pitchFamily="34" charset="0"/>
              </a:rPr>
              <a:t>journey</a:t>
            </a:r>
            <a:r>
              <a:rPr lang="en-US" sz="20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Compare the average speeds to decide in </a:t>
            </a: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part of the journey he was walking more quickly.</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lum bright="20000" contrast="-20000"/>
            <a:extLst>
              <a:ext uri="{28A0092B-C50C-407E-A947-70E740481C1C}">
                <a14:useLocalDpi xmlns:a14="http://schemas.microsoft.com/office/drawing/2010/main" val="0"/>
              </a:ext>
            </a:extLst>
          </a:blip>
          <a:srcRect l="5344" t="2788" r="5258" b="4423"/>
          <a:stretch/>
        </p:blipFill>
        <p:spPr>
          <a:xfrm>
            <a:off x="4441568" y="5301208"/>
            <a:ext cx="1058152" cy="1224136"/>
          </a:xfrm>
          <a:prstGeom prst="rect">
            <a:avLst/>
          </a:prstGeom>
        </p:spPr>
      </p:pic>
      <p:sp>
        <p:nvSpPr>
          <p:cNvPr id="8" name="Rectangle 7"/>
          <p:cNvSpPr/>
          <p:nvPr/>
        </p:nvSpPr>
        <p:spPr>
          <a:xfrm flipH="1">
            <a:off x="251520" y="5632309"/>
            <a:ext cx="4032448" cy="96504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Q1a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Draw a horizontal axis from 0 to 60 minutes and a vertical axis from 0 to 2 miles.</a:t>
            </a:r>
          </a:p>
        </p:txBody>
      </p:sp>
    </p:spTree>
    <p:extLst>
      <p:ext uri="{BB962C8B-B14F-4D97-AF65-F5344CB8AC3E}">
        <p14:creationId xmlns:p14="http://schemas.microsoft.com/office/powerpoint/2010/main" val="1867164542"/>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73</a:t>
            </a:r>
            <a:endParaRPr lang="en-GB" sz="1400" b="1" dirty="0">
              <a:latin typeface="Calibri" panose="020F0502020204030204" pitchFamily="34" charset="0"/>
            </a:endParaRPr>
          </a:p>
        </p:txBody>
      </p:sp>
      <p:sp>
        <p:nvSpPr>
          <p:cNvPr id="3" name="Rectangle 2"/>
          <p:cNvSpPr/>
          <p:nvPr/>
        </p:nvSpPr>
        <p:spPr>
          <a:xfrm>
            <a:off x="251520" y="1196752"/>
            <a:ext cx="8568952" cy="5262979"/>
          </a:xfrm>
          <a:prstGeom prst="rect">
            <a:avLst/>
          </a:prstGeom>
        </p:spPr>
        <p:txBody>
          <a:bodyPr wrap="square">
            <a:spAutoFit/>
          </a:bodyPr>
          <a:lstStyle/>
          <a:p>
            <a:pPr marL="400050" indent="-400050">
              <a:buClr>
                <a:srgbClr val="C00000"/>
              </a:buClr>
              <a:buFont typeface="+mj-lt"/>
              <a:buAutoNum type="arabicPeriod" startAt="2"/>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This </a:t>
            </a:r>
            <a:r>
              <a:rPr lang="en-US" sz="2400" dirty="0">
                <a:latin typeface="Arial" panose="020B0604020202020204" pitchFamily="34" charset="0"/>
                <a:cs typeface="Arial" panose="020B0604020202020204" pitchFamily="34" charset="0"/>
              </a:rPr>
              <a:t>distance-time graph shows </a:t>
            </a:r>
            <a:r>
              <a:rPr lang="en-US" sz="2400" dirty="0" smtClean="0">
                <a:latin typeface="Arial" panose="020B0604020202020204" pitchFamily="34" charset="0"/>
                <a:cs typeface="Arial" panose="020B0604020202020204" pitchFamily="34" charset="0"/>
              </a:rPr>
              <a:t>Claudia's morning </a:t>
            </a:r>
            <a:r>
              <a:rPr lang="en-US" sz="2400" dirty="0">
                <a:latin typeface="Arial" panose="020B0604020202020204" pitchFamily="34" charset="0"/>
                <a:cs typeface="Arial" panose="020B0604020202020204" pitchFamily="34" charset="0"/>
              </a:rPr>
              <a:t>run</a:t>
            </a:r>
            <a:r>
              <a:rPr lang="en-US" sz="2400" dirty="0" smtClean="0">
                <a:latin typeface="Arial" panose="020B0604020202020204" pitchFamily="34" charset="0"/>
                <a:cs typeface="Arial" panose="020B0604020202020204" pitchFamily="34" charset="0"/>
              </a:rPr>
              <a:t>.</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far did Claudia jog on the first part of the run?</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long did she jog for before she stopped for a break?</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long did she rest for?</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was her average speed in km/h </a:t>
            </a:r>
            <a:r>
              <a:rPr lang="en-US" sz="2400" dirty="0" smtClean="0">
                <a:latin typeface="Arial" panose="020B0604020202020204" pitchFamily="34" charset="0"/>
                <a:cs typeface="Arial" panose="020B0604020202020204" pitchFamily="34" charset="0"/>
              </a:rPr>
              <a:t>for the </a:t>
            </a:r>
            <a:r>
              <a:rPr lang="en-US" sz="2400" dirty="0">
                <a:latin typeface="Arial" panose="020B0604020202020204" pitchFamily="34" charset="0"/>
                <a:cs typeface="Arial" panose="020B0604020202020204" pitchFamily="34" charset="0"/>
              </a:rPr>
              <a:t>first part of the run?</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long did the last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part of </a:t>
            </a:r>
            <a:r>
              <a:rPr lang="en-US" sz="2400" dirty="0">
                <a:latin typeface="Arial" panose="020B0604020202020204" pitchFamily="34" charset="0"/>
                <a:cs typeface="Arial" panose="020B0604020202020204" pitchFamily="34" charset="0"/>
              </a:rPr>
              <a:t>the run take?</a:t>
            </a: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far did she jog on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last </a:t>
            </a:r>
            <a:r>
              <a:rPr lang="en-US" sz="2400" dirty="0">
                <a:latin typeface="Arial" panose="020B0604020202020204" pitchFamily="34" charset="0"/>
                <a:cs typeface="Arial" panose="020B0604020202020204" pitchFamily="34" charset="0"/>
              </a:rPr>
              <a:t>part of the run? </a:t>
            </a:r>
            <a:endParaRPr lang="en-US" sz="24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was her average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speed </a:t>
            </a:r>
            <a:r>
              <a:rPr lang="en-US" sz="2400" dirty="0">
                <a:latin typeface="Arial" panose="020B0604020202020204" pitchFamily="34" charset="0"/>
                <a:cs typeface="Arial" panose="020B0604020202020204" pitchFamily="34" charset="0"/>
              </a:rPr>
              <a:t>for the last </a:t>
            </a:r>
            <a:r>
              <a:rPr lang="en-US" sz="2400" dirty="0" smtClean="0">
                <a:latin typeface="Arial" panose="020B0604020202020204" pitchFamily="34" charset="0"/>
                <a:cs typeface="Arial" panose="020B0604020202020204" pitchFamily="34" charset="0"/>
              </a:rPr>
              <a:t>part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the </a:t>
            </a:r>
            <a:r>
              <a:rPr lang="en-US" sz="2400" dirty="0">
                <a:latin typeface="Arial" panose="020B0604020202020204" pitchFamily="34" charset="0"/>
                <a:cs typeface="Arial" panose="020B0604020202020204" pitchFamily="34" charset="0"/>
              </a:rPr>
              <a:t>run?</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a:xfrm>
            <a:off x="4427984" y="3510739"/>
            <a:ext cx="4392488" cy="3086613"/>
          </a:xfrm>
          <a:prstGeom prst="rect">
            <a:avLst/>
          </a:prstGeom>
        </p:spPr>
      </p:pic>
    </p:spTree>
    <p:extLst>
      <p:ext uri="{BB962C8B-B14F-4D97-AF65-F5344CB8AC3E}">
        <p14:creationId xmlns:p14="http://schemas.microsoft.com/office/powerpoint/2010/main" val="185180634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73</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This </a:t>
            </a:r>
            <a:r>
              <a:rPr lang="en-US" sz="2200" dirty="0">
                <a:latin typeface="Arial" panose="020B0604020202020204" pitchFamily="34" charset="0"/>
                <a:cs typeface="Arial" panose="020B0604020202020204" pitchFamily="34" charset="0"/>
              </a:rPr>
              <a:t>graph shows </a:t>
            </a:r>
            <a:r>
              <a:rPr lang="en-US" sz="2200" dirty="0" err="1">
                <a:latin typeface="Arial" panose="020B0604020202020204" pitchFamily="34" charset="0"/>
                <a:cs typeface="Arial" panose="020B0604020202020204" pitchFamily="34" charset="0"/>
              </a:rPr>
              <a:t>Eiliyah's</a:t>
            </a:r>
            <a:r>
              <a:rPr lang="en-US" sz="2200" dirty="0">
                <a:latin typeface="Arial" panose="020B0604020202020204" pitchFamily="34" charset="0"/>
                <a:cs typeface="Arial" panose="020B0604020202020204" pitchFamily="34" charset="0"/>
              </a:rPr>
              <a:t> distance from </a:t>
            </a:r>
            <a:r>
              <a:rPr lang="en-US" sz="2200" dirty="0" smtClean="0">
                <a:latin typeface="Arial" panose="020B0604020202020204" pitchFamily="34" charset="0"/>
                <a:cs typeface="Arial" panose="020B0604020202020204" pitchFamily="34" charset="0"/>
              </a:rPr>
              <a:t>home </a:t>
            </a:r>
            <a:r>
              <a:rPr lang="en-US" sz="2200" dirty="0">
                <a:latin typeface="Arial" panose="020B0604020202020204" pitchFamily="34" charset="0"/>
                <a:cs typeface="Arial" panose="020B0604020202020204" pitchFamily="34" charset="0"/>
              </a:rPr>
              <a:t>when walking her dog</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average speed of her walk for the first part of the journey.</a:t>
            </a: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long did she stop for?</a:t>
            </a: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average speed on her return </a:t>
            </a:r>
            <a:r>
              <a:rPr lang="en-US" sz="2200" dirty="0" smtClean="0">
                <a:latin typeface="Arial" panose="020B0604020202020204" pitchFamily="34" charset="0"/>
                <a:cs typeface="Arial" panose="020B0604020202020204" pitchFamily="34" charset="0"/>
              </a:rPr>
              <a:t>journey</a:t>
            </a:r>
            <a:r>
              <a:rPr lang="en-US" sz="2200" dirty="0">
                <a:latin typeface="Arial" panose="020B0604020202020204" pitchFamily="34" charset="0"/>
                <a:cs typeface="Arial" panose="020B0604020202020204" pitchFamily="34" charset="0"/>
              </a:rPr>
              <a:t>.</a:t>
            </a: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far did she walk altogether?</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a:xfrm>
            <a:off x="1423320" y="1993002"/>
            <a:ext cx="3364704" cy="2583965"/>
          </a:xfrm>
          <a:prstGeom prst="rect">
            <a:avLst/>
          </a:prstGeom>
        </p:spPr>
      </p:pic>
    </p:spTree>
    <p:extLst>
      <p:ext uri="{BB962C8B-B14F-4D97-AF65-F5344CB8AC3E}">
        <p14:creationId xmlns:p14="http://schemas.microsoft.com/office/powerpoint/2010/main" val="210546439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415970"/>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Maaz</a:t>
                </a:r>
                <a:r>
                  <a:rPr lang="en-US" sz="2400" dirty="0">
                    <a:latin typeface="Arial" panose="020B0604020202020204" pitchFamily="34" charset="0"/>
                    <a:cs typeface="Arial" panose="020B0604020202020204" pitchFamily="34" charset="0"/>
                  </a:rPr>
                  <a:t> leaves home at 9 am and drives 20 miles to work. It takes him </a:t>
                </a:r>
                <a:r>
                  <a:rPr lang="en-US" sz="2400" dirty="0" smtClean="0">
                    <a:latin typeface="Arial" panose="020B0604020202020204" pitchFamily="34" charset="0"/>
                    <a:cs typeface="Arial" panose="020B0604020202020204" pitchFamily="34" charset="0"/>
                  </a:rPr>
                  <a:t>½ hour </a:t>
                </a:r>
                <a:r>
                  <a:rPr lang="en-US" sz="2400" dirty="0">
                    <a:latin typeface="Arial" panose="020B0604020202020204" pitchFamily="34" charset="0"/>
                    <a:cs typeface="Arial" panose="020B0604020202020204" pitchFamily="34" charset="0"/>
                  </a:rPr>
                  <a:t>to get </a:t>
                </a:r>
                <a:r>
                  <a:rPr lang="en-US" sz="2400" dirty="0" smtClean="0">
                    <a:latin typeface="Arial" panose="020B0604020202020204" pitchFamily="34" charset="0"/>
                    <a:cs typeface="Arial" panose="020B0604020202020204" pitchFamily="34" charset="0"/>
                  </a:rPr>
                  <a:t>there.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stays at work for </a:t>
                </a:r>
                <a:r>
                  <a:rPr lang="en-US" sz="2400" dirty="0" smtClean="0">
                    <a:latin typeface="Arial" panose="020B0604020202020204" pitchFamily="34" charset="0"/>
                    <a:cs typeface="Arial" panose="020B0604020202020204" pitchFamily="34" charset="0"/>
                  </a:rPr>
                  <a:t>½ hour </a:t>
                </a:r>
                <a:r>
                  <a:rPr lang="en-US" sz="2400" dirty="0">
                    <a:latin typeface="Arial" panose="020B0604020202020204" pitchFamily="34" charset="0"/>
                    <a:cs typeface="Arial" panose="020B0604020202020204" pitchFamily="34" charset="0"/>
                  </a:rPr>
                  <a:t>before getting into his car and driving 15 miles in 20 minutes to a </a:t>
                </a:r>
                <a:r>
                  <a:rPr lang="en-US" sz="2400" dirty="0" smtClean="0">
                    <a:latin typeface="Arial" panose="020B0604020202020204" pitchFamily="34" charset="0"/>
                    <a:cs typeface="Arial" panose="020B0604020202020204" pitchFamily="34" charset="0"/>
                  </a:rPr>
                  <a:t>call-out.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stays there for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4</m:t>
                        </m:r>
                      </m:den>
                    </m:f>
                  </m:oMath>
                </a14:m>
                <a:r>
                  <a:rPr lang="en-US" sz="2400" dirty="0" smtClean="0">
                    <a:latin typeface="Arial" panose="020B0604020202020204" pitchFamily="34" charset="0"/>
                    <a:cs typeface="Arial" panose="020B0604020202020204" pitchFamily="34" charset="0"/>
                  </a:rPr>
                  <a:t> hours </a:t>
                </a:r>
                <a:r>
                  <a:rPr lang="en-US" sz="2400" dirty="0">
                    <a:latin typeface="Arial" panose="020B0604020202020204" pitchFamily="34" charset="0"/>
                    <a:cs typeface="Arial" panose="020B0604020202020204" pitchFamily="34" charset="0"/>
                  </a:rPr>
                  <a:t>before returning home, arriving home at 1 pm. </a:t>
                </a:r>
                <a:endParaRPr lang="en-US" sz="24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a distance-time graph to show </a:t>
                </a:r>
                <a:r>
                  <a:rPr lang="en-US" sz="2400" dirty="0" err="1">
                    <a:latin typeface="Arial" panose="020B0604020202020204" pitchFamily="34" charset="0"/>
                    <a:cs typeface="Arial" panose="020B0604020202020204" pitchFamily="34" charset="0"/>
                  </a:rPr>
                  <a:t>Maaz's</a:t>
                </a:r>
                <a:r>
                  <a:rPr lang="en-US" sz="2400" dirty="0">
                    <a:latin typeface="Arial" panose="020B0604020202020204" pitchFamily="34" charset="0"/>
                    <a:cs typeface="Arial" panose="020B0604020202020204" pitchFamily="34" charset="0"/>
                  </a:rPr>
                  <a:t> journey.</a:t>
                </a:r>
              </a:p>
              <a:p>
                <a:pPr marL="914400" indent="-45720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which part of the journey was he travelling the fastest?</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415970"/>
              </a:xfrm>
              <a:prstGeom prst="rect">
                <a:avLst/>
              </a:prstGeom>
              <a:blipFill rotWithShape="0">
                <a:blip r:embed="rId4"/>
                <a:stretch>
                  <a:fillRect l="-1506" t="-787" r="-3244" b="-1575"/>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1289496647"/>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73</a:t>
            </a:r>
            <a:endParaRPr lang="en-GB" sz="1400" b="1" dirty="0">
              <a:latin typeface="Calibri" panose="020F0502020204030204" pitchFamily="34" charset="0"/>
            </a:endParaRPr>
          </a:p>
        </p:txBody>
      </p:sp>
      <p:sp>
        <p:nvSpPr>
          <p:cNvPr id="3" name="Rectangle 2"/>
          <p:cNvSpPr/>
          <p:nvPr/>
        </p:nvSpPr>
        <p:spPr>
          <a:xfrm>
            <a:off x="251520" y="1196752"/>
            <a:ext cx="5256584" cy="5493812"/>
          </a:xfrm>
          <a:prstGeom prst="rect">
            <a:avLst/>
          </a:prstGeom>
        </p:spPr>
        <p:txBody>
          <a:bodyPr wrap="square">
            <a:spAutoFit/>
          </a:bodyPr>
          <a:lstStyle/>
          <a:p>
            <a:pPr marL="342900" indent="-342900">
              <a:buClr>
                <a:srgbClr val="C00000"/>
              </a:buClr>
              <a:buFont typeface="+mj-lt"/>
              <a:buAutoNum type="arabicPeriod" startAt="5"/>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The graph shows two train </a:t>
            </a:r>
            <a:r>
              <a:rPr lang="en-US" sz="2000" dirty="0" smtClean="0">
                <a:latin typeface="Arial" panose="020B0604020202020204" pitchFamily="34" charset="0"/>
                <a:cs typeface="Arial" panose="020B0604020202020204" pitchFamily="34" charset="0"/>
              </a:rPr>
              <a:t>journeys.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One </a:t>
            </a:r>
            <a:r>
              <a:rPr lang="en-US" sz="2000" dirty="0">
                <a:latin typeface="Arial" panose="020B0604020202020204" pitchFamily="34" charset="0"/>
                <a:cs typeface="Arial" panose="020B0604020202020204" pitchFamily="34" charset="0"/>
              </a:rPr>
              <a:t>train leaves Petersfield at 10am and travels to Guildford. The other train leaves Guildford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10am </a:t>
            </a:r>
            <a:r>
              <a:rPr lang="en-US" sz="2000" dirty="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travels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Petersfield.</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pPr marL="742950" indent="-40005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line shows the Guildford to Petersfield train?</a:t>
            </a:r>
          </a:p>
          <a:p>
            <a:pPr marL="742950" indent="-40005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time does each train reach its destination?</a:t>
            </a:r>
          </a:p>
          <a:p>
            <a:pPr marL="742950" indent="-40005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train journey is faster?</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2321543" y="2235148"/>
            <a:ext cx="3186561" cy="2778028"/>
          </a:xfrm>
          <a:prstGeom prst="rect">
            <a:avLst/>
          </a:prstGeom>
        </p:spPr>
      </p:pic>
    </p:spTree>
    <p:extLst>
      <p:ext uri="{BB962C8B-B14F-4D97-AF65-F5344CB8AC3E}">
        <p14:creationId xmlns:p14="http://schemas.microsoft.com/office/powerpoint/2010/main" val="843316237"/>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73</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00050" indent="-400050">
              <a:buClr>
                <a:srgbClr val="C00000"/>
              </a:buClr>
              <a:buFont typeface="+mj-lt"/>
              <a:buAutoNum type="arabicPeriod" startAt="6"/>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Angela and </a:t>
            </a:r>
            <a:r>
              <a:rPr lang="en-US" sz="2000" dirty="0" err="1">
                <a:latin typeface="Arial" panose="020B0604020202020204" pitchFamily="34" charset="0"/>
                <a:cs typeface="Arial" panose="020B0604020202020204" pitchFamily="34" charset="0"/>
              </a:rPr>
              <a:t>Wadi</a:t>
            </a:r>
            <a:r>
              <a:rPr lang="en-US" sz="2000" dirty="0">
                <a:latin typeface="Arial" panose="020B0604020202020204" pitchFamily="34" charset="0"/>
                <a:cs typeface="Arial" panose="020B0604020202020204" pitchFamily="34" charset="0"/>
              </a:rPr>
              <a:t> go scuba </a:t>
            </a:r>
            <a:r>
              <a:rPr lang="en-US" sz="2000" dirty="0" smtClean="0">
                <a:latin typeface="Arial" panose="020B0604020202020204" pitchFamily="34" charset="0"/>
                <a:cs typeface="Arial" panose="020B0604020202020204" pitchFamily="34" charset="0"/>
              </a:rPr>
              <a:t>diving.</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graph shows their depths below sea level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different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times.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maximum </a:t>
            </a:r>
            <a:r>
              <a:rPr lang="en-US" sz="2000" dirty="0">
                <a:latin typeface="Arial" panose="020B0604020202020204" pitchFamily="34" charset="0"/>
                <a:cs typeface="Arial" panose="020B0604020202020204" pitchFamily="34" charset="0"/>
              </a:rPr>
              <a:t>depth that they dive to?</a:t>
            </a: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long does </a:t>
            </a:r>
            <a:r>
              <a:rPr lang="en-US" sz="2000" dirty="0" err="1">
                <a:latin typeface="Arial" panose="020B0604020202020204" pitchFamily="34" charset="0"/>
                <a:cs typeface="Arial" panose="020B0604020202020204" pitchFamily="34" charset="0"/>
              </a:rPr>
              <a:t>Wadi</a:t>
            </a:r>
            <a:r>
              <a:rPr lang="en-US" sz="2000" dirty="0">
                <a:latin typeface="Arial" panose="020B0604020202020204" pitchFamily="34" charset="0"/>
                <a:cs typeface="Arial" panose="020B0604020202020204" pitchFamily="34" charset="0"/>
              </a:rPr>
              <a:t> spend at 20 metres below sea level?</a:t>
            </a: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Between </a:t>
            </a:r>
            <a:r>
              <a:rPr lang="en-US" sz="2000" dirty="0">
                <a:latin typeface="Arial" panose="020B0604020202020204" pitchFamily="34" charset="0"/>
                <a:cs typeface="Arial" panose="020B0604020202020204" pitchFamily="34" charset="0"/>
              </a:rPr>
              <a:t>what times is </a:t>
            </a:r>
            <a:r>
              <a:rPr lang="en-US" sz="2000" dirty="0" err="1">
                <a:latin typeface="Arial" panose="020B0604020202020204" pitchFamily="34" charset="0"/>
                <a:cs typeface="Arial" panose="020B0604020202020204" pitchFamily="34" charset="0"/>
              </a:rPr>
              <a:t>Wadi</a:t>
            </a:r>
            <a:r>
              <a:rPr lang="en-US" sz="2000" dirty="0">
                <a:latin typeface="Arial" panose="020B0604020202020204" pitchFamily="34" charset="0"/>
                <a:cs typeface="Arial" panose="020B0604020202020204" pitchFamily="34" charset="0"/>
              </a:rPr>
              <a:t> deeper than Angela?</a:t>
            </a: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long does it take Angela to reach her maximum depth?</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p:blipFill>
        <p:spPr>
          <a:xfrm>
            <a:off x="2555776" y="1916831"/>
            <a:ext cx="2880320" cy="2425533"/>
          </a:xfrm>
          <a:prstGeom prst="rect">
            <a:avLst/>
          </a:prstGeom>
        </p:spPr>
      </p:pic>
    </p:spTree>
    <p:extLst>
      <p:ext uri="{BB962C8B-B14F-4D97-AF65-F5344CB8AC3E}">
        <p14:creationId xmlns:p14="http://schemas.microsoft.com/office/powerpoint/2010/main" val="421045809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579476"/>
              </a:xfrm>
              <a:prstGeom prst="rect">
                <a:avLst/>
              </a:prstGeom>
            </p:spPr>
            <p:txBody>
              <a:bodyPr wrap="square">
                <a:spAutoFit/>
              </a:bodyPr>
              <a:lstStyle/>
              <a:p>
                <a:pPr marL="457200" indent="-457200">
                  <a:buClr>
                    <a:srgbClr val="C00000"/>
                  </a:buClr>
                  <a:buFont typeface="+mj-lt"/>
                  <a:buAutoNum type="arabicPeriod" startAt="7"/>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Wabisa runs from her house to the gym. The travel graph shows her </a:t>
                </a:r>
                <a:r>
                  <a:rPr lang="en-US" sz="2000" dirty="0" smtClean="0">
                    <a:latin typeface="Arial" panose="020B0604020202020204" pitchFamily="34" charset="0"/>
                    <a:cs typeface="Arial" panose="020B0604020202020204" pitchFamily="34" charset="0"/>
                  </a:rPr>
                  <a:t>journey.</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She </a:t>
                </a:r>
                <a:r>
                  <a:rPr lang="en-US" sz="2000" dirty="0">
                    <a:latin typeface="Arial" panose="020B0604020202020204" pitchFamily="34" charset="0"/>
                    <a:cs typeface="Arial" panose="020B0604020202020204" pitchFamily="34" charset="0"/>
                  </a:rPr>
                  <a:t>stays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gym for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cs typeface="Arial" panose="020B0604020202020204" pitchFamily="34" charset="0"/>
                          </a:rPr>
                          <m:t>3</m:t>
                        </m:r>
                      </m:num>
                      <m:den>
                        <m:r>
                          <a:rPr lang="en-US" sz="2000" i="1">
                            <a:latin typeface="Cambria Math" panose="02040503050406030204" pitchFamily="18" charset="0"/>
                            <a:cs typeface="Arial" panose="020B0604020202020204" pitchFamily="34" charset="0"/>
                          </a:rPr>
                          <m:t>4</m:t>
                        </m:r>
                      </m:den>
                    </m:f>
                  </m:oMath>
                </a14:m>
                <a:r>
                  <a:rPr lang="en-US" sz="2000" dirty="0">
                    <a:latin typeface="Arial" panose="020B0604020202020204" pitchFamily="34" charset="0"/>
                    <a:cs typeface="Arial" panose="020B0604020202020204" pitchFamily="34" charset="0"/>
                  </a:rPr>
                  <a:t> hour. Then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she </a:t>
                </a:r>
                <a:r>
                  <a:rPr lang="en-US" sz="2000" dirty="0">
                    <a:latin typeface="Arial" panose="020B0604020202020204" pitchFamily="34" charset="0"/>
                    <a:cs typeface="Arial" panose="020B0604020202020204" pitchFamily="34" charset="0"/>
                  </a:rPr>
                  <a:t>jogs home, which takes her|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i="1">
                            <a:latin typeface="Cambria Math" panose="02040503050406030204" pitchFamily="18" charset="0"/>
                            <a:cs typeface="Arial" panose="020B0604020202020204" pitchFamily="34" charset="0"/>
                          </a:rPr>
                          <m:t>3</m:t>
                        </m:r>
                      </m:num>
                      <m:den>
                        <m:r>
                          <a:rPr lang="en-US" sz="2000" i="1">
                            <a:latin typeface="Cambria Math" panose="02040503050406030204" pitchFamily="18" charset="0"/>
                            <a:cs typeface="Arial" panose="020B0604020202020204" pitchFamily="34" charset="0"/>
                          </a:rPr>
                          <m:t>4</m:t>
                        </m:r>
                      </m:den>
                    </m:f>
                  </m:oMath>
                </a14:m>
                <a:r>
                  <a:rPr lang="en-US" sz="2000" dirty="0" smtClean="0">
                    <a:latin typeface="Arial" panose="020B0604020202020204" pitchFamily="34" charset="0"/>
                    <a:cs typeface="Arial" panose="020B0604020202020204" pitchFamily="34" charset="0"/>
                  </a:rPr>
                  <a:t> hour</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Copy </a:t>
                </a:r>
                <a:r>
                  <a:rPr lang="en-US" sz="2000" dirty="0">
                    <a:latin typeface="Arial" panose="020B0604020202020204" pitchFamily="34" charset="0"/>
                    <a:cs typeface="Arial" panose="020B0604020202020204" pitchFamily="34" charset="0"/>
                  </a:rPr>
                  <a:t>and complete the travel graph, </a:t>
                </a:r>
                <a:endParaRPr lang="en-US" sz="20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time does Wabisa leave home? </a:t>
                </a:r>
                <a:endParaRPr lang="en-US" sz="20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far is the gym from </a:t>
                </a:r>
                <a:r>
                  <a:rPr lang="en-US" sz="2000" dirty="0" err="1">
                    <a:latin typeface="Arial" panose="020B0604020202020204" pitchFamily="34" charset="0"/>
                    <a:cs typeface="Arial" panose="020B0604020202020204" pitchFamily="34" charset="0"/>
                  </a:rPr>
                  <a:t>Wabisa's</a:t>
                </a:r>
                <a:r>
                  <a:rPr lang="en-US" sz="2000" dirty="0">
                    <a:latin typeface="Arial" panose="020B0604020202020204" pitchFamily="34" charset="0"/>
                    <a:cs typeface="Arial" panose="020B0604020202020204" pitchFamily="34" charset="0"/>
                  </a:rPr>
                  <a:t> house?</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579476"/>
              </a:xfrm>
              <a:prstGeom prst="rect">
                <a:avLst/>
              </a:prstGeom>
              <a:blipFill rotWithShape="0">
                <a:blip r:embed="rId4"/>
                <a:stretch>
                  <a:fillRect l="-1043" t="-437" r="-927" b="-983"/>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p:blipFill>
        <p:spPr>
          <a:xfrm>
            <a:off x="2483768" y="1916831"/>
            <a:ext cx="3024336" cy="3108345"/>
          </a:xfrm>
          <a:prstGeom prst="rect">
            <a:avLst/>
          </a:prstGeom>
        </p:spPr>
      </p:pic>
    </p:spTree>
    <p:extLst>
      <p:ext uri="{BB962C8B-B14F-4D97-AF65-F5344CB8AC3E}">
        <p14:creationId xmlns:p14="http://schemas.microsoft.com/office/powerpoint/2010/main" val="2364768114"/>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347663" indent="-347663">
              <a:buClr>
                <a:srgbClr val="C00000"/>
              </a:buClr>
              <a:buFont typeface="+mj-lt"/>
              <a:buAutoNum type="arabicPeriod"/>
              <a:tabLst>
                <a:tab pos="622300" algn="l"/>
              </a:tabLst>
            </a:pPr>
            <a:r>
              <a:rPr lang="en-US" sz="1760" dirty="0" smtClean="0">
                <a:solidFill>
                  <a:srgbClr val="C00000"/>
                </a:solidFill>
                <a:latin typeface="Arial" panose="020B0604020202020204" pitchFamily="34" charset="0"/>
                <a:cs typeface="Arial" panose="020B0604020202020204" pitchFamily="34" charset="0"/>
              </a:rPr>
              <a:t>a</a:t>
            </a:r>
            <a:r>
              <a:rPr lang="en-US" sz="1760" dirty="0" smtClean="0">
                <a:latin typeface="Arial" panose="020B0604020202020204" pitchFamily="34" charset="0"/>
                <a:cs typeface="Arial" panose="020B0604020202020204" pitchFamily="34" charset="0"/>
              </a:rPr>
              <a:t> 	Angie </a:t>
            </a:r>
            <a:r>
              <a:rPr lang="en-US" sz="1760" dirty="0">
                <a:latin typeface="Arial" panose="020B0604020202020204" pitchFamily="34" charset="0"/>
                <a:cs typeface="Arial" panose="020B0604020202020204" pitchFamily="34" charset="0"/>
              </a:rPr>
              <a:t>uses this rule to </a:t>
            </a:r>
            <a:r>
              <a:rPr lang="en-US" sz="1760" dirty="0" smtClean="0">
                <a:latin typeface="Arial" panose="020B0604020202020204" pitchFamily="34" charset="0"/>
                <a:cs typeface="Arial" panose="020B0604020202020204" pitchFamily="34" charset="0"/>
              </a:rPr>
              <a:t>generate 	coordinates.</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	The </a:t>
            </a:r>
            <a:r>
              <a:rPr lang="en-US" sz="1760" i="1" dirty="0">
                <a:latin typeface="Arial" panose="020B0604020202020204" pitchFamily="34" charset="0"/>
                <a:cs typeface="Arial" panose="020B0604020202020204" pitchFamily="34" charset="0"/>
              </a:rPr>
              <a:t>x</a:t>
            </a:r>
            <a:r>
              <a:rPr lang="en-US" sz="1760" dirty="0">
                <a:latin typeface="Arial" panose="020B0604020202020204" pitchFamily="34" charset="0"/>
                <a:cs typeface="Arial" panose="020B0604020202020204" pitchFamily="34" charset="0"/>
              </a:rPr>
              <a:t>-coordinate is always 3, no matter </a:t>
            </a:r>
            <a:r>
              <a:rPr lang="en-US" sz="1760" dirty="0" smtClean="0">
                <a:latin typeface="Arial" panose="020B0604020202020204" pitchFamily="34" charset="0"/>
                <a:cs typeface="Arial" panose="020B0604020202020204" pitchFamily="34" charset="0"/>
              </a:rPr>
              <a:t>	what the </a:t>
            </a:r>
            <a:r>
              <a:rPr lang="en-US" sz="1760" i="1" dirty="0" smtClean="0">
                <a:latin typeface="Arial" panose="020B0604020202020204" pitchFamily="34" charset="0"/>
                <a:cs typeface="Arial" panose="020B0604020202020204" pitchFamily="34" charset="0"/>
              </a:rPr>
              <a:t>y</a:t>
            </a:r>
            <a:r>
              <a:rPr lang="en-US" sz="1760" dirty="0" smtClean="0">
                <a:latin typeface="Arial" panose="020B0604020202020204" pitchFamily="34" charset="0"/>
                <a:cs typeface="Arial" panose="020B0604020202020204" pitchFamily="34" charset="0"/>
              </a:rPr>
              <a:t>-coordinate is.</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	Which </a:t>
            </a:r>
            <a:r>
              <a:rPr lang="en-US" sz="1760" dirty="0">
                <a:latin typeface="Arial" panose="020B0604020202020204" pitchFamily="34" charset="0"/>
                <a:cs typeface="Arial" panose="020B0604020202020204" pitchFamily="34" charset="0"/>
              </a:rPr>
              <a:t>of these coordinate pairs satisfy </a:t>
            </a:r>
            <a:r>
              <a:rPr lang="en-US" sz="1760" dirty="0" smtClean="0">
                <a:latin typeface="Arial" panose="020B0604020202020204" pitchFamily="34" charset="0"/>
                <a:cs typeface="Arial" panose="020B0604020202020204" pitchFamily="34" charset="0"/>
              </a:rPr>
              <a:t>	Angie's rule?</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	</a:t>
            </a:r>
            <a:r>
              <a:rPr lang="en-US" sz="1740" dirty="0" smtClean="0">
                <a:latin typeface="Arial" panose="020B0604020202020204" pitchFamily="34" charset="0"/>
                <a:cs typeface="Arial" panose="020B0604020202020204" pitchFamily="34" charset="0"/>
              </a:rPr>
              <a:t>(3</a:t>
            </a:r>
            <a:r>
              <a:rPr lang="en-US" sz="1740" dirty="0">
                <a:latin typeface="Arial" panose="020B0604020202020204" pitchFamily="34" charset="0"/>
                <a:cs typeface="Arial" panose="020B0604020202020204" pitchFamily="34" charset="0"/>
              </a:rPr>
              <a:t>, 2), (-3, 5), (0, 3), (3, 3), (4, 3</a:t>
            </a:r>
            <a:r>
              <a:rPr lang="en-US" sz="1740" dirty="0" smtClean="0">
                <a:latin typeface="Arial" panose="020B0604020202020204" pitchFamily="34" charset="0"/>
                <a:cs typeface="Arial" panose="020B0604020202020204" pitchFamily="34" charset="0"/>
              </a:rPr>
              <a:t>), (-</a:t>
            </a:r>
            <a:r>
              <a:rPr lang="en-US" sz="1740" dirty="0">
                <a:latin typeface="Arial" panose="020B0604020202020204" pitchFamily="34" charset="0"/>
                <a:cs typeface="Arial" panose="020B0604020202020204" pitchFamily="34" charset="0"/>
              </a:rPr>
              <a:t>1.3), (3,-2)</a:t>
            </a:r>
          </a:p>
          <a:p>
            <a:pPr marL="622300" indent="-274638">
              <a:buClr>
                <a:srgbClr val="C00000"/>
              </a:buClr>
              <a:buFont typeface="+mj-lt"/>
              <a:buAutoNum type="alphaLcPeriod" startAt="2"/>
            </a:pPr>
            <a:r>
              <a:rPr lang="en-US" sz="1760" dirty="0" smtClean="0">
                <a:latin typeface="Arial" panose="020B0604020202020204" pitchFamily="34" charset="0"/>
                <a:cs typeface="Arial" panose="020B0604020202020204" pitchFamily="34" charset="0"/>
              </a:rPr>
              <a:t>Draw </a:t>
            </a:r>
            <a:r>
              <a:rPr lang="en-US" sz="1760" dirty="0">
                <a:latin typeface="Arial" panose="020B0604020202020204" pitchFamily="34" charset="0"/>
                <a:cs typeface="Arial" panose="020B0604020202020204" pitchFamily="34" charset="0"/>
              </a:rPr>
              <a:t>a coordinate grid from -5 to +5 on </a:t>
            </a:r>
            <a:r>
              <a:rPr lang="en-US" sz="1760" dirty="0" smtClean="0">
                <a:latin typeface="Arial" panose="020B0604020202020204" pitchFamily="34" charset="0"/>
                <a:cs typeface="Arial" panose="020B0604020202020204" pitchFamily="34" charset="0"/>
              </a:rPr>
              <a:t>both axes. Plot </a:t>
            </a:r>
            <a:r>
              <a:rPr lang="en-US" sz="1760" dirty="0">
                <a:latin typeface="Arial" panose="020B0604020202020204" pitchFamily="34" charset="0"/>
                <a:cs typeface="Arial" panose="020B0604020202020204" pitchFamily="34" charset="0"/>
              </a:rPr>
              <a:t>the points from part </a:t>
            </a:r>
            <a:r>
              <a:rPr lang="en-US" sz="1760" b="1" dirty="0">
                <a:latin typeface="Arial" panose="020B0604020202020204" pitchFamily="34" charset="0"/>
                <a:cs typeface="Arial" panose="020B0604020202020204" pitchFamily="34" charset="0"/>
              </a:rPr>
              <a:t>a</a:t>
            </a:r>
            <a:r>
              <a:rPr lang="en-US" sz="1760" dirty="0">
                <a:latin typeface="Arial" panose="020B0604020202020204" pitchFamily="34" charset="0"/>
                <a:cs typeface="Arial" panose="020B0604020202020204" pitchFamily="34" charset="0"/>
              </a:rPr>
              <a:t> that satisfy Angie's </a:t>
            </a:r>
            <a:r>
              <a:rPr lang="en-US" sz="1760" dirty="0" smtClean="0">
                <a:latin typeface="Arial" panose="020B0604020202020204" pitchFamily="34" charset="0"/>
                <a:cs typeface="Arial" panose="020B0604020202020204" pitchFamily="34" charset="0"/>
              </a:rPr>
              <a:t>rule.</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What </a:t>
            </a:r>
            <a:r>
              <a:rPr lang="en-US" sz="1760" dirty="0">
                <a:latin typeface="Arial" panose="020B0604020202020204" pitchFamily="34" charset="0"/>
                <a:cs typeface="Arial" panose="020B0604020202020204" pitchFamily="34" charset="0"/>
              </a:rPr>
              <a:t>do you notice about the points you </a:t>
            </a:r>
            <a:r>
              <a:rPr lang="en-US" sz="1760" dirty="0" smtClean="0">
                <a:latin typeface="Arial" panose="020B0604020202020204" pitchFamily="34" charset="0"/>
                <a:cs typeface="Arial" panose="020B0604020202020204" pitchFamily="34" charset="0"/>
              </a:rPr>
              <a:t>have </a:t>
            </a:r>
            <a:r>
              <a:rPr lang="en-US" sz="1760" dirty="0">
                <a:latin typeface="Arial" panose="020B0604020202020204" pitchFamily="34" charset="0"/>
                <a:cs typeface="Arial" panose="020B0604020202020204" pitchFamily="34" charset="0"/>
              </a:rPr>
              <a:t>plotted?</a:t>
            </a:r>
          </a:p>
          <a:p>
            <a:pPr marL="622300" indent="-274638">
              <a:buClr>
                <a:srgbClr val="C00000"/>
              </a:buClr>
              <a:buFont typeface="+mj-lt"/>
              <a:buAutoNum type="alphaLcPeriod" startAt="2"/>
            </a:pPr>
            <a:r>
              <a:rPr lang="en-US" sz="1760" dirty="0" smtClean="0">
                <a:latin typeface="Arial" panose="020B0604020202020204" pitchFamily="34" charset="0"/>
                <a:cs typeface="Arial" panose="020B0604020202020204" pitchFamily="34" charset="0"/>
              </a:rPr>
              <a:t>Henry </a:t>
            </a:r>
            <a:r>
              <a:rPr lang="en-US" sz="1760" dirty="0">
                <a:latin typeface="Arial" panose="020B0604020202020204" pitchFamily="34" charset="0"/>
                <a:cs typeface="Arial" panose="020B0604020202020204" pitchFamily="34" charset="0"/>
              </a:rPr>
              <a:t>uses this rule to generate </a:t>
            </a:r>
            <a:r>
              <a:rPr lang="en-US" sz="1760" dirty="0" smtClean="0">
                <a:latin typeface="Arial" panose="020B0604020202020204" pitchFamily="34" charset="0"/>
                <a:cs typeface="Arial" panose="020B0604020202020204" pitchFamily="34" charset="0"/>
              </a:rPr>
              <a:t>coordinates.</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The </a:t>
            </a:r>
            <a:r>
              <a:rPr lang="en-US" sz="1760" i="1" dirty="0">
                <a:latin typeface="Arial" panose="020B0604020202020204" pitchFamily="34" charset="0"/>
                <a:cs typeface="Arial" panose="020B0604020202020204" pitchFamily="34" charset="0"/>
              </a:rPr>
              <a:t>x</a:t>
            </a:r>
            <a:r>
              <a:rPr lang="en-US" sz="1760" dirty="0">
                <a:latin typeface="Arial" panose="020B0604020202020204" pitchFamily="34" charset="0"/>
                <a:cs typeface="Arial" panose="020B0604020202020204" pitchFamily="34" charset="0"/>
              </a:rPr>
              <a:t>-coordinate is always 5, for any </a:t>
            </a:r>
            <a:r>
              <a:rPr lang="en-US" sz="1760" i="1" dirty="0" smtClean="0">
                <a:latin typeface="Arial" panose="020B0604020202020204" pitchFamily="34" charset="0"/>
                <a:cs typeface="Arial" panose="020B0604020202020204" pitchFamily="34" charset="0"/>
              </a:rPr>
              <a:t>y</a:t>
            </a:r>
            <a:r>
              <a:rPr lang="en-US" sz="1760" dirty="0" smtClean="0">
                <a:latin typeface="Arial" panose="020B0604020202020204" pitchFamily="34" charset="0"/>
                <a:cs typeface="Arial" panose="020B0604020202020204" pitchFamily="34" charset="0"/>
              </a:rPr>
              <a:t>-coordinates.  Henry </a:t>
            </a:r>
            <a:r>
              <a:rPr lang="en-US" sz="1760" dirty="0">
                <a:latin typeface="Arial" panose="020B0604020202020204" pitchFamily="34" charset="0"/>
                <a:cs typeface="Arial" panose="020B0604020202020204" pitchFamily="34" charset="0"/>
              </a:rPr>
              <a:t>generates the coordinates (5, 2), (5,-1), (5,0) and (5, 4</a:t>
            </a:r>
            <a:r>
              <a:rPr lang="en-US" sz="1760" dirty="0" smtClean="0">
                <a:latin typeface="Arial" panose="020B0604020202020204" pitchFamily="34" charset="0"/>
                <a:cs typeface="Arial" panose="020B0604020202020204" pitchFamily="34" charset="0"/>
              </a:rPr>
              <a:t>).</a:t>
            </a:r>
            <a:br>
              <a:rPr lang="en-US" sz="1760" dirty="0" smtClean="0">
                <a:latin typeface="Arial" panose="020B0604020202020204" pitchFamily="34" charset="0"/>
                <a:cs typeface="Arial" panose="020B0604020202020204" pitchFamily="34" charset="0"/>
              </a:rPr>
            </a:br>
            <a:r>
              <a:rPr lang="en-US" sz="1760" dirty="0" smtClean="0">
                <a:latin typeface="Arial" panose="020B0604020202020204" pitchFamily="34" charset="0"/>
                <a:cs typeface="Arial" panose="020B0604020202020204" pitchFamily="34" charset="0"/>
              </a:rPr>
              <a:t>Where </a:t>
            </a:r>
            <a:r>
              <a:rPr lang="en-US" sz="1760" dirty="0">
                <a:latin typeface="Arial" panose="020B0604020202020204" pitchFamily="34" charset="0"/>
                <a:cs typeface="Arial" panose="020B0604020202020204" pitchFamily="34" charset="0"/>
              </a:rPr>
              <a:t>do you expect these points to be on the grid?</a:t>
            </a:r>
          </a:p>
          <a:p>
            <a:pPr marL="622300" indent="-274638">
              <a:buClr>
                <a:srgbClr val="C00000"/>
              </a:buClr>
              <a:buFont typeface="+mj-lt"/>
              <a:buAutoNum type="alphaLcPeriod" startAt="2"/>
            </a:pPr>
            <a:r>
              <a:rPr lang="en-US" sz="1760" dirty="0" smtClean="0">
                <a:latin typeface="Arial" panose="020B0604020202020204" pitchFamily="34" charset="0"/>
                <a:cs typeface="Arial" panose="020B0604020202020204" pitchFamily="34" charset="0"/>
              </a:rPr>
              <a:t>Plot </a:t>
            </a:r>
            <a:r>
              <a:rPr lang="en-US" sz="1760" dirty="0">
                <a:latin typeface="Arial" panose="020B0604020202020204" pitchFamily="34" charset="0"/>
                <a:cs typeface="Arial" panose="020B0604020202020204" pitchFamily="34" charset="0"/>
              </a:rPr>
              <a:t>the points on the same </a:t>
            </a:r>
            <a:r>
              <a:rPr lang="en-US" sz="1760" dirty="0" smtClean="0">
                <a:latin typeface="Arial" panose="020B0604020202020204" pitchFamily="34" charset="0"/>
                <a:cs typeface="Arial" panose="020B0604020202020204" pitchFamily="34" charset="0"/>
              </a:rPr>
              <a:t>grid. Were </a:t>
            </a:r>
            <a:r>
              <a:rPr lang="en-US" sz="1760" dirty="0">
                <a:latin typeface="Arial" panose="020B0604020202020204" pitchFamily="34" charset="0"/>
                <a:cs typeface="Arial" panose="020B0604020202020204" pitchFamily="34" charset="0"/>
              </a:rPr>
              <a:t>you correct?</a:t>
            </a:r>
            <a:endParaRPr lang="en-US" sz="176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20888"/>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p:grpSp>
        <p:nvGrpSpPr>
          <p:cNvPr id="8" name="Group 7"/>
          <p:cNvGrpSpPr/>
          <p:nvPr/>
        </p:nvGrpSpPr>
        <p:grpSpPr>
          <a:xfrm>
            <a:off x="260063" y="1268760"/>
            <a:ext cx="5608080" cy="3600400"/>
            <a:chOff x="3491880" y="1089031"/>
            <a:chExt cx="5256585" cy="3600400"/>
          </a:xfrm>
        </p:grpSpPr>
        <p:sp>
          <p:nvSpPr>
            <p:cNvPr id="9" name="Round Diagonal Corner Rectangle 8"/>
            <p:cNvSpPr/>
            <p:nvPr/>
          </p:nvSpPr>
          <p:spPr>
            <a:xfrm>
              <a:off x="3491880" y="1089031"/>
              <a:ext cx="5256584" cy="360040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91881"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8 –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5176568" cy="2769989"/>
            </a:xfrm>
            <a:prstGeom prst="rect">
              <a:avLst/>
            </a:prstGeom>
          </p:spPr>
          <p:txBody>
            <a:bodyPr wrap="square">
              <a:spAutoFit/>
            </a:bodyPr>
            <a:lstStyle/>
            <a:p>
              <a:pPr>
                <a:spcAft>
                  <a:spcPts val="0"/>
                </a:spcAft>
                <a:tabLst>
                  <a:tab pos="4972050" algn="r"/>
                </a:tabLst>
              </a:pPr>
              <a:r>
                <a:rPr lang="en-US" sz="2900" dirty="0"/>
                <a:t>The graph shows part of a journey of a train travelling at constant speed. Another train travels at a speed of </a:t>
              </a:r>
              <a:r>
                <a:rPr lang="en-US" sz="2900" dirty="0" smtClean="0"/>
                <a:t>100 mph</a:t>
              </a:r>
              <a:r>
                <a:rPr lang="en-US" sz="2900" dirty="0"/>
                <a:t>. Which train is faster? You must explain your answer. </a:t>
              </a:r>
              <a:r>
                <a:rPr lang="en-US" sz="2900" dirty="0" smtClean="0"/>
                <a:t>	</a:t>
              </a:r>
              <a:r>
                <a:rPr lang="en-US" sz="2900" b="1" dirty="0" smtClean="0"/>
                <a:t>(</a:t>
              </a:r>
              <a:r>
                <a:rPr lang="en-US" sz="2900" b="1" dirty="0"/>
                <a:t>3 marks)</a:t>
              </a:r>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a:xfrm>
            <a:off x="6006376" y="1262575"/>
            <a:ext cx="2814096" cy="3752130"/>
          </a:xfrm>
          <a:prstGeom prst="rect">
            <a:avLst/>
          </a:prstGeom>
        </p:spPr>
      </p:pic>
      <p:sp>
        <p:nvSpPr>
          <p:cNvPr id="13" name="Rectangle 12"/>
          <p:cNvSpPr/>
          <p:nvPr/>
        </p:nvSpPr>
        <p:spPr>
          <a:xfrm>
            <a:off x="330442" y="5097562"/>
            <a:ext cx="8449706" cy="145632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34100" y="5085184"/>
            <a:ext cx="546048" cy="514544"/>
          </a:xfrm>
          <a:prstGeom prst="rect">
            <a:avLst/>
          </a:prstGeom>
        </p:spPr>
      </p:pic>
    </p:spTree>
    <p:extLst>
      <p:ext uri="{BB962C8B-B14F-4D97-AF65-F5344CB8AC3E}">
        <p14:creationId xmlns:p14="http://schemas.microsoft.com/office/powerpoint/2010/main" val="4106979943"/>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p:sp>
        <p:nvSpPr>
          <p:cNvPr id="3" name="Rectangle 2"/>
          <p:cNvSpPr/>
          <p:nvPr/>
        </p:nvSpPr>
        <p:spPr>
          <a:xfrm>
            <a:off x="251520" y="1196752"/>
            <a:ext cx="8555406" cy="4508927"/>
          </a:xfrm>
          <a:prstGeom prst="rect">
            <a:avLst/>
          </a:prstGeom>
        </p:spPr>
        <p:txBody>
          <a:bodyPr wrap="square">
            <a:spAutoFit/>
          </a:bodyPr>
          <a:lstStyle/>
          <a:p>
            <a:pPr marL="342900" indent="-342900">
              <a:buClr>
                <a:srgbClr val="C00000"/>
              </a:buClr>
              <a:buFont typeface="+mj-lt"/>
              <a:buAutoNum type="arabicPeriod" startAt="9"/>
              <a:tabLst>
                <a:tab pos="857250" algn="l"/>
                <a:tab pos="2066925" algn="l"/>
                <a:tab pos="2743200" algn="l"/>
                <a:tab pos="3822700" algn="l"/>
              </a:tabLst>
            </a:pPr>
            <a:r>
              <a:rPr lang="en-US" sz="2800" dirty="0">
                <a:latin typeface="Arial" panose="020B0604020202020204" pitchFamily="34" charset="0"/>
                <a:cs typeface="Arial" panose="020B0604020202020204" pitchFamily="34" charset="0"/>
              </a:rPr>
              <a:t>Match each of these velocity-time graphs to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one </a:t>
            </a:r>
            <a:r>
              <a:rPr lang="en-US" sz="2800" dirty="0">
                <a:latin typeface="Arial" panose="020B0604020202020204" pitchFamily="34" charset="0"/>
                <a:cs typeface="Arial" panose="020B0604020202020204" pitchFamily="34" charset="0"/>
              </a:rPr>
              <a:t>of the sentences</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700" dirty="0" smtClean="0">
              <a:latin typeface="Arial" panose="020B0604020202020204" pitchFamily="34" charset="0"/>
              <a:cs typeface="Arial" panose="020B0604020202020204" pitchFamily="34" charset="0"/>
            </a:endParaRPr>
          </a:p>
          <a:p>
            <a:pPr marL="342900" indent="-34290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Starts </a:t>
            </a:r>
            <a:r>
              <a:rPr lang="en-US" sz="2800" dirty="0">
                <a:latin typeface="Arial" panose="020B0604020202020204" pitchFamily="34" charset="0"/>
                <a:cs typeface="Arial" panose="020B0604020202020204" pitchFamily="34" charset="0"/>
              </a:rPr>
              <a:t>from rest and velocity steadily increases.</a:t>
            </a:r>
          </a:p>
          <a:p>
            <a:pPr marL="342900" indent="-34290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Travels </a:t>
            </a:r>
            <a:r>
              <a:rPr lang="en-US" sz="2800" dirty="0">
                <a:latin typeface="Arial" panose="020B0604020202020204" pitchFamily="34" charset="0"/>
                <a:cs typeface="Arial" panose="020B0604020202020204" pitchFamily="34" charset="0"/>
              </a:rPr>
              <a:t>at a steady velocity.</a:t>
            </a:r>
          </a:p>
          <a:p>
            <a:pPr marL="342900" indent="-34290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Velocity </a:t>
            </a:r>
            <a:r>
              <a:rPr lang="en-US" sz="2800" dirty="0">
                <a:latin typeface="Arial" panose="020B0604020202020204" pitchFamily="34" charset="0"/>
                <a:cs typeface="Arial" panose="020B0604020202020204" pitchFamily="34" charset="0"/>
              </a:rPr>
              <a:t>steadily decreases before stopping.</a:t>
            </a:r>
          </a:p>
          <a:p>
            <a:pPr marL="342900" indent="-342900">
              <a:buClr>
                <a:srgbClr val="C00000"/>
              </a:buClr>
              <a:buFont typeface="+mj-lt"/>
              <a:buAutoNum type="romanLcPeriod"/>
              <a:tabLst>
                <a:tab pos="857250" algn="l"/>
                <a:tab pos="2066925" algn="l"/>
                <a:tab pos="2743200" algn="l"/>
                <a:tab pos="3822700" algn="l"/>
              </a:tabLst>
            </a:pPr>
            <a:r>
              <a:rPr lang="en-US" sz="2800" dirty="0" smtClean="0">
                <a:latin typeface="Arial" panose="020B0604020202020204" pitchFamily="34" charset="0"/>
                <a:cs typeface="Arial" panose="020B0604020202020204" pitchFamily="34" charset="0"/>
              </a:rPr>
              <a:t>Steadily </a:t>
            </a:r>
            <a:r>
              <a:rPr lang="en-US" sz="2800" dirty="0">
                <a:latin typeface="Arial" panose="020B0604020202020204" pitchFamily="34" charset="0"/>
                <a:cs typeface="Arial" panose="020B0604020202020204" pitchFamily="34" charset="0"/>
              </a:rPr>
              <a:t>decreases in velocity.</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21879" y="1196752"/>
            <a:ext cx="840585" cy="792088"/>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01070" y="2152326"/>
            <a:ext cx="4198922" cy="1632428"/>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572000" y="2143941"/>
            <a:ext cx="4244312" cy="1645099"/>
          </a:xfrm>
          <a:prstGeom prst="rect">
            <a:avLst/>
          </a:prstGeom>
        </p:spPr>
      </p:pic>
      <p:sp>
        <p:nvSpPr>
          <p:cNvPr id="9" name="Rectangle 8"/>
          <p:cNvSpPr/>
          <p:nvPr/>
        </p:nvSpPr>
        <p:spPr>
          <a:xfrm flipH="1">
            <a:off x="277537" y="6040458"/>
            <a:ext cx="8529387" cy="484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Arial" panose="020B0604020202020204" pitchFamily="34" charset="0"/>
                <a:cs typeface="Arial" panose="020B0604020202020204" pitchFamily="34" charset="0"/>
              </a:rPr>
              <a:t>Q9 hint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Velocity</a:t>
            </a:r>
            <a:r>
              <a:rPr lang="en-US" sz="2400" dirty="0">
                <a:solidFill>
                  <a:schemeClr val="tx1"/>
                </a:solidFill>
                <a:latin typeface="Arial" panose="020B0604020202020204" pitchFamily="34" charset="0"/>
                <a:cs typeface="Arial" panose="020B0604020202020204" pitchFamily="34" charset="0"/>
              </a:rPr>
              <a:t> means speed in a particular direction.</a:t>
            </a:r>
          </a:p>
        </p:txBody>
      </p:sp>
    </p:spTree>
    <p:extLst>
      <p:ext uri="{BB962C8B-B14F-4D97-AF65-F5344CB8AC3E}">
        <p14:creationId xmlns:p14="http://schemas.microsoft.com/office/powerpoint/2010/main" val="1464974852"/>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9.6 – Distance-time 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startAt="10"/>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The graph shows the velocity of a car </a:t>
            </a:r>
            <a:r>
              <a:rPr lang="en-US" sz="2200" dirty="0" smtClean="0">
                <a:latin typeface="Arial" panose="020B0604020202020204" pitchFamily="34" charset="0"/>
                <a:cs typeface="Arial" panose="020B0604020202020204" pitchFamily="34" charset="0"/>
              </a:rPr>
              <a:t>when it </a:t>
            </a:r>
            <a:r>
              <a:rPr lang="en-US" sz="2200" dirty="0">
                <a:latin typeface="Arial" panose="020B0604020202020204" pitchFamily="34" charset="0"/>
                <a:cs typeface="Arial" panose="020B0604020202020204" pitchFamily="34" charset="0"/>
              </a:rPr>
              <a:t>is </a:t>
            </a:r>
            <a:r>
              <a:rPr lang="en-US" sz="2200" dirty="0" smtClean="0">
                <a:latin typeface="Arial" panose="020B0604020202020204" pitchFamily="34" charset="0"/>
                <a:cs typeface="Arial" panose="020B0604020202020204" pitchFamily="34" charset="0"/>
              </a:rPr>
              <a:t>braking.</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was the starting velocity of the </a:t>
            </a:r>
            <a:r>
              <a:rPr lang="en-US" sz="2200" dirty="0" smtClean="0">
                <a:latin typeface="Arial" panose="020B0604020202020204" pitchFamily="34" charset="0"/>
                <a:cs typeface="Arial" panose="020B0604020202020204" pitchFamily="34" charset="0"/>
              </a:rPr>
              <a:t>car?</a:t>
            </a:r>
          </a:p>
          <a:p>
            <a:pPr marL="9144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What was the deceleration of the car?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equation of the </a:t>
            </a:r>
            <a:r>
              <a:rPr lang="en-US" sz="2200" dirty="0" smtClean="0">
                <a:latin typeface="Arial" panose="020B0604020202020204" pitchFamily="34" charset="0"/>
                <a:cs typeface="Arial" panose="020B0604020202020204" pitchFamily="34" charset="0"/>
              </a:rPr>
              <a:t>line</a:t>
            </a:r>
            <a:r>
              <a:rPr lang="en-US" sz="22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859329" y="1964220"/>
            <a:ext cx="4360743" cy="2857038"/>
          </a:xfrm>
          <a:prstGeom prst="rect">
            <a:avLst/>
          </a:prstGeom>
        </p:spPr>
      </p:pic>
    </p:spTree>
    <p:extLst>
      <p:ext uri="{BB962C8B-B14F-4D97-AF65-F5344CB8AC3E}">
        <p14:creationId xmlns:p14="http://schemas.microsoft.com/office/powerpoint/2010/main" val="3069401406"/>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a:tabLst>
                <a:tab pos="857250" algn="l"/>
                <a:tab pos="2066925" algn="l"/>
                <a:tab pos="2743200" algn="l"/>
                <a:tab pos="3822700" algn="l"/>
              </a:tabLst>
            </a:pPr>
            <a:r>
              <a:rPr lang="en-US" sz="2200" b="1" dirty="0" smtClean="0">
                <a:solidFill>
                  <a:srgbClr val="FF0000"/>
                </a:solidFill>
                <a:latin typeface="Arial" panose="020B0604020202020204" pitchFamily="34" charset="0"/>
                <a:cs typeface="Arial" panose="020B0604020202020204" pitchFamily="34" charset="0"/>
              </a:rPr>
              <a:t>R</a:t>
            </a:r>
            <a:r>
              <a:rPr lang="en-US" sz="2200" dirty="0" smtClean="0">
                <a:latin typeface="Arial" panose="020B0604020202020204" pitchFamily="34" charset="0"/>
                <a:cs typeface="Arial" panose="020B0604020202020204" pitchFamily="34" charset="0"/>
              </a:rPr>
              <a:t> The </a:t>
            </a:r>
            <a:r>
              <a:rPr lang="en-US" sz="2200" dirty="0">
                <a:latin typeface="Arial" panose="020B0604020202020204" pitchFamily="34" charset="0"/>
                <a:cs typeface="Arial" panose="020B0604020202020204" pitchFamily="34" charset="0"/>
              </a:rPr>
              <a:t>graph shows the depth of water for three containers A, B and C, filling at a constant rate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Which container will fill fastest?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Match </a:t>
            </a:r>
            <a:r>
              <a:rPr lang="en-US" sz="2200" dirty="0">
                <a:latin typeface="Arial" panose="020B0604020202020204" pitchFamily="34" charset="0"/>
                <a:cs typeface="Arial" panose="020B0604020202020204" pitchFamily="34" charset="0"/>
              </a:rPr>
              <a:t>each container to a line on the </a:t>
            </a:r>
            <a:r>
              <a:rPr lang="en-US" sz="2200" dirty="0" smtClean="0">
                <a:latin typeface="Arial" panose="020B0604020202020204" pitchFamily="34" charset="0"/>
                <a:cs typeface="Arial" panose="020B0604020202020204" pitchFamily="34" charset="0"/>
              </a:rPr>
              <a:t>graph.</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448927" y="2384780"/>
            <a:ext cx="3293819" cy="3133145"/>
          </a:xfrm>
          <a:prstGeom prst="rect">
            <a:avLst/>
          </a:prstGeom>
        </p:spPr>
      </p:pic>
    </p:spTree>
    <p:extLst>
      <p:ext uri="{BB962C8B-B14F-4D97-AF65-F5344CB8AC3E}">
        <p14:creationId xmlns:p14="http://schemas.microsoft.com/office/powerpoint/2010/main" val="2541457937"/>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74</a:t>
            </a:r>
            <a:endParaRPr lang="en-GB" sz="1400" b="1" dirty="0">
              <a:latin typeface="Calibri" panose="020F0502020204030204" pitchFamily="34" charset="0"/>
            </a:endParaRPr>
          </a:p>
        </p:txBody>
      </p:sp>
      <p:sp>
        <p:nvSpPr>
          <p:cNvPr id="3" name="Rectangle 2"/>
          <p:cNvSpPr/>
          <p:nvPr/>
        </p:nvSpPr>
        <p:spPr>
          <a:xfrm>
            <a:off x="251520" y="1196752"/>
            <a:ext cx="5256584" cy="4801314"/>
          </a:xfrm>
          <a:prstGeom prst="rect">
            <a:avLst/>
          </a:prstGeom>
        </p:spPr>
        <p:txBody>
          <a:bodyPr wrap="square">
            <a:spAutoFit/>
          </a:bodyPr>
          <a:lstStyle/>
          <a:p>
            <a:pPr marL="400050" indent="-400050">
              <a:buClr>
                <a:srgbClr val="C00000"/>
              </a:buClr>
              <a:buFont typeface="+mj-lt"/>
              <a:buAutoNum type="arabicPeriod" startAt="2"/>
              <a:tabLst>
                <a:tab pos="857250" algn="l"/>
                <a:tab pos="2066925" algn="l"/>
                <a:tab pos="2743200" algn="l"/>
                <a:tab pos="3822700" algn="l"/>
              </a:tabLst>
            </a:pPr>
            <a:r>
              <a:rPr lang="en-US" sz="2100" b="1" dirty="0" smtClean="0">
                <a:solidFill>
                  <a:srgbClr val="FF0000"/>
                </a:solidFill>
                <a:latin typeface="Arial" panose="020B0604020202020204" pitchFamily="34" charset="0"/>
                <a:cs typeface="Arial" panose="020B0604020202020204" pitchFamily="34" charset="0"/>
              </a:rPr>
              <a:t>P</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Two baths A and B are filled with wat at a constant rate. Sketch a graph of depth of water against time for each the baths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startAt="2"/>
              <a:tabLst>
                <a:tab pos="857250" algn="l"/>
                <a:tab pos="2066925" algn="l"/>
                <a:tab pos="2743200" algn="l"/>
                <a:tab pos="3822700" algn="l"/>
              </a:tabLst>
            </a:pPr>
            <a:r>
              <a:rPr lang="en-US" sz="2100" dirty="0">
                <a:latin typeface="Arial" panose="020B0604020202020204" pitchFamily="34" charset="0"/>
                <a:cs typeface="Arial" panose="020B0604020202020204" pitchFamily="34" charset="0"/>
              </a:rPr>
              <a:t>Two different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containers </a:t>
            </a:r>
            <a:r>
              <a:rPr lang="en-US" sz="2100" dirty="0">
                <a:latin typeface="Arial" panose="020B0604020202020204" pitchFamily="34" charset="0"/>
                <a:cs typeface="Arial" panose="020B0604020202020204" pitchFamily="34" charset="0"/>
              </a:rPr>
              <a:t>are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filled </a:t>
            </a:r>
            <a:r>
              <a:rPr lang="en-US" sz="2100" dirty="0">
                <a:latin typeface="Arial" panose="020B0604020202020204" pitchFamily="34" charset="0"/>
                <a:cs typeface="Arial" panose="020B0604020202020204" pitchFamily="34" charset="0"/>
              </a:rPr>
              <a:t>at a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constant </a:t>
            </a:r>
            <a:r>
              <a:rPr lang="en-US" sz="2100" dirty="0">
                <a:latin typeface="Arial" panose="020B0604020202020204" pitchFamily="34" charset="0"/>
                <a:cs typeface="Arial" panose="020B0604020202020204" pitchFamily="34" charset="0"/>
              </a:rPr>
              <a:t>rate.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Match </a:t>
            </a:r>
            <a:r>
              <a:rPr lang="en-US" sz="2100" dirty="0">
                <a:latin typeface="Arial" panose="020B0604020202020204" pitchFamily="34" charset="0"/>
                <a:cs typeface="Arial" panose="020B0604020202020204" pitchFamily="34" charset="0"/>
              </a:rPr>
              <a:t>each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container </a:t>
            </a:r>
            <a:r>
              <a:rPr lang="en-US" sz="2100" dirty="0">
                <a:latin typeface="Arial" panose="020B0604020202020204" pitchFamily="34" charset="0"/>
                <a:cs typeface="Arial" panose="020B0604020202020204" pitchFamily="34" charset="0"/>
              </a:rPr>
              <a:t>to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graph</a:t>
            </a:r>
            <a:r>
              <a:rPr lang="en-US" sz="2100" dirty="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886852" y="2593311"/>
            <a:ext cx="4462532" cy="1004070"/>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627784" y="3719089"/>
            <a:ext cx="2848162" cy="2731844"/>
          </a:xfrm>
          <a:prstGeom prst="rect">
            <a:avLst/>
          </a:prstGeom>
        </p:spPr>
      </p:pic>
    </p:spTree>
    <p:extLst>
      <p:ext uri="{BB962C8B-B14F-4D97-AF65-F5344CB8AC3E}">
        <p14:creationId xmlns:p14="http://schemas.microsoft.com/office/powerpoint/2010/main" val="3237733905"/>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75</a:t>
            </a:r>
            <a:endParaRPr lang="en-GB" sz="1400" b="1" dirty="0">
              <a:latin typeface="Calibri" panose="020F0502020204030204" pitchFamily="34" charset="0"/>
            </a:endParaRPr>
          </a:p>
        </p:txBody>
      </p:sp>
      <p:sp>
        <p:nvSpPr>
          <p:cNvPr id="3" name="Rectangle 2"/>
          <p:cNvSpPr/>
          <p:nvPr/>
        </p:nvSpPr>
        <p:spPr>
          <a:xfrm>
            <a:off x="251520" y="1196752"/>
            <a:ext cx="3960440" cy="5586145"/>
          </a:xfrm>
          <a:prstGeom prst="rect">
            <a:avLst/>
          </a:prstGeom>
        </p:spPr>
        <p:txBody>
          <a:bodyPr wrap="square">
            <a:spAutoFit/>
          </a:bodyPr>
          <a:lstStyle/>
          <a:p>
            <a:pPr marL="342900" indent="-342900">
              <a:buClr>
                <a:srgbClr val="C00000"/>
              </a:buClr>
              <a:buFont typeface="+mj-lt"/>
              <a:buAutoNum type="arabicPeriod" startAt="3"/>
              <a:tabLst>
                <a:tab pos="857250" algn="l"/>
                <a:tab pos="2066925" algn="l"/>
                <a:tab pos="2743200" algn="l"/>
                <a:tab pos="3822700" algn="l"/>
              </a:tabLst>
            </a:pPr>
            <a:r>
              <a:rPr lang="en-US" sz="2100" dirty="0">
                <a:latin typeface="Arial" panose="020B0604020202020204" pitchFamily="34" charset="0"/>
                <a:cs typeface="Arial" panose="020B0604020202020204" pitchFamily="34" charset="0"/>
              </a:rPr>
              <a:t>The graph shows the pressure on your eardrums in atmospheres) at up to 20 m depth in water</a:t>
            </a:r>
            <a:r>
              <a:rPr lang="en-US" sz="2100" dirty="0" smtClean="0">
                <a:latin typeface="Arial" panose="020B0604020202020204" pitchFamily="34" charset="0"/>
                <a:cs typeface="Arial" panose="020B0604020202020204" pitchFamily="34" charset="0"/>
              </a:rPr>
              <a:t>.</a:t>
            </a:r>
          </a:p>
          <a:p>
            <a:pPr marL="685800" indent="-342900">
              <a:buClr>
                <a:srgbClr val="C00000"/>
              </a:buClr>
              <a:buFont typeface="+mj-lt"/>
              <a:buAutoNum type="alphaLcPeriod"/>
              <a:tabLst>
                <a:tab pos="2066925" algn="l"/>
                <a:tab pos="2743200" algn="l"/>
                <a:tab pos="3822700" algn="l"/>
              </a:tabLst>
            </a:pPr>
            <a:r>
              <a:rPr lang="en-US" sz="2100" dirty="0">
                <a:latin typeface="Arial" panose="020B0604020202020204" pitchFamily="34" charset="0"/>
                <a:cs typeface="Arial" panose="020B0604020202020204" pitchFamily="34" charset="0"/>
              </a:rPr>
              <a:t>Estimate the pressure at 10 m depth.</a:t>
            </a:r>
          </a:p>
          <a:p>
            <a:pPr marL="6858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Estimate </a:t>
            </a:r>
            <a:r>
              <a:rPr lang="en-US" sz="2100" dirty="0">
                <a:latin typeface="Arial" panose="020B0604020202020204" pitchFamily="34" charset="0"/>
                <a:cs typeface="Arial" panose="020B0604020202020204" pitchFamily="34" charset="0"/>
              </a:rPr>
              <a:t>the depth of water when the pressure is 1.2 atmospheres.</a:t>
            </a:r>
          </a:p>
          <a:p>
            <a:pPr marL="685800" indent="-342900">
              <a:buClr>
                <a:srgbClr val="C00000"/>
              </a:buClr>
              <a:buFont typeface="+mj-lt"/>
              <a:buAutoNum type="alphaLcPeriod"/>
              <a:tabLst>
                <a:tab pos="2066925" algn="l"/>
                <a:tab pos="2743200" algn="l"/>
                <a:tab pos="3822700" algn="l"/>
              </a:tabLst>
            </a:pPr>
            <a:r>
              <a:rPr lang="en-US" sz="2100" dirty="0" err="1" smtClean="0">
                <a:latin typeface="Arial" panose="020B0604020202020204" pitchFamily="34" charset="0"/>
                <a:cs typeface="Arial" panose="020B0604020202020204" pitchFamily="34" charset="0"/>
              </a:rPr>
              <a:t>Rabail</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says, The rate of increase of pressure with depth is always the same'. What evidence from the graph supports this?</a:t>
            </a:r>
          </a:p>
          <a:p>
            <a:pPr marL="6858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gradient of the line.</a:t>
            </a:r>
            <a:endParaRPr lang="en-US" sz="21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243608" y="1260048"/>
            <a:ext cx="4545216" cy="4545216"/>
          </a:xfrm>
          <a:prstGeom prst="rect">
            <a:avLst/>
          </a:prstGeom>
        </p:spPr>
      </p:pic>
    </p:spTree>
    <p:extLst>
      <p:ext uri="{BB962C8B-B14F-4D97-AF65-F5344CB8AC3E}">
        <p14:creationId xmlns:p14="http://schemas.microsoft.com/office/powerpoint/2010/main" val="598992340"/>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75</a:t>
            </a:r>
            <a:endParaRPr lang="en-GB" sz="1400" b="1" dirty="0">
              <a:latin typeface="Calibri" panose="020F0502020204030204" pitchFamily="34" charset="0"/>
            </a:endParaRPr>
          </a:p>
        </p:txBody>
      </p:sp>
      <p:grpSp>
        <p:nvGrpSpPr>
          <p:cNvPr id="6" name="Group 5"/>
          <p:cNvGrpSpPr/>
          <p:nvPr/>
        </p:nvGrpSpPr>
        <p:grpSpPr>
          <a:xfrm>
            <a:off x="243511" y="1268760"/>
            <a:ext cx="8576961" cy="5286200"/>
            <a:chOff x="3483872" y="1089031"/>
            <a:chExt cx="5264592" cy="5286200"/>
          </a:xfrm>
        </p:grpSpPr>
        <p:sp>
          <p:nvSpPr>
            <p:cNvPr id="7" name="Round Diagonal Corner Rectangle 6"/>
            <p:cNvSpPr/>
            <p:nvPr/>
          </p:nvSpPr>
          <p:spPr>
            <a:xfrm>
              <a:off x="3491880" y="1089031"/>
              <a:ext cx="5256584" cy="528620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4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2355842" cy="4708981"/>
            </a:xfrm>
            <a:prstGeom prst="rect">
              <a:avLst/>
            </a:prstGeom>
          </p:spPr>
          <p:txBody>
            <a:bodyPr wrap="square">
              <a:spAutoFit/>
            </a:bodyPr>
            <a:lstStyle/>
            <a:p>
              <a:pPr>
                <a:spcAft>
                  <a:spcPts val="0"/>
                </a:spcAft>
                <a:tabLst>
                  <a:tab pos="4972050" algn="r"/>
                </a:tabLst>
              </a:pPr>
              <a:r>
                <a:rPr lang="en-US" sz="2500" dirty="0" smtClean="0"/>
                <a:t>Water fills a cuboid swimming pool at a constant rate. The graph shows how the depth of water in the pool varies over time.</a:t>
              </a:r>
            </a:p>
            <a:p>
              <a:pPr marL="457200" indent="-457200">
                <a:spcAft>
                  <a:spcPts val="0"/>
                </a:spcAft>
                <a:buClr>
                  <a:srgbClr val="C00000"/>
                </a:buClr>
                <a:buFont typeface="+mj-lt"/>
                <a:buAutoNum type="alphaLcPeriod"/>
                <a:tabLst>
                  <a:tab pos="4972050" algn="r"/>
                </a:tabLst>
              </a:pPr>
              <a:r>
                <a:rPr lang="en-US" sz="2500" dirty="0" smtClean="0"/>
                <a:t>Work out the gradient of the straight line.</a:t>
              </a:r>
            </a:p>
            <a:p>
              <a:pPr marL="457200" indent="-457200">
                <a:spcAft>
                  <a:spcPts val="0"/>
                </a:spcAft>
                <a:buClr>
                  <a:srgbClr val="C00000"/>
                </a:buClr>
                <a:buFont typeface="+mj-lt"/>
                <a:buAutoNum type="alphaLcPeriod"/>
                <a:tabLst>
                  <a:tab pos="4972050" algn="r"/>
                </a:tabLst>
              </a:pPr>
              <a:r>
                <a:rPr lang="en-US" sz="2500" dirty="0" smtClean="0"/>
                <a:t>Write down a practical interpretation of the value you worked out in part </a:t>
              </a:r>
              <a:r>
                <a:rPr lang="en-US" sz="2500" b="1" dirty="0" smtClean="0"/>
                <a:t>a 	(3 marks)</a:t>
              </a:r>
              <a:endParaRPr lang="en-US" sz="2500" dirty="0" smtClean="0"/>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283276" y="2182343"/>
            <a:ext cx="4465188" cy="3982961"/>
          </a:xfrm>
          <a:prstGeom prst="rect">
            <a:avLst/>
          </a:prstGeom>
        </p:spPr>
      </p:pic>
    </p:spTree>
    <p:extLst>
      <p:ext uri="{BB962C8B-B14F-4D97-AF65-F5344CB8AC3E}">
        <p14:creationId xmlns:p14="http://schemas.microsoft.com/office/powerpoint/2010/main" val="818409844"/>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75</a:t>
            </a:r>
            <a:endParaRPr lang="en-GB" sz="1400" b="1" dirty="0">
              <a:latin typeface="Calibri" panose="020F0502020204030204" pitchFamily="34" charset="0"/>
            </a:endParaRPr>
          </a:p>
        </p:txBody>
      </p:sp>
      <p:sp>
        <p:nvSpPr>
          <p:cNvPr id="3" name="Rectangle 2"/>
          <p:cNvSpPr/>
          <p:nvPr/>
        </p:nvSpPr>
        <p:spPr>
          <a:xfrm>
            <a:off x="251520" y="1196752"/>
            <a:ext cx="4320480" cy="4616648"/>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100" b="1" dirty="0" smtClean="0">
                <a:solidFill>
                  <a:srgbClr val="C00000"/>
                </a:solidFill>
                <a:latin typeface="Arial" panose="020B0604020202020204" pitchFamily="34" charset="0"/>
                <a:cs typeface="Arial" panose="020B0604020202020204" pitchFamily="34" charset="0"/>
              </a:rPr>
              <a:t>P</a:t>
            </a:r>
            <a:r>
              <a:rPr lang="en-US" sz="2100" dirty="0" smtClean="0">
                <a:latin typeface="Arial" panose="020B0604020202020204" pitchFamily="34" charset="0"/>
                <a:cs typeface="Arial" panose="020B0604020202020204" pitchFamily="34" charset="0"/>
              </a:rPr>
              <a:t>  The </a:t>
            </a:r>
            <a:r>
              <a:rPr lang="en-US" sz="2100" dirty="0">
                <a:latin typeface="Arial" panose="020B0604020202020204" pitchFamily="34" charset="0"/>
                <a:cs typeface="Arial" panose="020B0604020202020204" pitchFamily="34" charset="0"/>
              </a:rPr>
              <a:t>scatter graph shows the height and </a:t>
            </a:r>
            <a:r>
              <a:rPr lang="en-US" sz="2100" dirty="0" smtClean="0">
                <a:latin typeface="Arial" panose="020B0604020202020204" pitchFamily="34" charset="0"/>
                <a:cs typeface="Arial" panose="020B0604020202020204" pitchFamily="34" charset="0"/>
              </a:rPr>
              <a:t>weight </a:t>
            </a:r>
            <a:r>
              <a:rPr lang="en-US" sz="2100" dirty="0">
                <a:latin typeface="Arial" panose="020B0604020202020204" pitchFamily="34" charset="0"/>
                <a:cs typeface="Arial" panose="020B0604020202020204" pitchFamily="34" charset="0"/>
              </a:rPr>
              <a:t>of 6 children</a:t>
            </a:r>
            <a:r>
              <a:rPr lang="en-US" sz="2100" dirty="0" smtClean="0">
                <a:latin typeface="Arial" panose="020B0604020202020204" pitchFamily="34" charset="0"/>
                <a:cs typeface="Arial" panose="020B0604020202020204" pitchFamily="34" charset="0"/>
              </a:rPr>
              <a:t>.</a:t>
            </a:r>
          </a:p>
          <a:p>
            <a:pPr marL="8001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Describe </a:t>
            </a:r>
            <a:r>
              <a:rPr lang="en-US" sz="2100" dirty="0">
                <a:latin typeface="Arial" panose="020B0604020202020204" pitchFamily="34" charset="0"/>
                <a:cs typeface="Arial" panose="020B0604020202020204" pitchFamily="34" charset="0"/>
              </a:rPr>
              <a:t>the correlation between the height and weight.</a:t>
            </a:r>
          </a:p>
          <a:p>
            <a:pPr marL="8001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equation of the line of best fit. </a:t>
            </a:r>
            <a:endParaRPr lang="en-US" sz="210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Use </a:t>
            </a:r>
            <a:r>
              <a:rPr lang="en-US" sz="2100" dirty="0">
                <a:latin typeface="Arial" panose="020B0604020202020204" pitchFamily="34" charset="0"/>
                <a:cs typeface="Arial" panose="020B0604020202020204" pitchFamily="34" charset="0"/>
              </a:rPr>
              <a:t>your equation to predict the weight of a child who is 105cm </a:t>
            </a:r>
            <a:r>
              <a:rPr lang="en-US" sz="2100" dirty="0" smtClean="0">
                <a:latin typeface="Arial" panose="020B0604020202020204" pitchFamily="34" charset="0"/>
                <a:cs typeface="Arial" panose="020B0604020202020204" pitchFamily="34" charset="0"/>
              </a:rPr>
              <a:t>tall.</a:t>
            </a:r>
          </a:p>
          <a:p>
            <a:pPr marL="800100" indent="-3429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why you cannot estimate the weight of a child who is 140cm tall.</a:t>
            </a:r>
            <a:endParaRPr lang="en-US" sz="2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592479" y="1841516"/>
            <a:ext cx="4227993" cy="3963748"/>
          </a:xfrm>
          <a:prstGeom prst="rect">
            <a:avLst/>
          </a:prstGeom>
        </p:spPr>
      </p:pic>
      <p:sp>
        <p:nvSpPr>
          <p:cNvPr id="7" name="Rectangle 6"/>
          <p:cNvSpPr/>
          <p:nvPr/>
        </p:nvSpPr>
        <p:spPr>
          <a:xfrm flipH="1">
            <a:off x="277537" y="5885408"/>
            <a:ext cx="8544401" cy="71194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rgbClr val="C00000"/>
                </a:solidFill>
                <a:latin typeface="Arial" panose="020B0604020202020204" pitchFamily="34" charset="0"/>
                <a:cs typeface="Arial" panose="020B0604020202020204" pitchFamily="34" charset="0"/>
              </a:rPr>
              <a:t>Q5c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a:solidFill>
                  <a:schemeClr val="tx1"/>
                </a:solidFill>
                <a:latin typeface="Arial" panose="020B0604020202020204" pitchFamily="34" charset="0"/>
                <a:cs typeface="Arial" panose="020B0604020202020204" pitchFamily="34" charset="0"/>
              </a:rPr>
              <a:t>Using the equation gives a more accurate value than reading from the graph.</a:t>
            </a:r>
            <a:endParaRPr lang="en-US" sz="22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spTree>
    <p:extLst>
      <p:ext uri="{BB962C8B-B14F-4D97-AF65-F5344CB8AC3E}">
        <p14:creationId xmlns:p14="http://schemas.microsoft.com/office/powerpoint/2010/main" val="648651618"/>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9.7 </a:t>
            </a:r>
            <a:r>
              <a:rPr lang="en-GB" sz="4800" dirty="0" smtClean="0"/>
              <a:t>– </a:t>
            </a:r>
            <a:r>
              <a:rPr lang="en-GB" sz="4800" dirty="0" smtClean="0"/>
              <a:t>More Real-Life </a:t>
            </a:r>
            <a:r>
              <a:rPr lang="en-GB" sz="4800" dirty="0" smtClean="0"/>
              <a:t>Graphs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75</a:t>
            </a:r>
            <a:endParaRPr lang="en-GB" sz="1400" b="1" dirty="0">
              <a:latin typeface="Calibri" panose="020F0502020204030204" pitchFamily="34" charset="0"/>
            </a:endParaRPr>
          </a:p>
        </p:txBody>
      </p:sp>
      <p:sp>
        <p:nvSpPr>
          <p:cNvPr id="3" name="Rectangle 2"/>
          <p:cNvSpPr/>
          <p:nvPr/>
        </p:nvSpPr>
        <p:spPr>
          <a:xfrm>
            <a:off x="251520" y="1196752"/>
            <a:ext cx="5256584" cy="5493812"/>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100" dirty="0">
                <a:latin typeface="Arial" panose="020B0604020202020204" pitchFamily="34" charset="0"/>
                <a:cs typeface="Arial" panose="020B0604020202020204" pitchFamily="34" charset="0"/>
              </a:rPr>
              <a:t>The table shows the distance a car has travelled and its current value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a scatter graph for the </a:t>
            </a:r>
            <a:r>
              <a:rPr lang="en-US" sz="2100" dirty="0" smtClean="0">
                <a:latin typeface="Arial" panose="020B0604020202020204" pitchFamily="34" charset="0"/>
                <a:cs typeface="Arial" panose="020B0604020202020204" pitchFamily="34" charset="0"/>
              </a:rPr>
              <a:t>data. </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a line of best fit</a:t>
            </a:r>
            <a:r>
              <a:rPr lang="en-US" sz="2100" dirty="0" smtClean="0">
                <a:latin typeface="Arial" panose="020B0604020202020204" pitchFamily="34" charset="0"/>
                <a:cs typeface="Arial" panose="020B0604020202020204" pitchFamily="34" charset="0"/>
              </a:rPr>
              <a:t>.</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Find </a:t>
            </a:r>
            <a:r>
              <a:rPr lang="en-US" sz="2100" dirty="0">
                <a:latin typeface="Arial" panose="020B0604020202020204" pitchFamily="34" charset="0"/>
                <a:cs typeface="Arial" panose="020B0604020202020204" pitchFamily="34" charset="0"/>
              </a:rPr>
              <a:t>the equation of your line of best fit</a:t>
            </a:r>
            <a:r>
              <a:rPr lang="en-US" sz="2100" dirty="0" smtClean="0">
                <a:latin typeface="Arial" panose="020B0604020202020204" pitchFamily="34" charset="0"/>
                <a:cs typeface="Arial" panose="020B0604020202020204" pitchFamily="34" charset="0"/>
              </a:rPr>
              <a:t>.</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car has travelled 105000 miles. Estimate the value of the car.</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car is for sale at £7500. Estimate the distance it has </a:t>
            </a:r>
            <a:r>
              <a:rPr lang="en-US" sz="2100" dirty="0" smtClean="0">
                <a:latin typeface="Arial" panose="020B0604020202020204" pitchFamily="34" charset="0"/>
                <a:cs typeface="Arial" panose="020B0604020202020204" pitchFamily="34" charset="0"/>
              </a:rPr>
              <a:t>travelled.</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car has travelled 150000 miles. Estimate the value of the car.</a:t>
            </a:r>
          </a:p>
          <a:p>
            <a:pPr marL="457200" indent="-457200">
              <a:buClr>
                <a:srgbClr val="C00000"/>
              </a:buClr>
              <a:buFont typeface="+mj-lt"/>
              <a:buAutoNum type="alphaLcPeriod"/>
              <a:tabLst>
                <a:tab pos="2066925" algn="l"/>
                <a:tab pos="2743200" algn="l"/>
                <a:tab pos="3822700" algn="l"/>
              </a:tabLst>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reliable is your estimate in part f?</a:t>
            </a:r>
            <a:endParaRPr lang="en-US" sz="21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1163123"/>
              </p:ext>
            </p:extLst>
          </p:nvPr>
        </p:nvGraphicFramePr>
        <p:xfrm>
          <a:off x="251520" y="1988840"/>
          <a:ext cx="5268697" cy="949960"/>
        </p:xfrm>
        <a:graphic>
          <a:graphicData uri="http://schemas.openxmlformats.org/drawingml/2006/table">
            <a:tbl>
              <a:tblPr firstRow="1" bandRow="1">
                <a:tableStyleId>{5940675A-B579-460E-94D1-54222C63F5DA}</a:tableStyleId>
              </a:tblPr>
              <a:tblGrid>
                <a:gridCol w="1800200"/>
                <a:gridCol w="563055"/>
                <a:gridCol w="578167"/>
                <a:gridCol w="465455"/>
                <a:gridCol w="465455"/>
                <a:gridCol w="465455"/>
                <a:gridCol w="465455"/>
                <a:gridCol w="465455"/>
              </a:tblGrid>
              <a:tr h="370840">
                <a:tc>
                  <a:txBody>
                    <a:bodyPr/>
                    <a:lstStyle/>
                    <a:p>
                      <a:r>
                        <a:rPr lang="en-US" sz="1600" dirty="0" smtClean="0">
                          <a:latin typeface="Arial" panose="020B0604020202020204" pitchFamily="34" charset="0"/>
                          <a:cs typeface="Arial" panose="020B0604020202020204" pitchFamily="34" charset="0"/>
                        </a:rPr>
                        <a:t>Distance travelled (‘000 miles)</a:t>
                      </a:r>
                      <a:endParaRPr lang="en-US" sz="16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600" dirty="0" smtClean="0">
                          <a:latin typeface="Arial" panose="020B0604020202020204" pitchFamily="34" charset="0"/>
                          <a:cs typeface="Arial" panose="020B0604020202020204" pitchFamily="34" charset="0"/>
                        </a:rPr>
                        <a:t>110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100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30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60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70</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95</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20</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Value (£’000)</a:t>
                      </a:r>
                      <a:endParaRPr lang="en-US" sz="16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4</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8</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7</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7</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5</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10</a:t>
                      </a:r>
                      <a:endParaRPr lang="en-US" sz="16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735976560"/>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75</a:t>
            </a:r>
            <a:endParaRPr lang="en-GB" sz="1400" b="1" dirty="0">
              <a:latin typeface="Calibri" panose="020F0502020204030204" pitchFamily="34" charset="0"/>
            </a:endParaRPr>
          </a:p>
        </p:txBody>
      </p:sp>
      <p:sp>
        <p:nvSpPr>
          <p:cNvPr id="3" name="Rectangle 2"/>
          <p:cNvSpPr/>
          <p:nvPr/>
        </p:nvSpPr>
        <p:spPr>
          <a:xfrm>
            <a:off x="251520" y="1196752"/>
            <a:ext cx="5256584" cy="4708981"/>
          </a:xfrm>
          <a:prstGeom prst="rect">
            <a:avLst/>
          </a:prstGeom>
        </p:spPr>
        <p:txBody>
          <a:bodyPr wrap="square">
            <a:spAutoFit/>
          </a:bodyPr>
          <a:lstStyle/>
          <a:p>
            <a:pPr>
              <a:buClr>
                <a:srgbClr val="C00000"/>
              </a:buClr>
              <a:tabLst>
                <a:tab pos="857250" algn="l"/>
                <a:tab pos="2066925" algn="l"/>
                <a:tab pos="2743200" algn="l"/>
                <a:tab pos="3822700" algn="l"/>
              </a:tabLst>
            </a:pPr>
            <a:r>
              <a:rPr lang="en-US" sz="2000" b="1" dirty="0">
                <a:latin typeface="Arial" panose="020B0604020202020204" pitchFamily="34" charset="0"/>
                <a:cs typeface="Arial" panose="020B0604020202020204" pitchFamily="34" charset="0"/>
              </a:rPr>
              <a:t>Solve problems using these strategies where appropriate:</a:t>
            </a:r>
          </a:p>
          <a:p>
            <a:pPr marL="342900" indent="-342900">
              <a:buClr>
                <a:srgbClr val="C00000"/>
              </a:buClr>
              <a:buFont typeface="Arial" panose="020B0604020202020204" pitchFamily="34" charset="0"/>
              <a:buChar char="•"/>
              <a:tabLst>
                <a:tab pos="857250" algn="l"/>
                <a:tab pos="2066925" algn="l"/>
                <a:tab pos="2743200" algn="l"/>
                <a:tab pos="382270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pictures</a:t>
            </a:r>
          </a:p>
          <a:p>
            <a:pPr marL="342900" indent="-342900">
              <a:buClr>
                <a:srgbClr val="C00000"/>
              </a:buClr>
              <a:buFont typeface="Arial" panose="020B0604020202020204" pitchFamily="34" charset="0"/>
              <a:buChar char="•"/>
              <a:tabLst>
                <a:tab pos="857250" algn="l"/>
                <a:tab pos="2066925" algn="l"/>
                <a:tab pos="2743200" algn="l"/>
                <a:tab pos="382270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smaller numbers</a:t>
            </a:r>
          </a:p>
          <a:p>
            <a:pPr marL="342900" indent="-342900">
              <a:buClr>
                <a:srgbClr val="C00000"/>
              </a:buClr>
              <a:buFont typeface="Arial" panose="020B0604020202020204" pitchFamily="34" charset="0"/>
              <a:buChar char="•"/>
              <a:tabLst>
                <a:tab pos="857250" algn="l"/>
                <a:tab pos="2066925" algn="l"/>
                <a:tab pos="2743200" algn="l"/>
                <a:tab pos="382270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bar models</a:t>
            </a:r>
          </a:p>
          <a:p>
            <a:pPr marL="342900" indent="-342900">
              <a:buClr>
                <a:srgbClr val="C00000"/>
              </a:buClr>
              <a:buFont typeface="Arial" panose="020B0604020202020204" pitchFamily="34" charset="0"/>
              <a:buChar char="•"/>
              <a:tabLst>
                <a:tab pos="857250" algn="l"/>
                <a:tab pos="2066925" algn="l"/>
                <a:tab pos="2743200" algn="l"/>
                <a:tab pos="382270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x for the unknown</a:t>
            </a:r>
          </a:p>
          <a:p>
            <a:pPr marL="342900" indent="-342900">
              <a:buClr>
                <a:srgbClr val="C00000"/>
              </a:buClr>
              <a:buFont typeface="Arial" panose="020B0604020202020204" pitchFamily="34" charset="0"/>
              <a:buChar char="•"/>
              <a:tabLst>
                <a:tab pos="857250" algn="l"/>
                <a:tab pos="2066925" algn="l"/>
                <a:tab pos="2743200" algn="l"/>
                <a:tab pos="3822700" algn="l"/>
              </a:tabLst>
            </a:pPr>
            <a:r>
              <a:rPr lang="en-US" sz="2000" b="1" dirty="0" smtClean="0">
                <a:latin typeface="Arial" panose="020B0604020202020204" pitchFamily="34" charset="0"/>
                <a:cs typeface="Arial" panose="020B0604020202020204" pitchFamily="34" charset="0"/>
              </a:rPr>
              <a:t>Use </a:t>
            </a:r>
            <a:r>
              <a:rPr lang="en-US" sz="2000" b="1" dirty="0">
                <a:latin typeface="Arial" panose="020B0604020202020204" pitchFamily="34" charset="0"/>
                <a:cs typeface="Arial" panose="020B0604020202020204" pitchFamily="34" charset="0"/>
              </a:rPr>
              <a:t>a flow diagram.</a:t>
            </a:r>
          </a:p>
          <a:p>
            <a:pPr marL="457200" indent="-457200">
              <a:buClr>
                <a:srgbClr val="C00000"/>
              </a:buClr>
              <a:buFont typeface="+mj-lt"/>
              <a:buAutoNum type="arabi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Cory uses the formula y = l.8x + 32 to convert the temperature from Celsius to Fahrenheit for the past few days. The temperatures were 18°C, 16°C, 21°C and </a:t>
            </a:r>
            <a:r>
              <a:rPr lang="en-US" sz="2000" dirty="0" smtClean="0">
                <a:latin typeface="Arial" panose="020B0604020202020204" pitchFamily="34" charset="0"/>
                <a:cs typeface="Arial" panose="020B0604020202020204" pitchFamily="34" charset="0"/>
              </a:rPr>
              <a:t>25°C.</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are the temperatures Cory calculated in Fahrenheit, rounded to the nearest degree?</a:t>
            </a:r>
            <a:endParaRPr lang="en-US" sz="2000" dirty="0">
              <a:latin typeface="Arial" panose="020B0604020202020204" pitchFamily="34" charset="0"/>
              <a:cs typeface="Arial" panose="020B0604020202020204" pitchFamily="34" charset="0"/>
            </a:endParaRPr>
          </a:p>
        </p:txBody>
      </p:sp>
      <p:sp>
        <p:nvSpPr>
          <p:cNvPr id="7" name="Rectangle 6"/>
          <p:cNvSpPr/>
          <p:nvPr/>
        </p:nvSpPr>
        <p:spPr>
          <a:xfrm flipH="1">
            <a:off x="251519" y="5880063"/>
            <a:ext cx="5204539" cy="6709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Arial" panose="020B0604020202020204" pitchFamily="34" charset="0"/>
                <a:cs typeface="Arial" panose="020B0604020202020204" pitchFamily="34" charset="0"/>
              </a:rPr>
              <a:t>Q1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Can you use a diagram to show </a:t>
            </a:r>
            <a:r>
              <a:rPr lang="en-US" sz="2000" dirty="0" smtClean="0">
                <a:solidFill>
                  <a:schemeClr val="tx1"/>
                </a:solidFill>
                <a:latin typeface="Arial" panose="020B0604020202020204" pitchFamily="34" charset="0"/>
                <a:cs typeface="Arial" panose="020B0604020202020204" pitchFamily="34" charset="0"/>
              </a:rPr>
              <a:t>the function</a:t>
            </a:r>
            <a:r>
              <a:rPr lang="en-US" sz="2000" dirty="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79061066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5443029"/>
          </a:xfrm>
          <a:prstGeom prst="rect">
            <a:avLst/>
          </a:prstGeom>
        </p:spPr>
        <p:txBody>
          <a:bodyPr wrap="square">
            <a:spAutoFit/>
          </a:bodyPr>
          <a:lstStyle/>
          <a:p>
            <a:pPr marL="347663" indent="-347663">
              <a:buClr>
                <a:srgbClr val="C00000"/>
              </a:buClr>
              <a:buFont typeface="+mj-lt"/>
              <a:buAutoNum type="arabicPeriod" startAt="2"/>
              <a:tabLst>
                <a:tab pos="804863" algn="l"/>
              </a:tabLst>
            </a:pPr>
            <a:r>
              <a:rPr lang="en-US" sz="1830" dirty="0" smtClean="0">
                <a:solidFill>
                  <a:srgbClr val="C00000"/>
                </a:solidFill>
                <a:latin typeface="Arial" panose="020B0604020202020204" pitchFamily="34" charset="0"/>
                <a:cs typeface="Arial" panose="020B0604020202020204" pitchFamily="34" charset="0"/>
              </a:rPr>
              <a:t>a</a:t>
            </a:r>
            <a:r>
              <a:rPr lang="en-US" sz="1830" dirty="0" smtClean="0">
                <a:latin typeface="Arial" panose="020B0604020202020204" pitchFamily="34" charset="0"/>
                <a:cs typeface="Arial" panose="020B0604020202020204" pitchFamily="34" charset="0"/>
              </a:rPr>
              <a:t> </a:t>
            </a:r>
            <a:r>
              <a:rPr lang="en-US" sz="1830" dirty="0">
                <a:latin typeface="Arial" panose="020B0604020202020204" pitchFamily="34" charset="0"/>
                <a:cs typeface="Arial" panose="020B0604020202020204" pitchFamily="34" charset="0"/>
              </a:rPr>
              <a:t>	</a:t>
            </a:r>
            <a:r>
              <a:rPr lang="en-US" sz="1830" dirty="0" smtClean="0">
                <a:latin typeface="Arial" panose="020B0604020202020204" pitchFamily="34" charset="0"/>
                <a:cs typeface="Arial" panose="020B0604020202020204" pitchFamily="34" charset="0"/>
              </a:rPr>
              <a:t>Write </a:t>
            </a:r>
            <a:r>
              <a:rPr lang="en-US" sz="1830" dirty="0">
                <a:latin typeface="Arial" panose="020B0604020202020204" pitchFamily="34" charset="0"/>
                <a:cs typeface="Arial" panose="020B0604020202020204" pitchFamily="34" charset="0"/>
              </a:rPr>
              <a:t>down the integer coordinates of </a:t>
            </a:r>
            <a:r>
              <a:rPr lang="en-US" sz="1830" dirty="0" smtClean="0">
                <a:latin typeface="Arial" panose="020B0604020202020204" pitchFamily="34" charset="0"/>
                <a:cs typeface="Arial" panose="020B0604020202020204" pitchFamily="34" charset="0"/>
              </a:rPr>
              <a:t>	five points </a:t>
            </a:r>
            <a:r>
              <a:rPr lang="en-US" sz="1830" dirty="0">
                <a:latin typeface="Arial" panose="020B0604020202020204" pitchFamily="34" charset="0"/>
                <a:cs typeface="Arial" panose="020B0604020202020204" pitchFamily="34" charset="0"/>
              </a:rPr>
              <a:t>on line P</a:t>
            </a:r>
            <a:r>
              <a:rPr lang="en-US" sz="1830" dirty="0" smtClean="0">
                <a:latin typeface="Arial" panose="020B0604020202020204" pitchFamily="34" charset="0"/>
                <a:cs typeface="Arial" panose="020B0604020202020204" pitchFamily="34" charset="0"/>
              </a:rPr>
              <a:t>.</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r>
              <a:rPr lang="en-US" sz="1830" dirty="0" smtClean="0">
                <a:latin typeface="Arial" panose="020B0604020202020204" pitchFamily="34" charset="0"/>
                <a:cs typeface="Arial" panose="020B0604020202020204" pitchFamily="34" charset="0"/>
              </a:rPr>
              <a:t/>
            </a:r>
            <a:br>
              <a:rPr lang="en-US" sz="1830" dirty="0" smtClean="0">
                <a:latin typeface="Arial" panose="020B0604020202020204" pitchFamily="34" charset="0"/>
                <a:cs typeface="Arial" panose="020B0604020202020204" pitchFamily="34" charset="0"/>
              </a:rPr>
            </a:br>
            <a:endParaRPr lang="en-US" sz="1830" dirty="0">
              <a:latin typeface="Arial" panose="020B0604020202020204" pitchFamily="34" charset="0"/>
              <a:cs typeface="Arial" panose="020B0604020202020204" pitchFamily="34" charset="0"/>
            </a:endParaRPr>
          </a:p>
          <a:p>
            <a:pPr marL="749300" indent="-401638">
              <a:buClr>
                <a:srgbClr val="C00000"/>
              </a:buClr>
              <a:buFont typeface="+mj-lt"/>
              <a:buAutoNum type="alphaLcPeriod" startAt="2"/>
            </a:pPr>
            <a:r>
              <a:rPr lang="en-US" sz="1830" dirty="0" smtClean="0">
                <a:latin typeface="Arial" panose="020B0604020202020204" pitchFamily="34" charset="0"/>
                <a:cs typeface="Arial" panose="020B0604020202020204" pitchFamily="34" charset="0"/>
              </a:rPr>
              <a:t>What </a:t>
            </a:r>
            <a:r>
              <a:rPr lang="en-US" sz="1830" dirty="0">
                <a:latin typeface="Arial" panose="020B0604020202020204" pitchFamily="34" charset="0"/>
                <a:cs typeface="Arial" panose="020B0604020202020204" pitchFamily="34" charset="0"/>
              </a:rPr>
              <a:t>do you notice about the coordinates on line </a:t>
            </a:r>
            <a:r>
              <a:rPr lang="en-US" sz="1830" dirty="0" smtClean="0">
                <a:latin typeface="Arial" panose="020B0604020202020204" pitchFamily="34" charset="0"/>
                <a:cs typeface="Arial" panose="020B0604020202020204" pitchFamily="34" charset="0"/>
              </a:rPr>
              <a:t>P?</a:t>
            </a:r>
          </a:p>
          <a:p>
            <a:pPr marL="749300" indent="-401638">
              <a:buClr>
                <a:srgbClr val="C00000"/>
              </a:buClr>
              <a:buFont typeface="+mj-lt"/>
              <a:buAutoNum type="alphaLcPeriod" startAt="2"/>
            </a:pPr>
            <a:r>
              <a:rPr lang="en-US" sz="1830" dirty="0" smtClean="0">
                <a:latin typeface="Arial" panose="020B0604020202020204" pitchFamily="34" charset="0"/>
                <a:cs typeface="Arial" panose="020B0604020202020204" pitchFamily="34" charset="0"/>
              </a:rPr>
              <a:t>Copy </a:t>
            </a:r>
            <a:r>
              <a:rPr lang="en-US" sz="1830" dirty="0">
                <a:latin typeface="Arial" panose="020B0604020202020204" pitchFamily="34" charset="0"/>
                <a:cs typeface="Arial" panose="020B0604020202020204" pitchFamily="34" charset="0"/>
              </a:rPr>
              <a:t>and complete.</a:t>
            </a:r>
          </a:p>
          <a:p>
            <a:pPr marL="1152525" indent="-403225">
              <a:buClr>
                <a:srgbClr val="C00000"/>
              </a:buClr>
              <a:buFont typeface="+mj-lt"/>
              <a:buAutoNum type="romanLcPeriod"/>
              <a:tabLst>
                <a:tab pos="622300" algn="l"/>
              </a:tabLst>
            </a:pPr>
            <a:r>
              <a:rPr lang="en-US" sz="1830" dirty="0">
                <a:latin typeface="Arial" panose="020B0604020202020204" pitchFamily="34" charset="0"/>
                <a:cs typeface="Arial" panose="020B0604020202020204" pitchFamily="34" charset="0"/>
              </a:rPr>
              <a:t>The equation of line P is </a:t>
            </a:r>
            <a:r>
              <a:rPr lang="en-US" sz="1830" i="1" dirty="0">
                <a:latin typeface="Arial" panose="020B0604020202020204" pitchFamily="34" charset="0"/>
                <a:cs typeface="Arial" panose="020B0604020202020204" pitchFamily="34" charset="0"/>
              </a:rPr>
              <a:t>x</a:t>
            </a:r>
            <a:r>
              <a:rPr lang="en-US" sz="1830" dirty="0">
                <a:latin typeface="Arial" panose="020B0604020202020204" pitchFamily="34" charset="0"/>
                <a:cs typeface="Arial" panose="020B0604020202020204" pitchFamily="34" charset="0"/>
              </a:rPr>
              <a:t> = ...</a:t>
            </a:r>
          </a:p>
          <a:p>
            <a:pPr marL="1152525" indent="-403225">
              <a:buClr>
                <a:srgbClr val="C00000"/>
              </a:buClr>
              <a:buFont typeface="+mj-lt"/>
              <a:buAutoNum type="romanLcPeriod"/>
              <a:tabLst>
                <a:tab pos="622300" algn="l"/>
              </a:tabLst>
            </a:pPr>
            <a:r>
              <a:rPr lang="en-US" sz="1830" dirty="0">
                <a:latin typeface="Arial" panose="020B0604020202020204" pitchFamily="34" charset="0"/>
                <a:cs typeface="Arial" panose="020B0604020202020204" pitchFamily="34" charset="0"/>
              </a:rPr>
              <a:t>The equation of line Q is </a:t>
            </a:r>
            <a:r>
              <a:rPr lang="en-US" sz="1830" i="1" dirty="0">
                <a:latin typeface="Arial" panose="020B0604020202020204" pitchFamily="34" charset="0"/>
                <a:cs typeface="Arial" panose="020B0604020202020204" pitchFamily="34" charset="0"/>
              </a:rPr>
              <a:t>x</a:t>
            </a:r>
            <a:r>
              <a:rPr lang="en-US" sz="1830" dirty="0">
                <a:latin typeface="Arial" panose="020B0604020202020204" pitchFamily="34" charset="0"/>
                <a:cs typeface="Arial" panose="020B0604020202020204" pitchFamily="34" charset="0"/>
              </a:rPr>
              <a:t> = ...</a:t>
            </a:r>
          </a:p>
          <a:p>
            <a:pPr marL="1152525" indent="-403225">
              <a:buClr>
                <a:srgbClr val="C00000"/>
              </a:buClr>
              <a:buFont typeface="+mj-lt"/>
              <a:buAutoNum type="romanLcPeriod"/>
              <a:tabLst>
                <a:tab pos="622300" algn="l"/>
              </a:tabLst>
            </a:pPr>
            <a:r>
              <a:rPr lang="en-US" sz="1830" dirty="0">
                <a:latin typeface="Arial" panose="020B0604020202020204" pitchFamily="34" charset="0"/>
                <a:cs typeface="Arial" panose="020B0604020202020204" pitchFamily="34" charset="0"/>
              </a:rPr>
              <a:t>The equation of line R is </a:t>
            </a:r>
            <a:r>
              <a:rPr lang="en-US" sz="1830" i="1" dirty="0">
                <a:latin typeface="Arial" panose="020B0604020202020204" pitchFamily="34" charset="0"/>
                <a:cs typeface="Arial" panose="020B0604020202020204" pitchFamily="34" charset="0"/>
              </a:rPr>
              <a:t>y</a:t>
            </a:r>
            <a:r>
              <a:rPr lang="en-US" sz="1830" dirty="0">
                <a:latin typeface="Arial" panose="020B0604020202020204" pitchFamily="34" charset="0"/>
                <a:cs typeface="Arial" panose="020B0604020202020204" pitchFamily="34" charset="0"/>
              </a:rPr>
              <a:t> = ...</a:t>
            </a:r>
            <a:endParaRPr lang="en-US" sz="183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735414" y="1858938"/>
            <a:ext cx="2869885" cy="2938214"/>
          </a:xfrm>
          <a:prstGeom prst="rect">
            <a:avLst/>
          </a:prstGeom>
        </p:spPr>
      </p:pic>
    </p:spTree>
    <p:extLst>
      <p:ext uri="{BB962C8B-B14F-4D97-AF65-F5344CB8AC3E}">
        <p14:creationId xmlns:p14="http://schemas.microsoft.com/office/powerpoint/2010/main" val="3815172225"/>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75</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342900" indent="-342900">
              <a:buClr>
                <a:srgbClr val="C00000"/>
              </a:buClr>
              <a:buFont typeface="+mj-lt"/>
              <a:buAutoNum type="arabicPeriod" startAt="2"/>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Charlie can buy a pay-as-you-go mobile plan or a flat-rate mobile plan. The graph shows two different options. Both options offer unlimited data, so Charlie is considering the number of minutes he will use on calls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342900" indent="-342900">
              <a:buClr>
                <a:srgbClr val="C00000"/>
              </a:buClr>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Charlie </a:t>
            </a:r>
            <a:r>
              <a:rPr lang="en-US" sz="2000" dirty="0">
                <a:latin typeface="Arial" panose="020B0604020202020204" pitchFamily="34" charset="0"/>
                <a:cs typeface="Arial" panose="020B0604020202020204" pitchFamily="34" charset="0"/>
              </a:rPr>
              <a:t>thinks he will use </a:t>
            </a:r>
            <a:r>
              <a:rPr lang="en-US" sz="2000" dirty="0" smtClean="0">
                <a:latin typeface="Arial" panose="020B0604020202020204" pitchFamily="34" charset="0"/>
                <a:cs typeface="Arial" panose="020B0604020202020204" pitchFamily="34" charset="0"/>
              </a:rPr>
              <a:t>about 300 </a:t>
            </a:r>
            <a:r>
              <a:rPr lang="en-US" sz="2000" dirty="0">
                <a:latin typeface="Arial" panose="020B0604020202020204" pitchFamily="34" charset="0"/>
                <a:cs typeface="Arial" panose="020B0604020202020204" pitchFamily="34" charset="0"/>
              </a:rPr>
              <a:t>minutes per month. If he is correct, which plan is cheaper for him to use? </a:t>
            </a:r>
            <a:endParaRPr lang="en-US" sz="2000" dirty="0" smtClean="0">
              <a:latin typeface="Arial" panose="020B0604020202020204" pitchFamily="34" charset="0"/>
              <a:cs typeface="Arial" panose="020B0604020202020204" pitchFamily="34" charset="0"/>
            </a:endParaRPr>
          </a:p>
          <a:p>
            <a:pPr marL="342900" indent="-3429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much cheaper each month would this plan be?</a:t>
            </a:r>
            <a:endParaRPr lang="en-US" sz="2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267744" y="2825478"/>
            <a:ext cx="3200086" cy="2194345"/>
          </a:xfrm>
          <a:prstGeom prst="rect">
            <a:avLst/>
          </a:prstGeom>
        </p:spPr>
      </p:pic>
    </p:spTree>
    <p:extLst>
      <p:ext uri="{BB962C8B-B14F-4D97-AF65-F5344CB8AC3E}">
        <p14:creationId xmlns:p14="http://schemas.microsoft.com/office/powerpoint/2010/main" val="2676427968"/>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416932"/>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Chen is running a bath. The water flows at a constant rate of 11 litres/minute.</a:t>
                </a:r>
              </a:p>
              <a:p>
                <a:pPr marL="857250" indent="-457200">
                  <a:buClr>
                    <a:srgbClr val="C00000"/>
                  </a:buClr>
                  <a:buFont typeface="+mj-lt"/>
                  <a:buAutoNum type="alphaL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a Draw a graph to show the water flow over 20 minutes.</a:t>
                </a:r>
              </a:p>
              <a:p>
                <a:pPr marL="400050">
                  <a:buClr>
                    <a:srgbClr val="C00000"/>
                  </a:buClr>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Chen's bath has a capacity of 262 litres. She would like it to be half-filled before she gets in. </a:t>
                </a:r>
                <a:endParaRPr lang="en-US" sz="2000" dirty="0" smtClean="0">
                  <a:latin typeface="Arial" panose="020B0604020202020204" pitchFamily="34" charset="0"/>
                  <a:cs typeface="Arial" panose="020B0604020202020204" pitchFamily="34" charset="0"/>
                </a:endParaRPr>
              </a:p>
              <a:p>
                <a:pPr marL="857250" indent="-457200">
                  <a:buClr>
                    <a:srgbClr val="C00000"/>
                  </a:buClr>
                  <a:buFont typeface="+mj-lt"/>
                  <a:buAutoNum type="alphaLcPeriod" startAt="2"/>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Use </a:t>
                </a:r>
                <a:r>
                  <a:rPr lang="en-US" sz="2000" dirty="0">
                    <a:latin typeface="Arial" panose="020B0604020202020204" pitchFamily="34" charset="0"/>
                    <a:cs typeface="Arial" panose="020B0604020202020204" pitchFamily="34" charset="0"/>
                  </a:rPr>
                  <a:t>the graph to help you find approximately how many minutes she will have to wait before she can get in.</a:t>
                </a:r>
              </a:p>
              <a:p>
                <a:pPr marL="457200" indent="-457200">
                  <a:buClr>
                    <a:srgbClr val="C00000"/>
                  </a:buClr>
                  <a:buFont typeface="+mj-lt"/>
                  <a:buAutoNum type="arabicPeriod" startAt="4"/>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Catriona </a:t>
                </a:r>
                <a:r>
                  <a:rPr lang="en-US" sz="2000" dirty="0">
                    <a:latin typeface="Arial" panose="020B0604020202020204" pitchFamily="34" charset="0"/>
                    <a:cs typeface="Arial" panose="020B0604020202020204" pitchFamily="34" charset="0"/>
                  </a:rPr>
                  <a:t>has two spinners, A and </a:t>
                </a:r>
                <a:r>
                  <a:rPr lang="en-US" sz="2000" dirty="0" smtClean="0">
                    <a:latin typeface="Arial" panose="020B0604020202020204" pitchFamily="34" charset="0"/>
                    <a:cs typeface="Arial" panose="020B0604020202020204" pitchFamily="34" charset="0"/>
                  </a:rPr>
                  <a:t>B.</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For </a:t>
                </a:r>
                <a:r>
                  <a:rPr lang="en-US" sz="2000" dirty="0">
                    <a:latin typeface="Arial" panose="020B0604020202020204" pitchFamily="34" charset="0"/>
                    <a:cs typeface="Arial" panose="020B0604020202020204" pitchFamily="34" charset="0"/>
                  </a:rPr>
                  <a:t>spinner A, P(blue) </a:t>
                </a:r>
                <a:r>
                  <a:rPr lang="en-US" sz="2000" dirty="0" smtClean="0">
                    <a:latin typeface="Arial" panose="020B0604020202020204" pitchFamily="34" charset="0"/>
                    <a:cs typeface="Arial" panose="020B0604020202020204" pitchFamily="34" charset="0"/>
                  </a:rPr>
                  <a:t>=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4</m:t>
                        </m:r>
                      </m:num>
                      <m:den>
                        <m:r>
                          <a:rPr lang="en-US" sz="2000" b="0" i="1" smtClean="0">
                            <a:latin typeface="Cambria Math" panose="02040503050406030204" pitchFamily="18" charset="0"/>
                            <a:cs typeface="Arial" panose="020B0604020202020204" pitchFamily="34" charset="0"/>
                          </a:rPr>
                          <m:t>6</m:t>
                        </m:r>
                      </m:den>
                    </m:f>
                  </m:oMath>
                </a14:m>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900" dirty="0" smtClean="0">
                    <a:latin typeface="Arial" panose="020B0604020202020204" pitchFamily="34" charset="0"/>
                    <a:cs typeface="Arial" panose="020B0604020202020204" pitchFamily="34" charset="0"/>
                  </a:rPr>
                  <a:t/>
                </a:r>
                <a:br>
                  <a:rPr lang="en-US" sz="9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For </a:t>
                </a:r>
                <a:r>
                  <a:rPr lang="en-US" sz="2000" dirty="0">
                    <a:latin typeface="Arial" panose="020B0604020202020204" pitchFamily="34" charset="0"/>
                    <a:cs typeface="Arial" panose="020B0604020202020204" pitchFamily="34" charset="0"/>
                  </a:rPr>
                  <a:t>spinner B, P(blue) </a:t>
                </a:r>
                <a:r>
                  <a:rPr lang="en-US" sz="2000" dirty="0" smtClean="0">
                    <a:latin typeface="Arial" panose="020B0604020202020204" pitchFamily="34" charset="0"/>
                    <a:cs typeface="Arial" panose="020B0604020202020204" pitchFamily="34" charset="0"/>
                  </a:rPr>
                  <a:t>=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5</m:t>
                        </m:r>
                      </m:num>
                      <m:den>
                        <m:r>
                          <a:rPr lang="en-US" sz="2000" b="0" i="1" smtClean="0">
                            <a:latin typeface="Cambria Math" panose="02040503050406030204" pitchFamily="18" charset="0"/>
                            <a:cs typeface="Arial" panose="020B0604020202020204" pitchFamily="34" charset="0"/>
                          </a:rPr>
                          <m:t>9</m:t>
                        </m:r>
                      </m:den>
                    </m:f>
                  </m:oMath>
                </a14:m>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spinner is more likely to land on blue?</a:t>
                </a:r>
                <a:endParaRPr lang="en-US" sz="2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416932"/>
              </a:xfrm>
              <a:prstGeom prst="rect">
                <a:avLst/>
              </a:prstGeom>
              <a:blipFill rotWithShape="0">
                <a:blip r:embed="rId4"/>
                <a:stretch>
                  <a:fillRect l="-1043" t="-450" b="-1125"/>
                </a:stretch>
              </a:blipFill>
            </p:spPr>
            <p:txBody>
              <a:bodyPr/>
              <a:lstStyle/>
              <a:p>
                <a:r>
                  <a:rPr lang="en-US">
                    <a:noFill/>
                  </a:rPr>
                  <a:t> </a:t>
                </a:r>
              </a:p>
            </p:txBody>
          </p:sp>
        </mc:Fallback>
      </mc:AlternateContent>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660930887"/>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Delia walks from her house to her friend Claire's house. She then walks to the shop and returns home</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a:buClr>
                <a:srgbClr val="C00000"/>
              </a:buClr>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long did Delia spend at the shop? </a:t>
            </a: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which part of her journey did Delia walk the fastest?</a:t>
            </a:r>
          </a:p>
          <a:p>
            <a:pPr marL="457200" indent="-457200">
              <a:buClr>
                <a:srgbClr val="C00000"/>
              </a:buClr>
              <a:buFont typeface="+mj-lt"/>
              <a:buAutoNum type="alphaLcPeriod"/>
              <a:tabLst>
                <a:tab pos="2066925" algn="l"/>
                <a:tab pos="2743200" algn="l"/>
                <a:tab pos="38227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far is the shop from Delia's house?</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029172" y="2235490"/>
            <a:ext cx="3974876" cy="304740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2119883605"/>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100" dirty="0">
                <a:latin typeface="Arial" panose="020B0604020202020204" pitchFamily="34" charset="0"/>
                <a:cs typeface="Arial" panose="020B0604020202020204" pitchFamily="34" charset="0"/>
              </a:rPr>
              <a:t>The diagram shows the plan of a </a:t>
            </a:r>
            <a:r>
              <a:rPr lang="en-US" sz="2100" dirty="0" smtClean="0">
                <a:latin typeface="Arial" panose="020B0604020202020204" pitchFamily="34" charset="0"/>
                <a:cs typeface="Arial" panose="020B0604020202020204" pitchFamily="34" charset="0"/>
              </a:rPr>
              <a:t>playground.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Lengths </a:t>
            </a:r>
            <a:r>
              <a:rPr lang="en-US" sz="2100" dirty="0">
                <a:latin typeface="Arial" panose="020B0604020202020204" pitchFamily="34" charset="0"/>
                <a:cs typeface="Arial" panose="020B0604020202020204" pitchFamily="34" charset="0"/>
              </a:rPr>
              <a:t>are in </a:t>
            </a:r>
            <a:r>
              <a:rPr lang="en-US" sz="2100" dirty="0" smtClean="0">
                <a:latin typeface="Arial" panose="020B0604020202020204" pitchFamily="34" charset="0"/>
                <a:cs typeface="Arial" panose="020B0604020202020204" pitchFamily="34" charset="0"/>
              </a:rPr>
              <a:t>metres.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area of the playground is 300 m2.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an equation and solve it to find </a:t>
            </a:r>
            <a:r>
              <a:rPr lang="en-US" sz="2100" i="1" dirty="0">
                <a:latin typeface="Arial" panose="020B0604020202020204" pitchFamily="34" charset="0"/>
                <a:cs typeface="Arial" panose="020B0604020202020204" pitchFamily="34" charset="0"/>
              </a:rPr>
              <a:t>a</a:t>
            </a:r>
            <a:r>
              <a:rPr lang="en-US" sz="2100" dirty="0">
                <a:latin typeface="Arial" panose="020B0604020202020204" pitchFamily="34" charset="0"/>
                <a:cs typeface="Arial" panose="020B0604020202020204" pitchFamily="34" charset="0"/>
              </a:rPr>
              <a:t>. </a:t>
            </a:r>
            <a:endParaRPr lang="en-US" sz="21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100" dirty="0" smtClean="0">
                <a:latin typeface="Arial" panose="020B0604020202020204" pitchFamily="34" charset="0"/>
                <a:cs typeface="Arial" panose="020B0604020202020204" pitchFamily="34" charset="0"/>
              </a:rPr>
              <a:t>If </a:t>
            </a:r>
            <a:r>
              <a:rPr lang="en-US" sz="2100" dirty="0">
                <a:latin typeface="Arial" panose="020B0604020202020204" pitchFamily="34" charset="0"/>
                <a:cs typeface="Arial" panose="020B0604020202020204" pitchFamily="34" charset="0"/>
              </a:rPr>
              <a:t>the gate into the playground is 1.5 m wide, what length of fencing is needed to go round the rest of the playground?</a:t>
            </a:r>
            <a:endParaRPr lang="en-US" sz="2100" dirty="0">
              <a:latin typeface="Arial" panose="020B0604020202020204" pitchFamily="34" charset="0"/>
              <a:cs typeface="Arial" panose="020B0604020202020204" pitchFamily="34" charset="0"/>
            </a:endParaRPr>
          </a:p>
        </p:txBody>
      </p:sp>
      <p:sp>
        <p:nvSpPr>
          <p:cNvPr id="4" name="Rectangle 3"/>
          <p:cNvSpPr/>
          <p:nvPr/>
        </p:nvSpPr>
        <p:spPr>
          <a:xfrm>
            <a:off x="1979712" y="3068960"/>
            <a:ext cx="2952328" cy="22322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15816" y="2564904"/>
            <a:ext cx="1048685" cy="461665"/>
          </a:xfrm>
          <a:prstGeom prst="rect">
            <a:avLst/>
          </a:prstGeom>
          <a:noFill/>
        </p:spPr>
        <p:txBody>
          <a:bodyPr wrap="none" rtlCol="0">
            <a:spAutoFit/>
          </a:bodyPr>
          <a:lstStyle/>
          <a:p>
            <a:r>
              <a:rPr lang="en-US" sz="2400" dirty="0" smtClean="0"/>
              <a:t>12 + a</a:t>
            </a:r>
            <a:endParaRPr lang="en-US" sz="2400" dirty="0"/>
          </a:p>
        </p:txBody>
      </p:sp>
      <p:sp>
        <p:nvSpPr>
          <p:cNvPr id="10" name="TextBox 9"/>
          <p:cNvSpPr txBox="1"/>
          <p:nvPr/>
        </p:nvSpPr>
        <p:spPr>
          <a:xfrm>
            <a:off x="1403648" y="3758991"/>
            <a:ext cx="527709" cy="461665"/>
          </a:xfrm>
          <a:prstGeom prst="rect">
            <a:avLst/>
          </a:prstGeom>
          <a:noFill/>
        </p:spPr>
        <p:txBody>
          <a:bodyPr wrap="none" rtlCol="0">
            <a:spAutoFit/>
          </a:bodyPr>
          <a:lstStyle/>
          <a:p>
            <a:r>
              <a:rPr lang="en-US" sz="2400" dirty="0" smtClean="0"/>
              <a:t>15</a:t>
            </a:r>
            <a:endParaRPr lang="en-US" sz="2400" dirty="0"/>
          </a:p>
        </p:txBody>
      </p:sp>
    </p:spTree>
    <p:extLst>
      <p:ext uri="{BB962C8B-B14F-4D97-AF65-F5344CB8AC3E}">
        <p14:creationId xmlns:p14="http://schemas.microsoft.com/office/powerpoint/2010/main" val="180714966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sp>
        <p:nvSpPr>
          <p:cNvPr id="3" name="Rectangle 2"/>
          <p:cNvSpPr/>
          <p:nvPr/>
        </p:nvSpPr>
        <p:spPr>
          <a:xfrm>
            <a:off x="251520" y="1196752"/>
            <a:ext cx="5256584" cy="1708160"/>
          </a:xfrm>
          <a:prstGeom prst="rect">
            <a:avLst/>
          </a:prstGeom>
        </p:spPr>
        <p:txBody>
          <a:bodyPr wrap="square">
            <a:spAutoFit/>
          </a:bodyPr>
          <a:lstStyle/>
          <a:p>
            <a:pPr marL="457200" indent="-457200">
              <a:buClr>
                <a:srgbClr val="C00000"/>
              </a:buClr>
              <a:buFont typeface="+mj-lt"/>
              <a:buAutoNum type="arabicPeriod" startAt="7"/>
              <a:tabLst>
                <a:tab pos="857250" algn="l"/>
                <a:tab pos="2066925" algn="l"/>
                <a:tab pos="2743200" algn="l"/>
                <a:tab pos="38227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Ritu designs some mini skateboard ramps. The ramps she designs all have a gradient of 0.6 or more. Which of the ramps below could Ritu have designed?</a:t>
            </a:r>
            <a:endParaRPr lang="en-US" sz="21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51520" y="3055958"/>
            <a:ext cx="5241261" cy="3541394"/>
          </a:xfrm>
          <a:prstGeom prst="rect">
            <a:avLst/>
          </a:prstGeom>
        </p:spPr>
      </p:pic>
    </p:spTree>
    <p:extLst>
      <p:ext uri="{BB962C8B-B14F-4D97-AF65-F5344CB8AC3E}">
        <p14:creationId xmlns:p14="http://schemas.microsoft.com/office/powerpoint/2010/main" val="107510667"/>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grpSp>
        <p:nvGrpSpPr>
          <p:cNvPr id="6" name="Group 5"/>
          <p:cNvGrpSpPr/>
          <p:nvPr/>
        </p:nvGrpSpPr>
        <p:grpSpPr>
          <a:xfrm>
            <a:off x="251520" y="1268760"/>
            <a:ext cx="5192585" cy="5256584"/>
            <a:chOff x="3483872" y="1089031"/>
            <a:chExt cx="5264592" cy="5256584"/>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8 </a:t>
              </a:r>
              <a:r>
                <a:rPr lang="en-US" sz="2800" b="1" dirty="0" smtClean="0">
                  <a:solidFill>
                    <a:schemeClr val="bg1"/>
                  </a:solidFill>
                  <a:latin typeface="Arial" panose="020B0604020202020204" pitchFamily="34" charset="0"/>
                  <a:cs typeface="Arial" panose="020B0604020202020204" pitchFamily="34" charset="0"/>
                </a:rPr>
                <a:t>– Exam-Style Questions</a:t>
              </a:r>
              <a:endParaRPr lang="en-US" sz="28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4401205"/>
            </a:xfrm>
            <a:prstGeom prst="rect">
              <a:avLst/>
            </a:prstGeom>
          </p:spPr>
          <p:txBody>
            <a:bodyPr wrap="square">
              <a:spAutoFit/>
            </a:bodyPr>
            <a:lstStyle/>
            <a:p>
              <a:pPr>
                <a:spcAft>
                  <a:spcPts val="0"/>
                </a:spcAft>
                <a:tabLst>
                  <a:tab pos="4972050" algn="r"/>
                </a:tabLst>
              </a:pPr>
              <a:r>
                <a:rPr lang="en-US" sz="2800" dirty="0"/>
                <a:t>Tim draws the line y = </a:t>
              </a:r>
              <a:r>
                <a:rPr lang="en-US" sz="2800" dirty="0" smtClean="0"/>
                <a:t>½x </a:t>
              </a:r>
              <a:r>
                <a:rPr lang="en-US" sz="2800" dirty="0"/>
                <a:t>+ 4 on his grid. Hayley draws the line y = 2x + 4 on her grid. Tim says that if they drew the two lines on the same grid they would be parallel, </a:t>
              </a:r>
              <a:endParaRPr lang="en-US" sz="2800" dirty="0" smtClean="0"/>
            </a:p>
            <a:p>
              <a:pPr marL="457200" indent="-457200">
                <a:spcAft>
                  <a:spcPts val="0"/>
                </a:spcAft>
                <a:buClr>
                  <a:srgbClr val="C00000"/>
                </a:buClr>
                <a:buFont typeface="+mj-lt"/>
                <a:buAutoNum type="alphaLcPeriod"/>
                <a:tabLst>
                  <a:tab pos="4972050" algn="r"/>
                </a:tabLst>
              </a:pPr>
              <a:r>
                <a:rPr lang="en-US" sz="2800" dirty="0" smtClean="0"/>
                <a:t>Explain </a:t>
              </a:r>
              <a:r>
                <a:rPr lang="en-US" sz="2800" dirty="0"/>
                <a:t>why you think Tim is or is not correct.</a:t>
              </a:r>
            </a:p>
            <a:p>
              <a:pPr marL="457200" indent="-457200">
                <a:spcAft>
                  <a:spcPts val="0"/>
                </a:spcAft>
                <a:buClr>
                  <a:srgbClr val="C00000"/>
                </a:buClr>
                <a:buFont typeface="+mj-lt"/>
                <a:buAutoNum type="alphaLcPeriod"/>
                <a:tabLst>
                  <a:tab pos="4972050" algn="r"/>
                </a:tabLst>
              </a:pPr>
              <a:r>
                <a:rPr lang="en-US" sz="2800" dirty="0" smtClean="0"/>
                <a:t>Draw </a:t>
              </a:r>
              <a:r>
                <a:rPr lang="en-US" sz="2800" dirty="0"/>
                <a:t>a graph to justify your answer</a:t>
              </a:r>
              <a:r>
                <a:rPr lang="en-US" sz="2800" dirty="0" smtClean="0"/>
                <a:t>.	</a:t>
              </a:r>
              <a:r>
                <a:rPr lang="en-US" sz="2800" b="1" dirty="0" smtClean="0"/>
                <a:t>(</a:t>
              </a:r>
              <a:r>
                <a:rPr lang="en-US" sz="2800" b="1" dirty="0"/>
                <a:t>4 marks)</a:t>
              </a:r>
              <a:endParaRPr lang="en-US" sz="2800" b="1" dirty="0"/>
            </a:p>
          </p:txBody>
        </p:sp>
      </p:grpSp>
    </p:spTree>
    <p:extLst>
      <p:ext uri="{BB962C8B-B14F-4D97-AF65-F5344CB8AC3E}">
        <p14:creationId xmlns:p14="http://schemas.microsoft.com/office/powerpoint/2010/main" val="2045235826"/>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sp>
        <p:nvSpPr>
          <p:cNvPr id="3" name="Rectangle 2"/>
          <p:cNvSpPr/>
          <p:nvPr/>
        </p:nvSpPr>
        <p:spPr>
          <a:xfrm>
            <a:off x="251520" y="1196752"/>
            <a:ext cx="5256584" cy="461665"/>
          </a:xfrm>
          <a:prstGeom prst="rect">
            <a:avLst/>
          </a:prstGeom>
        </p:spPr>
        <p:txBody>
          <a:bodyPr wrap="square">
            <a:spAutoFit/>
          </a:bodyPr>
          <a:lstStyle/>
          <a:p>
            <a:pPr marL="457200" indent="-457200">
              <a:buClr>
                <a:srgbClr val="C00000"/>
              </a:buClr>
              <a:buFont typeface="+mj-lt"/>
              <a:buAutoNum type="arabicPeriod" startAt="9"/>
              <a:tabLst>
                <a:tab pos="857250" algn="l"/>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missing angles.</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04360" y="1700808"/>
            <a:ext cx="5150904" cy="1895381"/>
          </a:xfrm>
          <a:prstGeom prst="rect">
            <a:avLst/>
          </a:prstGeom>
        </p:spPr>
      </p:pic>
      <p:pic>
        <p:nvPicPr>
          <p:cNvPr id="5" name="Picture 4"/>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879794" y="3665046"/>
            <a:ext cx="3980238" cy="2860298"/>
          </a:xfrm>
          <a:prstGeom prst="rect">
            <a:avLst/>
          </a:prstGeom>
        </p:spPr>
      </p:pic>
    </p:spTree>
    <p:extLst>
      <p:ext uri="{BB962C8B-B14F-4D97-AF65-F5344CB8AC3E}">
        <p14:creationId xmlns:p14="http://schemas.microsoft.com/office/powerpoint/2010/main" val="238531046"/>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 </a:t>
            </a:r>
            <a:r>
              <a:rPr lang="en-GB" sz="4800" dirty="0" smtClean="0"/>
              <a:t>– </a:t>
            </a:r>
            <a:r>
              <a:rPr lang="en-GB" sz="4800" dirty="0" smtClean="0"/>
              <a:t>Problem Solving</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76</a:t>
            </a:r>
            <a:endParaRPr lang="en-GB" sz="1400" b="1" dirty="0">
              <a:latin typeface="Calibri" panose="020F0502020204030204" pitchFamily="34" charset="0"/>
            </a:endParaRPr>
          </a:p>
        </p:txBody>
      </p:sp>
      <p:sp>
        <p:nvSpPr>
          <p:cNvPr id="3" name="Rectangle 2"/>
          <p:cNvSpPr/>
          <p:nvPr/>
        </p:nvSpPr>
        <p:spPr>
          <a:xfrm>
            <a:off x="251520" y="1196752"/>
            <a:ext cx="5256584" cy="5343001"/>
          </a:xfrm>
          <a:prstGeom prst="rect">
            <a:avLst/>
          </a:prstGeom>
        </p:spPr>
        <p:txBody>
          <a:bodyPr wrap="square">
            <a:spAutoFit/>
          </a:bodyPr>
          <a:lstStyle/>
          <a:p>
            <a:pPr marL="457200" indent="-457200">
              <a:buClr>
                <a:srgbClr val="C00000"/>
              </a:buClr>
              <a:buFont typeface="+mj-lt"/>
              <a:buAutoNum type="arabicPeriod" startAt="10"/>
              <a:tabLst>
                <a:tab pos="857250" algn="l"/>
                <a:tab pos="2066925" algn="l"/>
                <a:tab pos="2743200" algn="l"/>
                <a:tab pos="3822700" algn="l"/>
              </a:tabLst>
            </a:pPr>
            <a:r>
              <a:rPr lang="en-US" sz="2180" dirty="0" smtClean="0">
                <a:latin typeface="Arial" panose="020B0604020202020204" pitchFamily="34" charset="0"/>
                <a:cs typeface="Arial" panose="020B0604020202020204" pitchFamily="34" charset="0"/>
              </a:rPr>
              <a:t>Kai wants </a:t>
            </a:r>
            <a:r>
              <a:rPr lang="en-US" sz="2180" dirty="0">
                <a:latin typeface="Arial" panose="020B0604020202020204" pitchFamily="34" charset="0"/>
                <a:cs typeface="Arial" panose="020B0604020202020204" pitchFamily="34" charset="0"/>
              </a:rPr>
              <a:t>to know if he will need to invest in a better advertising campaign next </a:t>
            </a:r>
            <a:r>
              <a:rPr lang="en-US" sz="2180" dirty="0" smtClean="0">
                <a:latin typeface="Arial" panose="020B0604020202020204" pitchFamily="34" charset="0"/>
                <a:cs typeface="Arial" panose="020B0604020202020204" pitchFamily="34" charset="0"/>
              </a:rPr>
              <a:t>year.</a:t>
            </a:r>
            <a:br>
              <a:rPr lang="en-US" sz="2180" dirty="0" smtClean="0">
                <a:latin typeface="Arial" panose="020B0604020202020204" pitchFamily="34" charset="0"/>
                <a:cs typeface="Arial" panose="020B0604020202020204" pitchFamily="34" charset="0"/>
              </a:rPr>
            </a:br>
            <a:r>
              <a:rPr lang="en-US" sz="2180" dirty="0" smtClean="0">
                <a:latin typeface="Arial" panose="020B0604020202020204" pitchFamily="34" charset="0"/>
                <a:cs typeface="Arial" panose="020B0604020202020204" pitchFamily="34" charset="0"/>
              </a:rPr>
              <a:t>His </a:t>
            </a:r>
            <a:r>
              <a:rPr lang="en-US" sz="2180" dirty="0">
                <a:latin typeface="Arial" panose="020B0604020202020204" pitchFamily="34" charset="0"/>
                <a:cs typeface="Arial" panose="020B0604020202020204" pitchFamily="34" charset="0"/>
              </a:rPr>
              <a:t>company managed to reach their sales target of 900 books in 2014. In 2015, their target is 1500. The table shows the total sales figures from 2009 to 2014</a:t>
            </a:r>
            <a:r>
              <a:rPr lang="en-US" sz="2180" dirty="0" smtClean="0">
                <a:latin typeface="Arial" panose="020B0604020202020204" pitchFamily="34" charset="0"/>
                <a:cs typeface="Arial" panose="020B0604020202020204" pitchFamily="34" charset="0"/>
              </a:rPr>
              <a:t>.</a:t>
            </a:r>
            <a:br>
              <a:rPr lang="en-US" sz="218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180" dirty="0" smtClean="0">
                <a:latin typeface="Arial" panose="020B0604020202020204" pitchFamily="34" charset="0"/>
                <a:cs typeface="Arial" panose="020B0604020202020204" pitchFamily="34" charset="0"/>
              </a:rPr>
              <a:t/>
            </a:r>
            <a:br>
              <a:rPr lang="en-US" sz="2180" dirty="0" smtClean="0">
                <a:latin typeface="Arial" panose="020B0604020202020204" pitchFamily="34" charset="0"/>
                <a:cs typeface="Arial" panose="020B0604020202020204" pitchFamily="34" charset="0"/>
              </a:rPr>
            </a:br>
            <a:endParaRPr lang="en-US" sz="218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743200" algn="l"/>
                <a:tab pos="3822700" algn="l"/>
              </a:tabLst>
            </a:pPr>
            <a:r>
              <a:rPr lang="en-US" sz="2180" dirty="0" smtClean="0">
                <a:latin typeface="Arial" panose="020B0604020202020204" pitchFamily="34" charset="0"/>
                <a:cs typeface="Arial" panose="020B0604020202020204" pitchFamily="34" charset="0"/>
              </a:rPr>
              <a:t>Put </a:t>
            </a:r>
            <a:r>
              <a:rPr lang="en-US" sz="2180" dirty="0">
                <a:latin typeface="Arial" panose="020B0604020202020204" pitchFamily="34" charset="0"/>
                <a:cs typeface="Arial" panose="020B0604020202020204" pitchFamily="34" charset="0"/>
              </a:rPr>
              <a:t>this data into a </a:t>
            </a:r>
            <a:r>
              <a:rPr lang="en-US" sz="2180" dirty="0" smtClean="0">
                <a:latin typeface="Arial" panose="020B0604020202020204" pitchFamily="34" charset="0"/>
                <a:cs typeface="Arial" panose="020B0604020202020204" pitchFamily="34" charset="0"/>
              </a:rPr>
              <a:t>graph.</a:t>
            </a:r>
            <a:br>
              <a:rPr lang="en-US" sz="2180" dirty="0" smtClean="0">
                <a:latin typeface="Arial" panose="020B0604020202020204" pitchFamily="34" charset="0"/>
                <a:cs typeface="Arial" panose="020B0604020202020204" pitchFamily="34" charset="0"/>
              </a:rPr>
            </a:br>
            <a:r>
              <a:rPr lang="en-US" sz="2180" dirty="0" smtClean="0">
                <a:latin typeface="Arial" panose="020B0604020202020204" pitchFamily="34" charset="0"/>
                <a:cs typeface="Arial" panose="020B0604020202020204" pitchFamily="34" charset="0"/>
              </a:rPr>
              <a:t>What </a:t>
            </a:r>
            <a:r>
              <a:rPr lang="en-US" sz="2180" dirty="0">
                <a:latin typeface="Arial" panose="020B0604020202020204" pitchFamily="34" charset="0"/>
                <a:cs typeface="Arial" panose="020B0604020202020204" pitchFamily="34" charset="0"/>
              </a:rPr>
              <a:t>do you notice? Is there a trend? </a:t>
            </a:r>
            <a:endParaRPr lang="en-US" sz="218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2743200" algn="l"/>
                <a:tab pos="3822700" algn="l"/>
              </a:tabLst>
            </a:pPr>
            <a:r>
              <a:rPr lang="en-US" sz="2180" dirty="0" smtClean="0">
                <a:latin typeface="Arial" panose="020B0604020202020204" pitchFamily="34" charset="0"/>
                <a:cs typeface="Arial" panose="020B0604020202020204" pitchFamily="34" charset="0"/>
              </a:rPr>
              <a:t>Do </a:t>
            </a:r>
            <a:r>
              <a:rPr lang="en-US" sz="2180" dirty="0">
                <a:latin typeface="Arial" panose="020B0604020202020204" pitchFamily="34" charset="0"/>
                <a:cs typeface="Arial" panose="020B0604020202020204" pitchFamily="34" charset="0"/>
              </a:rPr>
              <a:t>you think Kai's company will make their) target in 2015 or not? Explain.</a:t>
            </a:r>
            <a:endParaRPr lang="en-US" sz="218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57868880"/>
              </p:ext>
            </p:extLst>
          </p:nvPr>
        </p:nvGraphicFramePr>
        <p:xfrm>
          <a:off x="278210" y="4077072"/>
          <a:ext cx="5229894" cy="792480"/>
        </p:xfrm>
        <a:graphic>
          <a:graphicData uri="http://schemas.openxmlformats.org/drawingml/2006/table">
            <a:tbl>
              <a:tblPr firstRow="1" bandRow="1">
                <a:tableStyleId>{5C22544A-7EE6-4342-B048-85BDC9FD1C3A}</a:tableStyleId>
              </a:tblPr>
              <a:tblGrid>
                <a:gridCol w="871649"/>
                <a:gridCol w="871649"/>
                <a:gridCol w="871649"/>
                <a:gridCol w="871649"/>
                <a:gridCol w="871649"/>
                <a:gridCol w="871649"/>
              </a:tblGrid>
              <a:tr h="370840">
                <a:tc>
                  <a:txBody>
                    <a:bodyPr/>
                    <a:lstStyle/>
                    <a:p>
                      <a:pPr algn="ctr"/>
                      <a:r>
                        <a:rPr lang="en-US" sz="2000" dirty="0" smtClean="0">
                          <a:latin typeface="Arial" panose="020B0604020202020204" pitchFamily="34" charset="0"/>
                          <a:cs typeface="Arial" panose="020B0604020202020204" pitchFamily="34" charset="0"/>
                        </a:rPr>
                        <a:t>2009</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2011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2012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2013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2014</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dirty="0" smtClean="0">
                          <a:latin typeface="Arial" panose="020B0604020202020204" pitchFamily="34" charset="0"/>
                          <a:cs typeface="Arial" panose="020B0604020202020204" pitchFamily="34" charset="0"/>
                        </a:rPr>
                        <a:t>110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156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280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442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634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920</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76302803"/>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463034"/>
              </a:xfrm>
              <a:prstGeom prst="rect">
                <a:avLst/>
              </a:prstGeom>
            </p:spPr>
            <p:txBody>
              <a:bodyPr wrap="square">
                <a:spAutoFit/>
              </a:bodyPr>
              <a:lstStyle/>
              <a:p>
                <a:pPr marL="457200" indent="-457200">
                  <a:buClr>
                    <a:srgbClr val="C00000"/>
                  </a:buClr>
                  <a:buFont typeface="+mj-lt"/>
                  <a:buAutoNum type="arabi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Copy </a:t>
                </a:r>
                <a:r>
                  <a:rPr lang="en-US" sz="3000" dirty="0">
                    <a:latin typeface="Arial" panose="020B0604020202020204" pitchFamily="34" charset="0"/>
                    <a:cs typeface="Arial" panose="020B0604020202020204" pitchFamily="34" charset="0"/>
                  </a:rPr>
                  <a:t>the </a:t>
                </a:r>
                <a:r>
                  <a:rPr lang="en-US" sz="3000" dirty="0" smtClean="0">
                    <a:latin typeface="Arial" panose="020B0604020202020204" pitchFamily="34" charset="0"/>
                    <a:cs typeface="Arial" panose="020B0604020202020204" pitchFamily="34" charset="0"/>
                  </a:rPr>
                  <a:t>diagram.</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endParaRPr lang="en-US" sz="3000" dirty="0" smtClean="0">
                  <a:latin typeface="Arial" panose="020B0604020202020204" pitchFamily="34" charset="0"/>
                  <a:cs typeface="Arial" panose="020B0604020202020204" pitchFamily="34" charset="0"/>
                </a:endParaRPr>
              </a:p>
              <a:p>
                <a:pPr>
                  <a:buClr>
                    <a:srgbClr val="C00000"/>
                  </a:buClr>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514350" indent="-514350">
                  <a:lnSpc>
                    <a:spcPts val="5000"/>
                  </a:lnSpc>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Translate </a:t>
                </a:r>
                <a:r>
                  <a:rPr lang="en-US" sz="3000" dirty="0">
                    <a:latin typeface="Arial" panose="020B0604020202020204" pitchFamily="34" charset="0"/>
                    <a:cs typeface="Arial" panose="020B0604020202020204" pitchFamily="34" charset="0"/>
                  </a:rPr>
                  <a:t>shape A by </a:t>
                </a:r>
                <a:r>
                  <a:rPr lang="en-US" sz="3000" dirty="0" smtClean="0">
                    <a:latin typeface="Arial" panose="020B0604020202020204" pitchFamily="34" charset="0"/>
                    <a:cs typeface="Arial" panose="020B0604020202020204" pitchFamily="34" charset="0"/>
                  </a:rPr>
                  <a:t>(</a:t>
                </a:r>
                <a14:m>
                  <m:oMath xmlns:m="http://schemas.openxmlformats.org/officeDocument/2006/math">
                    <m:f>
                      <m:fPr>
                        <m:type m:val="noBa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4</m:t>
                        </m:r>
                      </m:num>
                      <m:den>
                        <m:r>
                          <a:rPr lang="en-US" sz="3000" b="0" i="1" smtClean="0">
                            <a:latin typeface="Cambria Math" panose="02040503050406030204" pitchFamily="18" charset="0"/>
                            <a:cs typeface="Arial" panose="020B0604020202020204" pitchFamily="34" charset="0"/>
                          </a:rPr>
                          <m:t>2</m:t>
                        </m:r>
                      </m:den>
                    </m:f>
                  </m:oMath>
                </a14:m>
                <a:r>
                  <a:rPr lang="en-US"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a:p>
                <a:pPr marL="514350" indent="-514350">
                  <a:lnSpc>
                    <a:spcPts val="5000"/>
                  </a:lnSpc>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Translate </a:t>
                </a:r>
                <a:r>
                  <a:rPr lang="en-US" sz="3000" dirty="0">
                    <a:latin typeface="Arial" panose="020B0604020202020204" pitchFamily="34" charset="0"/>
                    <a:cs typeface="Arial" panose="020B0604020202020204" pitchFamily="34" charset="0"/>
                  </a:rPr>
                  <a:t>shape B by </a:t>
                </a:r>
                <a:r>
                  <a:rPr lang="en-US" sz="3000" dirty="0" smtClean="0">
                    <a:latin typeface="Arial" panose="020B0604020202020204" pitchFamily="34" charset="0"/>
                    <a:cs typeface="Arial" panose="020B0604020202020204" pitchFamily="34" charset="0"/>
                  </a:rPr>
                  <a:t>(</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−3</m:t>
                        </m:r>
                      </m:num>
                      <m:den>
                        <m:r>
                          <a:rPr lang="en-US" sz="3000" i="1">
                            <a:latin typeface="Cambria Math" panose="02040503050406030204" pitchFamily="18" charset="0"/>
                            <a:cs typeface="Arial" panose="020B0604020202020204" pitchFamily="34" charset="0"/>
                          </a:rPr>
                          <m:t>2</m:t>
                        </m:r>
                      </m:den>
                    </m:f>
                  </m:oMath>
                </a14:m>
                <a:r>
                  <a:rPr lang="en-US"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a:p>
                <a:pPr marL="514350" indent="-514350">
                  <a:lnSpc>
                    <a:spcPts val="5000"/>
                  </a:lnSpc>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Translate </a:t>
                </a:r>
                <a:r>
                  <a:rPr lang="en-US" sz="3000" dirty="0">
                    <a:latin typeface="Arial" panose="020B0604020202020204" pitchFamily="34" charset="0"/>
                    <a:cs typeface="Arial" panose="020B0604020202020204" pitchFamily="34" charset="0"/>
                  </a:rPr>
                  <a:t>shape C by </a:t>
                </a:r>
                <a:r>
                  <a:rPr lang="en-US" sz="3000" dirty="0" smtClean="0">
                    <a:latin typeface="Arial" panose="020B0604020202020204" pitchFamily="34" charset="0"/>
                    <a:cs typeface="Arial" panose="020B0604020202020204" pitchFamily="34" charset="0"/>
                  </a:rPr>
                  <a:t>(</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2</m:t>
                        </m:r>
                      </m:num>
                      <m:den>
                        <m:r>
                          <a:rPr lang="en-US" sz="3000" b="0" i="1" smtClean="0">
                            <a:latin typeface="Cambria Math" panose="02040503050406030204" pitchFamily="18" charset="0"/>
                            <a:cs typeface="Arial" panose="020B0604020202020204" pitchFamily="34" charset="0"/>
                          </a:rPr>
                          <m:t>−4</m:t>
                        </m:r>
                      </m:den>
                    </m:f>
                  </m:oMath>
                </a14:m>
                <a:r>
                  <a:rPr lang="en-US"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463034"/>
              </a:xfrm>
              <a:prstGeom prst="rect">
                <a:avLst/>
              </a:prstGeom>
              <a:blipFill rotWithShape="0">
                <a:blip r:embed="rId4"/>
                <a:stretch>
                  <a:fillRect l="-2317" t="-1451" r="-232" b="-1116"/>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572000" y="1268760"/>
            <a:ext cx="936104" cy="1133178"/>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1063840" y="1787315"/>
            <a:ext cx="3199896" cy="2899908"/>
          </a:xfrm>
          <a:prstGeom prst="rect">
            <a:avLst/>
          </a:prstGeom>
        </p:spPr>
      </p:pic>
    </p:spTree>
    <p:extLst>
      <p:ext uri="{BB962C8B-B14F-4D97-AF65-F5344CB8AC3E}">
        <p14:creationId xmlns:p14="http://schemas.microsoft.com/office/powerpoint/2010/main" val="660188349"/>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409366"/>
              </a:xfrm>
              <a:prstGeom prst="rect">
                <a:avLst/>
              </a:prstGeom>
            </p:spPr>
            <p:txBody>
              <a:bodyPr wrap="square">
                <a:spAutoFit/>
              </a:bodyPr>
              <a:lstStyle/>
              <a:p>
                <a:pPr marL="514350" indent="-514350">
                  <a:buClr>
                    <a:srgbClr val="C00000"/>
                  </a:buClr>
                  <a:buFont typeface="+mj-lt"/>
                  <a:buAutoNum type="arabicPeriod" startAt="2"/>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diagram.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a:buClr>
                    <a:srgbClr val="C00000"/>
                  </a:buClr>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400" b="1" dirty="0" smtClean="0">
                    <a:solidFill>
                      <a:srgbClr val="FF0000"/>
                    </a:solidFill>
                    <a:latin typeface="Arial" panose="020B0604020202020204" pitchFamily="34" charset="0"/>
                    <a:cs typeface="Arial" panose="020B0604020202020204" pitchFamily="34" charset="0"/>
                  </a:rPr>
                  <a:t>Translate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shape A by each of these column lectors. Label the images B to F</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endParaRPr lang="en-US" sz="105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1028700" algn="l"/>
                    <a:tab pos="1428750" algn="l"/>
                    <a:tab pos="2114550" algn="l"/>
                    <a:tab pos="2400300" algn="l"/>
                    <a:tab pos="3143250" algn="l"/>
                    <a:tab pos="3257550" algn="l"/>
                    <a:tab pos="3486150" algn="l"/>
                    <a:tab pos="3829050" algn="l"/>
                    <a:tab pos="4286250" algn="l"/>
                  </a:tabLst>
                </a:pPr>
                <a:r>
                  <a:rPr lang="en-US" sz="24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2</m:t>
                        </m:r>
                      </m:num>
                      <m:den>
                        <m:r>
                          <a:rPr lang="en-US" sz="2400" b="0" i="1" smtClean="0">
                            <a:latin typeface="Cambria Math" panose="02040503050406030204" pitchFamily="18" charset="0"/>
                            <a:cs typeface="Arial" panose="020B0604020202020204" pitchFamily="34" charset="0"/>
                          </a:rPr>
                          <m:t>1</m:t>
                        </m:r>
                      </m:den>
                    </m:f>
                  </m:oMath>
                </a14:m>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2</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−6</m:t>
                        </m:r>
                      </m:num>
                      <m:den>
                        <m:r>
                          <a:rPr lang="en-US" sz="2400" b="0" i="1" smtClean="0">
                            <a:latin typeface="Cambria Math" panose="02040503050406030204" pitchFamily="18" charset="0"/>
                            <a:cs typeface="Arial" panose="020B0604020202020204" pitchFamily="34" charset="0"/>
                          </a:rPr>
                          <m:t>0</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4</m:t>
                        </m:r>
                      </m:num>
                      <m:den>
                        <m:r>
                          <a:rPr lang="en-US" sz="2400" b="0" i="1" smtClean="0">
                            <a:latin typeface="Cambria Math" panose="02040503050406030204" pitchFamily="18" charset="0"/>
                            <a:cs typeface="Arial" panose="020B0604020202020204" pitchFamily="34" charset="0"/>
                          </a:rPr>
                          <m:t>−</m:t>
                        </m:r>
                        <m:r>
                          <a:rPr lang="en-US" sz="2400" i="1">
                            <a:latin typeface="Cambria Math" panose="02040503050406030204" pitchFamily="18" charset="0"/>
                            <a:cs typeface="Arial" panose="020B0604020202020204" pitchFamily="34" charset="0"/>
                          </a:rPr>
                          <m:t>2</m:t>
                        </m:r>
                      </m:den>
                    </m:f>
                  </m:oMath>
                </a14:m>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a:t>
                </a:r>
                <a14:m>
                  <m:oMath xmlns:m="http://schemas.openxmlformats.org/officeDocument/2006/math">
                    <m:f>
                      <m:fPr>
                        <m:type m:val="noBa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0</m:t>
                        </m:r>
                      </m:num>
                      <m:den>
                        <m:r>
                          <a:rPr lang="en-US" sz="2400" b="0" i="1" smtClean="0">
                            <a:latin typeface="Cambria Math" panose="02040503050406030204" pitchFamily="18" charset="0"/>
                            <a:cs typeface="Arial" panose="020B0604020202020204" pitchFamily="34" charset="0"/>
                          </a:rPr>
                          <m:t>−4</m:t>
                        </m:r>
                      </m:den>
                    </m:f>
                  </m:oMath>
                </a14:m>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409366"/>
              </a:xfrm>
              <a:prstGeom prst="rect">
                <a:avLst/>
              </a:prstGeom>
              <a:blipFill rotWithShape="0">
                <a:blip r:embed="rId4"/>
                <a:stretch>
                  <a:fillRect l="-1506" t="-788" r="-1738" b="-788"/>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683568" y="1703887"/>
            <a:ext cx="4427470" cy="3108654"/>
          </a:xfrm>
          <a:prstGeom prst="rect">
            <a:avLst/>
          </a:prstGeom>
        </p:spPr>
      </p:pic>
    </p:spTree>
    <p:extLst>
      <p:ext uri="{BB962C8B-B14F-4D97-AF65-F5344CB8AC3E}">
        <p14:creationId xmlns:p14="http://schemas.microsoft.com/office/powerpoint/2010/main" val="1675552260"/>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954107"/>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800" dirty="0">
                <a:latin typeface="Arial" panose="020B0604020202020204" pitchFamily="34" charset="0"/>
                <a:cs typeface="Arial" panose="020B0604020202020204" pitchFamily="34" charset="0"/>
              </a:rPr>
              <a:t>Write the equations of the lines labelled A, B, C and D.</a:t>
            </a:r>
            <a:endParaRPr lang="en-US" sz="28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64604" y="2132856"/>
            <a:ext cx="4374603" cy="4374603"/>
          </a:xfrm>
          <a:prstGeom prst="rect">
            <a:avLst/>
          </a:prstGeom>
        </p:spPr>
      </p:pic>
    </p:spTree>
    <p:extLst>
      <p:ext uri="{BB962C8B-B14F-4D97-AF65-F5344CB8AC3E}">
        <p14:creationId xmlns:p14="http://schemas.microsoft.com/office/powerpoint/2010/main" val="2040875270"/>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p:sp>
        <p:nvSpPr>
          <p:cNvPr id="3" name="Rectangle 2"/>
          <p:cNvSpPr/>
          <p:nvPr/>
        </p:nvSpPr>
        <p:spPr>
          <a:xfrm>
            <a:off x="251520" y="1196752"/>
            <a:ext cx="5256584" cy="800219"/>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down the column vector that translates </a:t>
            </a:r>
            <a:r>
              <a:rPr lang="en-US" sz="2300" dirty="0" smtClean="0">
                <a:latin typeface="Arial" panose="020B0604020202020204" pitchFamily="34" charset="0"/>
                <a:cs typeface="Arial" panose="020B0604020202020204" pitchFamily="34" charset="0"/>
              </a:rPr>
              <a:t>shape </a:t>
            </a:r>
            <a:r>
              <a:rPr lang="en-US" sz="2300" dirty="0">
                <a:latin typeface="Arial" panose="020B0604020202020204" pitchFamily="34" charset="0"/>
                <a:cs typeface="Arial" panose="020B0604020202020204" pitchFamily="34" charset="0"/>
              </a:rPr>
              <a:t>A to shape B.</a:t>
            </a:r>
            <a:endParaRPr lang="en-US" sz="23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21512" y="2011212"/>
            <a:ext cx="4916599" cy="4474456"/>
          </a:xfrm>
          <a:prstGeom prst="rect">
            <a:avLst/>
          </a:prstGeom>
        </p:spPr>
      </p:pic>
    </p:spTree>
    <p:extLst>
      <p:ext uri="{BB962C8B-B14F-4D97-AF65-F5344CB8AC3E}">
        <p14:creationId xmlns:p14="http://schemas.microsoft.com/office/powerpoint/2010/main" val="44119075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startAt="4"/>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Look at this </a:t>
            </a:r>
            <a:r>
              <a:rPr lang="en-US" sz="2200" dirty="0">
                <a:latin typeface="Arial" panose="020B0604020202020204" pitchFamily="34" charset="0"/>
                <a:cs typeface="Arial" panose="020B0604020202020204" pitchFamily="34" charset="0"/>
              </a:rPr>
              <a:t>diagram.</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Write down the column vector that maps shape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1943100" algn="l"/>
                <a:tab pos="2228850" algn="l"/>
                <a:tab pos="2743200" algn="l"/>
                <a:tab pos="3543300" algn="l"/>
                <a:tab pos="382905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onto B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onto C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onto D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4"/>
              <a:tabLst>
                <a:tab pos="857250" algn="l"/>
                <a:tab pos="1943100" algn="l"/>
                <a:tab pos="2228850" algn="l"/>
                <a:tab pos="2743200" algn="l"/>
                <a:tab pos="3543300" algn="l"/>
                <a:tab pos="382905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onto E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e</a:t>
            </a:r>
            <a:r>
              <a:rPr lang="en-US" sz="2200" dirty="0" smtClean="0">
                <a:latin typeface="Arial" panose="020B0604020202020204" pitchFamily="34" charset="0"/>
                <a:cs typeface="Arial" panose="020B0604020202020204" pitchFamily="34" charset="0"/>
              </a:rPr>
              <a:t> 	B </a:t>
            </a:r>
            <a:r>
              <a:rPr lang="en-US" sz="2200" dirty="0">
                <a:latin typeface="Arial" panose="020B0604020202020204" pitchFamily="34" charset="0"/>
                <a:cs typeface="Arial" panose="020B0604020202020204" pitchFamily="34" charset="0"/>
              </a:rPr>
              <a:t>onto C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f</a:t>
            </a:r>
            <a:r>
              <a:rPr lang="en-US" sz="2200" dirty="0" smtClean="0">
                <a:latin typeface="Arial" panose="020B0604020202020204" pitchFamily="34" charset="0"/>
                <a:cs typeface="Arial" panose="020B0604020202020204" pitchFamily="34" charset="0"/>
              </a:rPr>
              <a:t> 	B </a:t>
            </a:r>
            <a:r>
              <a:rPr lang="en-US" sz="2200" dirty="0">
                <a:latin typeface="Arial" panose="020B0604020202020204" pitchFamily="34" charset="0"/>
                <a:cs typeface="Arial" panose="020B0604020202020204" pitchFamily="34" charset="0"/>
              </a:rPr>
              <a:t>onto D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startAt="7"/>
              <a:tabLst>
                <a:tab pos="857250" algn="l"/>
                <a:tab pos="1943100" algn="l"/>
                <a:tab pos="2228850" algn="l"/>
                <a:tab pos="2743200" algn="l"/>
                <a:tab pos="3543300" algn="l"/>
                <a:tab pos="3829050" algn="l"/>
              </a:tabLst>
            </a:pPr>
            <a:r>
              <a:rPr lang="en-US" sz="2200" dirty="0" smtClean="0">
                <a:latin typeface="Arial" panose="020B0604020202020204" pitchFamily="34" charset="0"/>
                <a:cs typeface="Arial" panose="020B0604020202020204" pitchFamily="34" charset="0"/>
              </a:rPr>
              <a:t>E </a:t>
            </a:r>
            <a:r>
              <a:rPr lang="en-US" sz="2200" dirty="0">
                <a:latin typeface="Arial" panose="020B0604020202020204" pitchFamily="34" charset="0"/>
                <a:cs typeface="Arial" panose="020B0604020202020204" pitchFamily="34" charset="0"/>
              </a:rPr>
              <a:t>onto D.</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307964" y="1628800"/>
            <a:ext cx="3264036" cy="320003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272920228"/>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p:grpSp>
        <p:nvGrpSpPr>
          <p:cNvPr id="8" name="Group 7"/>
          <p:cNvGrpSpPr/>
          <p:nvPr/>
        </p:nvGrpSpPr>
        <p:grpSpPr>
          <a:xfrm>
            <a:off x="251520" y="1184002"/>
            <a:ext cx="8563335" cy="3801860"/>
            <a:chOff x="3483872" y="1089031"/>
            <a:chExt cx="5264592" cy="3801860"/>
          </a:xfrm>
        </p:grpSpPr>
        <p:sp>
          <p:nvSpPr>
            <p:cNvPr id="9" name="Round Diagonal Corner Rectangle 8"/>
            <p:cNvSpPr/>
            <p:nvPr/>
          </p:nvSpPr>
          <p:spPr>
            <a:xfrm>
              <a:off x="3491880" y="1089031"/>
              <a:ext cx="5256584" cy="380186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3191648" cy="2246769"/>
            </a:xfrm>
            <a:prstGeom prst="rect">
              <a:avLst/>
            </a:prstGeom>
          </p:spPr>
          <p:txBody>
            <a:bodyPr wrap="square">
              <a:spAutoFit/>
            </a:bodyPr>
            <a:lstStyle/>
            <a:p>
              <a:pPr>
                <a:spcAft>
                  <a:spcPts val="0"/>
                </a:spcAft>
                <a:tabLst>
                  <a:tab pos="4972050" algn="r"/>
                </a:tabLst>
              </a:pPr>
              <a:r>
                <a:rPr lang="en-US" sz="2800" dirty="0"/>
                <a:t>Describe fully the single transformation that maps parallelogram </a:t>
              </a:r>
              <a:r>
                <a:rPr lang="en-US" sz="2800" dirty="0" smtClean="0"/>
                <a:t>F </a:t>
              </a:r>
              <a:r>
                <a:rPr lang="en-US" sz="2800" dirty="0"/>
                <a:t>onto parallelogram </a:t>
              </a:r>
              <a:r>
                <a:rPr lang="en-US" sz="2800" dirty="0" smtClean="0"/>
                <a:t>G.</a:t>
              </a:r>
            </a:p>
            <a:p>
              <a:pPr>
                <a:spcAft>
                  <a:spcPts val="0"/>
                </a:spcAft>
                <a:tabLst>
                  <a:tab pos="4972050" algn="r"/>
                </a:tabLst>
              </a:pPr>
              <a:r>
                <a:rPr lang="en-US" sz="2800" b="1" dirty="0"/>
                <a:t>	</a:t>
              </a:r>
              <a:r>
                <a:rPr lang="en-US" sz="2800" b="1" dirty="0" smtClean="0"/>
                <a:t>(2 marks)</a:t>
              </a:r>
            </a:p>
          </p:txBody>
        </p:sp>
      </p:gr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5646580" y="1772816"/>
            <a:ext cx="3101883" cy="302433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00392" y="1124744"/>
            <a:ext cx="792088" cy="784615"/>
          </a:xfrm>
          <a:prstGeom prst="rect">
            <a:avLst/>
          </a:prstGeom>
        </p:spPr>
      </p:pic>
      <p:sp>
        <p:nvSpPr>
          <p:cNvPr id="12" name="Rectangle 11"/>
          <p:cNvSpPr/>
          <p:nvPr/>
        </p:nvSpPr>
        <p:spPr>
          <a:xfrm flipH="1">
            <a:off x="277536" y="5117128"/>
            <a:ext cx="8524291" cy="145949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tx1"/>
                </a:solidFill>
                <a:latin typeface="Arial" panose="020B0604020202020204" pitchFamily="34" charset="0"/>
                <a:cs typeface="Arial" panose="020B0604020202020204" pitchFamily="34" charset="0"/>
              </a:rPr>
              <a:t>Exam </a:t>
            </a:r>
            <a:r>
              <a:rPr lang="en-US" sz="2200" b="1" dirty="0">
                <a:solidFill>
                  <a:schemeClr val="tx1"/>
                </a:solidFill>
                <a:latin typeface="Arial" panose="020B0604020202020204" pitchFamily="34" charset="0"/>
                <a:cs typeface="Arial" panose="020B0604020202020204" pitchFamily="34" charset="0"/>
              </a:rPr>
              <a:t>hint</a:t>
            </a:r>
          </a:p>
          <a:p>
            <a:r>
              <a:rPr lang="en-US" sz="2200" dirty="0">
                <a:solidFill>
                  <a:schemeClr val="tx1"/>
                </a:solidFill>
                <a:latin typeface="Arial" panose="020B0604020202020204" pitchFamily="34" charset="0"/>
                <a:cs typeface="Arial" panose="020B0604020202020204" pitchFamily="34" charset="0"/>
              </a:rPr>
              <a:t>The first mark is for the type of transformation; the second mark is for the vector. ‘Describe fully’ means write the type of transformation (translation) and the vector</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852895"/>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10.1 </a:t>
            </a:r>
            <a:r>
              <a:rPr lang="en-GB" sz="4800" dirty="0" smtClean="0"/>
              <a:t>– </a:t>
            </a:r>
            <a:r>
              <a:rPr lang="en-GB" sz="4800" dirty="0" smtClean="0"/>
              <a:t>Transformations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77</a:t>
            </a:r>
            <a:endParaRPr lang="en-GB" sz="1400" b="1"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51520" y="1196752"/>
                <a:ext cx="5256584" cy="5357429"/>
              </a:xfrm>
              <a:prstGeom prst="rect">
                <a:avLst/>
              </a:prstGeom>
            </p:spPr>
            <p:txBody>
              <a:bodyPr wrap="square">
                <a:spAutoFit/>
              </a:bodyPr>
              <a:lstStyle/>
              <a:p>
                <a:pPr marL="514350" indent="-514350">
                  <a:buClr>
                    <a:srgbClr val="C00000"/>
                  </a:buClr>
                  <a:buFont typeface="+mj-lt"/>
                  <a:buAutoNum type="arabicPeriod" startAt="6"/>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Copy the grid and shape A from </a:t>
                </a:r>
                <a:r>
                  <a:rPr lang="en-US" sz="3000" b="1" dirty="0">
                    <a:latin typeface="Arial" panose="020B0604020202020204" pitchFamily="34" charset="0"/>
                    <a:cs typeface="Arial" panose="020B0604020202020204" pitchFamily="34" charset="0"/>
                  </a:rPr>
                  <a:t>Q4</a:t>
                </a:r>
                <a:r>
                  <a:rPr lang="en-US" sz="3000" dirty="0">
                    <a:latin typeface="Arial" panose="020B0604020202020204" pitchFamily="34" charset="0"/>
                    <a:cs typeface="Arial" panose="020B0604020202020204" pitchFamily="34" charset="0"/>
                  </a:rPr>
                  <a:t>.</a:t>
                </a:r>
              </a:p>
              <a:p>
                <a:pPr marL="914400" indent="-457200">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Translate </a:t>
                </a:r>
                <a:r>
                  <a:rPr lang="en-US" sz="3000" dirty="0">
                    <a:latin typeface="Arial" panose="020B0604020202020204" pitchFamily="34" charset="0"/>
                    <a:cs typeface="Arial" panose="020B0604020202020204" pitchFamily="34" charset="0"/>
                  </a:rPr>
                  <a:t>shape A by the column </a:t>
                </a:r>
                <a:r>
                  <a:rPr lang="en-US" sz="3000" dirty="0" smtClean="0">
                    <a:latin typeface="Arial" panose="020B0604020202020204" pitchFamily="34" charset="0"/>
                    <a:cs typeface="Arial" panose="020B0604020202020204" pitchFamily="34" charset="0"/>
                  </a:rPr>
                  <a:t>vector </a:t>
                </a:r>
                <a:r>
                  <a:rPr lang="en-US" sz="30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i="1">
                            <a:latin typeface="Cambria Math" panose="02040503050406030204" pitchFamily="18" charset="0"/>
                            <a:cs typeface="Arial" panose="020B0604020202020204" pitchFamily="34" charset="0"/>
                          </a:rPr>
                          <m:t>2</m:t>
                        </m:r>
                      </m:num>
                      <m:den>
                        <m:r>
                          <a:rPr lang="en-US" sz="3000" b="0" i="1" smtClean="0">
                            <a:latin typeface="Cambria Math" panose="02040503050406030204" pitchFamily="18" charset="0"/>
                            <a:cs typeface="Arial" panose="020B0604020202020204" pitchFamily="34" charset="0"/>
                          </a:rPr>
                          <m:t>−3</m:t>
                        </m:r>
                      </m:den>
                    </m:f>
                  </m:oMath>
                </a14:m>
                <a:r>
                  <a:rPr lang="en-US" sz="3000" dirty="0">
                    <a:latin typeface="Arial" panose="020B0604020202020204" pitchFamily="34" charset="0"/>
                    <a:cs typeface="Arial" panose="020B0604020202020204" pitchFamily="34" charset="0"/>
                  </a:rPr>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Label the image </a:t>
                </a:r>
                <a:r>
                  <a:rPr lang="en-US" sz="3000" dirty="0" smtClean="0">
                    <a:latin typeface="Arial" panose="020B0604020202020204" pitchFamily="34" charset="0"/>
                    <a:cs typeface="Arial" panose="020B0604020202020204" pitchFamily="34" charset="0"/>
                  </a:rPr>
                  <a:t>S.</a:t>
                </a:r>
              </a:p>
              <a:p>
                <a:pPr marL="914400" indent="-457200">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Translate </a:t>
                </a:r>
                <a:r>
                  <a:rPr lang="en-US" sz="3000" dirty="0">
                    <a:latin typeface="Arial" panose="020B0604020202020204" pitchFamily="34" charset="0"/>
                    <a:cs typeface="Arial" panose="020B0604020202020204" pitchFamily="34" charset="0"/>
                  </a:rPr>
                  <a:t>shape S by the column vector (</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−7</m:t>
                        </m:r>
                      </m:num>
                      <m:den>
                        <m:r>
                          <a:rPr lang="en-US" sz="3000" b="0" i="1" smtClean="0">
                            <a:latin typeface="Cambria Math" panose="02040503050406030204" pitchFamily="18" charset="0"/>
                            <a:cs typeface="Arial" panose="020B0604020202020204" pitchFamily="34" charset="0"/>
                          </a:rPr>
                          <m:t>−2</m:t>
                        </m:r>
                      </m:den>
                    </m:f>
                  </m:oMath>
                </a14:m>
                <a:r>
                  <a:rPr lang="en-US"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 Label the image </a:t>
                </a:r>
                <a:r>
                  <a:rPr lang="en-US" sz="3000" dirty="0" smtClean="0">
                    <a:latin typeface="Arial" panose="020B0604020202020204" pitchFamily="34" charset="0"/>
                    <a:cs typeface="Arial" panose="020B0604020202020204" pitchFamily="34" charset="0"/>
                  </a:rPr>
                  <a:t>T.</a:t>
                </a:r>
              </a:p>
              <a:p>
                <a:pPr marL="914400" indent="-457200">
                  <a:buClr>
                    <a:srgbClr val="C00000"/>
                  </a:buClr>
                  <a:buFont typeface="+mj-lt"/>
                  <a:buAutoNum type="alphaLcPeriod"/>
                  <a:tabLst>
                    <a:tab pos="857250" algn="l"/>
                    <a:tab pos="2066925" algn="l"/>
                    <a:tab pos="2743200" algn="l"/>
                    <a:tab pos="3822700" algn="l"/>
                  </a:tabLst>
                </a:pPr>
                <a:r>
                  <a:rPr lang="en-US" sz="3000" dirty="0" smtClean="0">
                    <a:latin typeface="Arial" panose="020B0604020202020204" pitchFamily="34" charset="0"/>
                    <a:cs typeface="Arial" panose="020B0604020202020204" pitchFamily="34" charset="0"/>
                  </a:rPr>
                  <a:t>Describe </a:t>
                </a:r>
                <a:r>
                  <a:rPr lang="en-US" sz="3000" dirty="0">
                    <a:latin typeface="Arial" panose="020B0604020202020204" pitchFamily="34" charset="0"/>
                    <a:cs typeface="Arial" panose="020B0604020202020204" pitchFamily="34" charset="0"/>
                  </a:rPr>
                  <a:t>fully the transformation that maps A onto T.</a:t>
                </a:r>
                <a:endParaRPr lang="en-US" sz="3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1520" y="1196752"/>
                <a:ext cx="5256584" cy="5357429"/>
              </a:xfrm>
              <a:prstGeom prst="rect">
                <a:avLst/>
              </a:prstGeom>
              <a:blipFill rotWithShape="0">
                <a:blip r:embed="rId4"/>
                <a:stretch>
                  <a:fillRect l="-2317" t="-1479" r="-2781" b="-2503"/>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2349567281"/>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sp>
        <p:nvSpPr>
          <p:cNvPr id="3" name="Rectangle 2"/>
          <p:cNvSpPr/>
          <p:nvPr/>
        </p:nvSpPr>
        <p:spPr>
          <a:xfrm>
            <a:off x="251520" y="1196752"/>
            <a:ext cx="5256584" cy="5324535"/>
          </a:xfrm>
          <a:prstGeom prst="rect">
            <a:avLst/>
          </a:prstGeom>
        </p:spPr>
        <p:txBody>
          <a:bodyPr wrap="square">
            <a:spAutoFit/>
          </a:bodyPr>
          <a:lstStyle/>
          <a:p>
            <a:pPr marL="400050" indent="-400050">
              <a:buClr>
                <a:srgbClr val="C00000"/>
              </a:buClr>
              <a:buFont typeface="+mj-lt"/>
              <a:buAutoNum type="arabi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Copy the diagram onto a coordinate grid with </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-axes from -6 to 6</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Reflect shape A in the x-axis.</a:t>
            </a:r>
          </a:p>
          <a:p>
            <a:pPr marL="400050" indent="-40005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Label the image B. b Reflect shape A in the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-axis</a:t>
            </a:r>
            <a:r>
              <a:rPr lang="en-US" sz="2000" dirty="0">
                <a:latin typeface="Arial" panose="020B0604020202020204" pitchFamily="34" charset="0"/>
                <a:cs typeface="Arial" panose="020B0604020202020204" pitchFamily="34" charset="0"/>
              </a:rPr>
              <a:t>.</a:t>
            </a:r>
          </a:p>
          <a:p>
            <a:pPr marL="400050" indent="-400050">
              <a:buClr>
                <a:srgbClr val="C00000"/>
              </a:buClr>
              <a:buFont typeface="+mj-lt"/>
              <a:buAutoNum type="alphaLcPeriod"/>
              <a:tabLst>
                <a:tab pos="2066925" algn="l"/>
                <a:tab pos="2743200" algn="l"/>
                <a:tab pos="3822700" algn="l"/>
              </a:tabLst>
            </a:pPr>
            <a:r>
              <a:rPr lang="en-US" sz="2000" dirty="0">
                <a:latin typeface="Arial" panose="020B0604020202020204" pitchFamily="34" charset="0"/>
                <a:cs typeface="Arial" panose="020B0604020202020204" pitchFamily="34" charset="0"/>
              </a:rPr>
              <a:t>Label the image C. c Reflect shape B in the </a:t>
            </a:r>
            <a:r>
              <a:rPr lang="en-US" sz="2000" dirty="0" smtClean="0">
                <a:latin typeface="Arial" panose="020B0604020202020204" pitchFamily="34" charset="0"/>
                <a:cs typeface="Arial" panose="020B0604020202020204" pitchFamily="34" charset="0"/>
              </a:rPr>
              <a:t>y-axis. Label </a:t>
            </a:r>
            <a:r>
              <a:rPr lang="en-US" sz="2000" dirty="0">
                <a:latin typeface="Arial" panose="020B0604020202020204" pitchFamily="34" charset="0"/>
                <a:cs typeface="Arial" panose="020B0604020202020204" pitchFamily="34" charset="0"/>
              </a:rPr>
              <a:t>the image D.</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323467" y="1916832"/>
            <a:ext cx="3112689" cy="290416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1067437223"/>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900" dirty="0">
                <a:latin typeface="Arial" panose="020B0604020202020204" pitchFamily="34" charset="0"/>
                <a:cs typeface="Arial" panose="020B0604020202020204" pitchFamily="34" charset="0"/>
              </a:rPr>
              <a:t>Copy the diagram from </a:t>
            </a:r>
            <a:r>
              <a:rPr lang="en-US" sz="2900" b="1" dirty="0">
                <a:latin typeface="Arial" panose="020B0604020202020204" pitchFamily="34" charset="0"/>
                <a:cs typeface="Arial" panose="020B0604020202020204" pitchFamily="34" charset="0"/>
              </a:rPr>
              <a:t>Q1</a:t>
            </a:r>
            <a:r>
              <a:rPr lang="en-US" sz="2900" dirty="0">
                <a:latin typeface="Arial" panose="020B0604020202020204" pitchFamily="34" charset="0"/>
                <a:cs typeface="Arial" panose="020B0604020202020204" pitchFamily="34" charset="0"/>
              </a:rPr>
              <a:t> onto a coordinate grid with x from -8 to 8 and y from -2 to 6.</a:t>
            </a:r>
          </a:p>
          <a:p>
            <a:pPr marL="1028700" indent="-514350">
              <a:buClr>
                <a:srgbClr val="C00000"/>
              </a:buClr>
              <a:buFont typeface="+mj-lt"/>
              <a:buAutoNum type="alphaLcPeriod"/>
              <a:tabLst>
                <a:tab pos="857250" algn="l"/>
                <a:tab pos="2066925" algn="l"/>
                <a:tab pos="2743200" algn="l"/>
                <a:tab pos="3822700" algn="l"/>
              </a:tabLst>
            </a:pPr>
            <a:r>
              <a:rPr lang="en-US" sz="2900" dirty="0" smtClean="0">
                <a:latin typeface="Arial" panose="020B0604020202020204" pitchFamily="34" charset="0"/>
                <a:cs typeface="Arial" panose="020B0604020202020204" pitchFamily="34" charset="0"/>
              </a:rPr>
              <a:t>Draw </a:t>
            </a:r>
            <a:r>
              <a:rPr lang="en-US" sz="2900" dirty="0">
                <a:latin typeface="Arial" panose="020B0604020202020204" pitchFamily="34" charset="0"/>
                <a:cs typeface="Arial" panose="020B0604020202020204" pitchFamily="34" charset="0"/>
              </a:rPr>
              <a:t>the line </a:t>
            </a:r>
            <a:r>
              <a:rPr lang="en-US" sz="2900" i="1" dirty="0">
                <a:latin typeface="Arial" panose="020B0604020202020204" pitchFamily="34" charset="0"/>
                <a:cs typeface="Arial" panose="020B0604020202020204" pitchFamily="34" charset="0"/>
              </a:rPr>
              <a:t>x</a:t>
            </a:r>
            <a:r>
              <a:rPr lang="en-US" sz="2900" dirty="0">
                <a:latin typeface="Arial" panose="020B0604020202020204" pitchFamily="34" charset="0"/>
                <a:cs typeface="Arial" panose="020B0604020202020204" pitchFamily="34" charset="0"/>
              </a:rPr>
              <a:t> = -1. </a:t>
            </a:r>
            <a:endParaRPr lang="en-US" sz="29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857250" algn="l"/>
                <a:tab pos="2066925" algn="l"/>
                <a:tab pos="2743200" algn="l"/>
                <a:tab pos="3822700" algn="l"/>
              </a:tabLst>
            </a:pPr>
            <a:r>
              <a:rPr lang="en-US" sz="2900" dirty="0" smtClean="0">
                <a:latin typeface="Arial" panose="020B0604020202020204" pitchFamily="34" charset="0"/>
                <a:cs typeface="Arial" panose="020B0604020202020204" pitchFamily="34" charset="0"/>
              </a:rPr>
              <a:t>Reflect </a:t>
            </a:r>
            <a:r>
              <a:rPr lang="en-US" sz="2900" dirty="0">
                <a:latin typeface="Arial" panose="020B0604020202020204" pitchFamily="34" charset="0"/>
                <a:cs typeface="Arial" panose="020B0604020202020204" pitchFamily="34" charset="0"/>
              </a:rPr>
              <a:t>shape A in the line </a:t>
            </a:r>
            <a:r>
              <a:rPr lang="en-US" sz="2900" i="1" dirty="0">
                <a:latin typeface="Arial" panose="020B0604020202020204" pitchFamily="34" charset="0"/>
                <a:cs typeface="Arial" panose="020B0604020202020204" pitchFamily="34" charset="0"/>
              </a:rPr>
              <a:t>x</a:t>
            </a:r>
            <a:r>
              <a:rPr lang="en-US" sz="2900" dirty="0">
                <a:latin typeface="Arial" panose="020B0604020202020204" pitchFamily="34" charset="0"/>
                <a:cs typeface="Arial" panose="020B0604020202020204" pitchFamily="34" charset="0"/>
              </a:rPr>
              <a:t> = -</a:t>
            </a:r>
            <a:r>
              <a:rPr lang="en-US" sz="2900" dirty="0" smtClean="0">
                <a:latin typeface="Arial" panose="020B0604020202020204" pitchFamily="34" charset="0"/>
                <a:cs typeface="Arial" panose="020B0604020202020204" pitchFamily="34" charset="0"/>
              </a:rPr>
              <a:t>1. </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Label </a:t>
            </a:r>
            <a:r>
              <a:rPr lang="en-US" sz="2900" dirty="0">
                <a:latin typeface="Arial" panose="020B0604020202020204" pitchFamily="34" charset="0"/>
                <a:cs typeface="Arial" panose="020B0604020202020204" pitchFamily="34" charset="0"/>
              </a:rPr>
              <a:t>the image X. </a:t>
            </a:r>
            <a:endParaRPr lang="en-US" sz="2900" dirty="0" smtClean="0">
              <a:latin typeface="Arial" panose="020B0604020202020204" pitchFamily="34" charset="0"/>
              <a:cs typeface="Arial" panose="020B0604020202020204" pitchFamily="34" charset="0"/>
            </a:endParaRPr>
          </a:p>
          <a:p>
            <a:pPr marL="1028700" indent="-514350">
              <a:buClr>
                <a:srgbClr val="C00000"/>
              </a:buClr>
              <a:buFont typeface="+mj-lt"/>
              <a:buAutoNum type="alphaLcPeriod"/>
              <a:tabLst>
                <a:tab pos="857250" algn="l"/>
                <a:tab pos="2066925" algn="l"/>
                <a:tab pos="2743200" algn="l"/>
                <a:tab pos="3822700" algn="l"/>
              </a:tabLst>
            </a:pPr>
            <a:r>
              <a:rPr lang="en-US" sz="2900" dirty="0" smtClean="0">
                <a:latin typeface="Arial" panose="020B0604020202020204" pitchFamily="34" charset="0"/>
                <a:cs typeface="Arial" panose="020B0604020202020204" pitchFamily="34" charset="0"/>
              </a:rPr>
              <a:t>Draw </a:t>
            </a:r>
            <a:r>
              <a:rPr lang="en-US" sz="2900" dirty="0">
                <a:latin typeface="Arial" panose="020B0604020202020204" pitchFamily="34" charset="0"/>
                <a:cs typeface="Arial" panose="020B0604020202020204" pitchFamily="34" charset="0"/>
              </a:rPr>
              <a:t>the line </a:t>
            </a:r>
            <a:r>
              <a:rPr lang="en-US" sz="2900" i="1" dirty="0">
                <a:latin typeface="Arial" panose="020B0604020202020204" pitchFamily="34" charset="0"/>
                <a:cs typeface="Arial" panose="020B0604020202020204" pitchFamily="34" charset="0"/>
              </a:rPr>
              <a:t>y</a:t>
            </a:r>
            <a:r>
              <a:rPr lang="en-US" sz="2900" dirty="0">
                <a:latin typeface="Arial" panose="020B0604020202020204" pitchFamily="34" charset="0"/>
                <a:cs typeface="Arial" panose="020B0604020202020204" pitchFamily="34" charset="0"/>
              </a:rPr>
              <a:t> = 2. </a:t>
            </a:r>
          </a:p>
          <a:p>
            <a:pPr marL="1028700" indent="-514350">
              <a:buClr>
                <a:srgbClr val="C00000"/>
              </a:buClr>
              <a:buFont typeface="+mj-lt"/>
              <a:buAutoNum type="alphaLcPeriod"/>
              <a:tabLst>
                <a:tab pos="857250" algn="l"/>
                <a:tab pos="2066925" algn="l"/>
                <a:tab pos="2743200" algn="l"/>
                <a:tab pos="3822700" algn="l"/>
              </a:tabLst>
            </a:pPr>
            <a:r>
              <a:rPr lang="en-US" sz="2900" dirty="0" smtClean="0">
                <a:latin typeface="Arial" panose="020B0604020202020204" pitchFamily="34" charset="0"/>
                <a:cs typeface="Arial" panose="020B0604020202020204" pitchFamily="34" charset="0"/>
              </a:rPr>
              <a:t>Reflect </a:t>
            </a:r>
            <a:r>
              <a:rPr lang="en-US" sz="2900" dirty="0">
                <a:latin typeface="Arial" panose="020B0604020202020204" pitchFamily="34" charset="0"/>
                <a:cs typeface="Arial" panose="020B0604020202020204" pitchFamily="34" charset="0"/>
              </a:rPr>
              <a:t>shape A in the line </a:t>
            </a:r>
            <a:r>
              <a:rPr lang="en-US" sz="2900" i="1" dirty="0">
                <a:latin typeface="Arial" panose="020B0604020202020204" pitchFamily="34" charset="0"/>
                <a:cs typeface="Arial" panose="020B0604020202020204" pitchFamily="34" charset="0"/>
              </a:rPr>
              <a:t>y</a:t>
            </a:r>
            <a:r>
              <a:rPr lang="en-US" sz="2900" dirty="0">
                <a:latin typeface="Arial" panose="020B0604020202020204" pitchFamily="34" charset="0"/>
                <a:cs typeface="Arial" panose="020B0604020202020204" pitchFamily="34" charset="0"/>
              </a:rPr>
              <a:t> = </a:t>
            </a:r>
            <a:r>
              <a:rPr lang="en-US" sz="2900" dirty="0" smtClean="0">
                <a:latin typeface="Arial" panose="020B0604020202020204" pitchFamily="34" charset="0"/>
                <a:cs typeface="Arial" panose="020B0604020202020204" pitchFamily="34" charset="0"/>
              </a:rPr>
              <a:t>2.</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Label </a:t>
            </a:r>
            <a:r>
              <a:rPr lang="en-US" sz="2900" dirty="0">
                <a:latin typeface="Arial" panose="020B0604020202020204" pitchFamily="34" charset="0"/>
                <a:cs typeface="Arial" panose="020B0604020202020204" pitchFamily="34" charset="0"/>
              </a:rPr>
              <a:t>the image Y.</a:t>
            </a:r>
            <a:endParaRPr lang="en-US" sz="29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801029845"/>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Copy the diagram onto a coordinate grid with x from </a:t>
            </a: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6 to 8 and y from -6 to 6</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Reflect shape U in the line </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1.</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Label </a:t>
            </a:r>
            <a:r>
              <a:rPr lang="en-US" sz="2000" dirty="0">
                <a:latin typeface="Arial" panose="020B0604020202020204" pitchFamily="34" charset="0"/>
                <a:cs typeface="Arial" panose="020B0604020202020204" pitchFamily="34" charset="0"/>
              </a:rPr>
              <a:t>the image V. </a:t>
            </a: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000" dirty="0" smtClean="0">
                <a:latin typeface="Arial" panose="020B0604020202020204" pitchFamily="34" charset="0"/>
                <a:cs typeface="Arial" panose="020B0604020202020204" pitchFamily="34" charset="0"/>
              </a:rPr>
              <a:t>Reflect </a:t>
            </a:r>
            <a:r>
              <a:rPr lang="en-US" sz="2000" dirty="0">
                <a:latin typeface="Arial" panose="020B0604020202020204" pitchFamily="34" charset="0"/>
                <a:cs typeface="Arial" panose="020B0604020202020204" pitchFamily="34" charset="0"/>
              </a:rPr>
              <a:t>shape V in the line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-1.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Label </a:t>
            </a:r>
            <a:r>
              <a:rPr lang="en-US" sz="2000" dirty="0">
                <a:latin typeface="Arial" panose="020B0604020202020204" pitchFamily="34" charset="0"/>
                <a:cs typeface="Arial" panose="020B0604020202020204" pitchFamily="34" charset="0"/>
              </a:rPr>
              <a:t>the image W</a:t>
            </a:r>
            <a:r>
              <a:rPr lang="en-US" sz="2000" dirty="0" smtClean="0">
                <a:latin typeface="Arial" panose="020B0604020202020204" pitchFamily="34" charset="0"/>
                <a:cs typeface="Arial" panose="020B0604020202020204" pitchFamily="34" charset="0"/>
              </a:rPr>
              <a:t>.</a:t>
            </a:r>
          </a:p>
          <a:p>
            <a:pPr marL="457200" indent="-457200">
              <a:buClr>
                <a:srgbClr val="C00000"/>
              </a:buClr>
              <a:buFont typeface="+mj-lt"/>
              <a:buAutoNum type="alphaLcPeriod"/>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Jack starts with shape U and reflects it in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-1 and then in x = </a:t>
            </a:r>
            <a:r>
              <a:rPr lang="en-US" sz="2000" dirty="0" smtClean="0">
                <a:latin typeface="Arial" panose="020B0604020202020204" pitchFamily="34" charset="0"/>
                <a:cs typeface="Arial" panose="020B0604020202020204" pitchFamily="34" charset="0"/>
              </a:rPr>
              <a:t>1.</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Does </a:t>
            </a:r>
            <a:r>
              <a:rPr lang="en-US" sz="2000" dirty="0">
                <a:latin typeface="Arial" panose="020B0604020202020204" pitchFamily="34" charset="0"/>
                <a:cs typeface="Arial" panose="020B0604020202020204" pitchFamily="34" charset="0"/>
              </a:rPr>
              <a:t>he get the same final image?</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1766714" y="1940564"/>
            <a:ext cx="3741390" cy="2496548"/>
          </a:xfrm>
          <a:prstGeom prst="rect">
            <a:avLst/>
          </a:prstGeom>
        </p:spPr>
      </p:pic>
    </p:spTree>
    <p:extLst>
      <p:ext uri="{BB962C8B-B14F-4D97-AF65-F5344CB8AC3E}">
        <p14:creationId xmlns:p14="http://schemas.microsoft.com/office/powerpoint/2010/main" val="3166866832"/>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sp>
        <p:nvSpPr>
          <p:cNvPr id="3" name="Rectangle 2"/>
          <p:cNvSpPr/>
          <p:nvPr/>
        </p:nvSpPr>
        <p:spPr>
          <a:xfrm>
            <a:off x="251520" y="1196752"/>
            <a:ext cx="5256584" cy="4832092"/>
          </a:xfrm>
          <a:prstGeom prst="rect">
            <a:avLst/>
          </a:prstGeom>
        </p:spPr>
        <p:txBody>
          <a:bodyPr wrap="square">
            <a:spAutoFit/>
          </a:bodyPr>
          <a:lstStyle/>
          <a:p>
            <a:pPr marL="571500" indent="-571500">
              <a:buClr>
                <a:srgbClr val="C00000"/>
              </a:buClr>
              <a:buFont typeface="+mj-lt"/>
              <a:buAutoNum type="arabicPeriod" startAt="4"/>
              <a:tabLst>
                <a:tab pos="857250" algn="l"/>
                <a:tab pos="2066925" algn="l"/>
                <a:tab pos="2743200" algn="l"/>
                <a:tab pos="3822700" algn="l"/>
              </a:tabLst>
            </a:pPr>
            <a:r>
              <a:rPr lang="en-US" sz="4400" dirty="0" smtClean="0">
                <a:latin typeface="Arial" panose="020B0604020202020204" pitchFamily="34" charset="0"/>
                <a:cs typeface="Arial" panose="020B0604020202020204" pitchFamily="34" charset="0"/>
              </a:rPr>
              <a:t>Copy </a:t>
            </a:r>
            <a:r>
              <a:rPr lang="en-US" sz="4400" dirty="0">
                <a:latin typeface="Arial" panose="020B0604020202020204" pitchFamily="34" charset="0"/>
                <a:cs typeface="Arial" panose="020B0604020202020204" pitchFamily="34" charset="0"/>
              </a:rPr>
              <a:t>the diagram from Q3 onto a coordinate grid with </a:t>
            </a:r>
            <a:r>
              <a:rPr lang="en-US" sz="4400" i="1" dirty="0">
                <a:latin typeface="Arial" panose="020B0604020202020204" pitchFamily="34" charset="0"/>
                <a:cs typeface="Arial" panose="020B0604020202020204" pitchFamily="34" charset="0"/>
              </a:rPr>
              <a:t>x</a:t>
            </a:r>
            <a:r>
              <a:rPr lang="en-US" sz="4400" dirty="0">
                <a:latin typeface="Arial" panose="020B0604020202020204" pitchFamily="34" charset="0"/>
                <a:cs typeface="Arial" panose="020B0604020202020204" pitchFamily="34" charset="0"/>
              </a:rPr>
              <a:t> from -6 to 8 and </a:t>
            </a:r>
            <a:r>
              <a:rPr lang="en-US" sz="4400" i="1" dirty="0">
                <a:latin typeface="Arial" panose="020B0604020202020204" pitchFamily="34" charset="0"/>
                <a:cs typeface="Arial" panose="020B0604020202020204" pitchFamily="34" charset="0"/>
              </a:rPr>
              <a:t>y</a:t>
            </a:r>
            <a:r>
              <a:rPr lang="en-US" sz="4400" dirty="0">
                <a:latin typeface="Arial" panose="020B0604020202020204" pitchFamily="34" charset="0"/>
                <a:cs typeface="Arial" panose="020B0604020202020204" pitchFamily="34" charset="0"/>
              </a:rPr>
              <a:t> from -6 to 6. Reflect shape U in the line </a:t>
            </a:r>
            <a:r>
              <a:rPr lang="en-US" sz="4400" i="1" dirty="0">
                <a:latin typeface="Arial" panose="020B0604020202020204" pitchFamily="34" charset="0"/>
                <a:cs typeface="Arial" panose="020B0604020202020204" pitchFamily="34" charset="0"/>
              </a:rPr>
              <a:t>y</a:t>
            </a:r>
            <a:r>
              <a:rPr lang="en-US" sz="4400" dirty="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707745"/>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sp>
        <p:nvSpPr>
          <p:cNvPr id="3" name="Rectangle 2"/>
          <p:cNvSpPr/>
          <p:nvPr/>
        </p:nvSpPr>
        <p:spPr>
          <a:xfrm>
            <a:off x="251520" y="1196752"/>
            <a:ext cx="5256584" cy="2548390"/>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280" dirty="0">
                <a:latin typeface="Arial" panose="020B0604020202020204" pitchFamily="34" charset="0"/>
                <a:cs typeface="Arial" panose="020B0604020202020204" pitchFamily="34" charset="0"/>
              </a:rPr>
              <a:t>Copy the diagram onto a coordinate grid with </a:t>
            </a:r>
            <a:r>
              <a:rPr lang="en-US" sz="2280" i="1" dirty="0" smtClean="0">
                <a:latin typeface="Arial" panose="020B0604020202020204" pitchFamily="34" charset="0"/>
                <a:cs typeface="Arial" panose="020B0604020202020204" pitchFamily="34" charset="0"/>
              </a:rPr>
              <a:t>x</a:t>
            </a:r>
            <a:r>
              <a:rPr lang="en-US" sz="2280" dirty="0" smtClean="0">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and </a:t>
            </a:r>
            <a:r>
              <a:rPr lang="en-US" sz="2280" i="1" dirty="0">
                <a:latin typeface="Arial" panose="020B0604020202020204" pitchFamily="34" charset="0"/>
                <a:cs typeface="Arial" panose="020B0604020202020204" pitchFamily="34" charset="0"/>
              </a:rPr>
              <a:t>y</a:t>
            </a:r>
            <a:r>
              <a:rPr lang="en-US" sz="2280" dirty="0">
                <a:latin typeface="Arial" panose="020B0604020202020204" pitchFamily="34" charset="0"/>
                <a:cs typeface="Arial" panose="020B0604020202020204" pitchFamily="34" charset="0"/>
              </a:rPr>
              <a:t>-axes from -8 to 8</a:t>
            </a:r>
            <a:r>
              <a:rPr lang="en-US" sz="2280" dirty="0" smtClean="0">
                <a:latin typeface="Arial" panose="020B0604020202020204" pitchFamily="34" charset="0"/>
                <a:cs typeface="Arial" panose="020B0604020202020204" pitchFamily="34" charset="0"/>
              </a:rPr>
              <a:t>.</a:t>
            </a:r>
          </a:p>
          <a:p>
            <a:pPr marL="857250" indent="-400050">
              <a:buClr>
                <a:srgbClr val="C00000"/>
              </a:buClr>
              <a:buFont typeface="+mj-lt"/>
              <a:buAutoNum type="alphaLcPeriod"/>
              <a:tabLst>
                <a:tab pos="2066925" algn="l"/>
                <a:tab pos="2743200" algn="l"/>
                <a:tab pos="3822700" algn="l"/>
              </a:tabLst>
            </a:pPr>
            <a:r>
              <a:rPr lang="en-US" sz="2280" dirty="0" smtClean="0">
                <a:latin typeface="Arial" panose="020B0604020202020204" pitchFamily="34" charset="0"/>
                <a:cs typeface="Arial" panose="020B0604020202020204" pitchFamily="34" charset="0"/>
              </a:rPr>
              <a:t>Reflect </a:t>
            </a:r>
            <a:r>
              <a:rPr lang="en-US" sz="2280" dirty="0">
                <a:latin typeface="Arial" panose="020B0604020202020204" pitchFamily="34" charset="0"/>
                <a:cs typeface="Arial" panose="020B0604020202020204" pitchFamily="34" charset="0"/>
              </a:rPr>
              <a:t>shape A in the line </a:t>
            </a:r>
            <a:r>
              <a:rPr lang="en-US" sz="2280" i="1" dirty="0" smtClean="0">
                <a:latin typeface="Arial" panose="020B0604020202020204" pitchFamily="34" charset="0"/>
                <a:cs typeface="Arial" panose="020B0604020202020204" pitchFamily="34" charset="0"/>
              </a:rPr>
              <a:t>y</a:t>
            </a:r>
            <a:r>
              <a:rPr lang="en-US" sz="2280" dirty="0" smtClean="0">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a:t>
            </a:r>
            <a:r>
              <a:rPr lang="en-US" sz="2280" i="1" dirty="0">
                <a:latin typeface="Arial" panose="020B0604020202020204" pitchFamily="34" charset="0"/>
                <a:cs typeface="Arial" panose="020B0604020202020204" pitchFamily="34" charset="0"/>
              </a:rPr>
              <a:t> </a:t>
            </a:r>
            <a:r>
              <a:rPr lang="en-US" sz="2280" i="1" dirty="0" smtClean="0">
                <a:latin typeface="Arial" panose="020B0604020202020204" pitchFamily="34" charset="0"/>
                <a:cs typeface="Arial" panose="020B0604020202020204" pitchFamily="34" charset="0"/>
              </a:rPr>
              <a:t>x</a:t>
            </a:r>
            <a:r>
              <a:rPr lang="en-US" sz="2280" dirty="0" smtClean="0">
                <a:latin typeface="Arial" panose="020B0604020202020204" pitchFamily="34" charset="0"/>
                <a:cs typeface="Arial" panose="020B0604020202020204" pitchFamily="34" charset="0"/>
              </a:rPr>
              <a:t>. </a:t>
            </a:r>
            <a:br>
              <a:rPr lang="en-US" sz="2280" dirty="0" smtClean="0">
                <a:latin typeface="Arial" panose="020B0604020202020204" pitchFamily="34" charset="0"/>
                <a:cs typeface="Arial" panose="020B0604020202020204" pitchFamily="34" charset="0"/>
              </a:rPr>
            </a:br>
            <a:r>
              <a:rPr lang="en-US" sz="2280" dirty="0" smtClean="0">
                <a:latin typeface="Arial" panose="020B0604020202020204" pitchFamily="34" charset="0"/>
                <a:cs typeface="Arial" panose="020B0604020202020204" pitchFamily="34" charset="0"/>
              </a:rPr>
              <a:t>Label </a:t>
            </a:r>
            <a:r>
              <a:rPr lang="en-US" sz="2280" dirty="0">
                <a:latin typeface="Arial" panose="020B0604020202020204" pitchFamily="34" charset="0"/>
                <a:cs typeface="Arial" panose="020B0604020202020204" pitchFamily="34" charset="0"/>
              </a:rPr>
              <a:t>the image A', </a:t>
            </a:r>
            <a:endParaRPr lang="en-US" sz="2280" dirty="0" smtClean="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280" dirty="0" smtClean="0">
                <a:latin typeface="Arial" panose="020B0604020202020204" pitchFamily="34" charset="0"/>
                <a:cs typeface="Arial" panose="020B0604020202020204" pitchFamily="34" charset="0"/>
              </a:rPr>
              <a:t>Reflect </a:t>
            </a:r>
            <a:r>
              <a:rPr lang="en-US" sz="2280" dirty="0">
                <a:latin typeface="Arial" panose="020B0604020202020204" pitchFamily="34" charset="0"/>
                <a:cs typeface="Arial" panose="020B0604020202020204" pitchFamily="34" charset="0"/>
              </a:rPr>
              <a:t>shape B in the line </a:t>
            </a:r>
            <a:r>
              <a:rPr lang="en-US" sz="2280" dirty="0" smtClean="0">
                <a:latin typeface="Arial" panose="020B0604020202020204" pitchFamily="34" charset="0"/>
                <a:cs typeface="Arial" panose="020B0604020202020204" pitchFamily="34" charset="0"/>
              </a:rPr>
              <a:t/>
            </a:r>
            <a:br>
              <a:rPr lang="en-US" sz="2280" dirty="0" smtClean="0">
                <a:latin typeface="Arial" panose="020B0604020202020204" pitchFamily="34" charset="0"/>
                <a:cs typeface="Arial" panose="020B0604020202020204" pitchFamily="34" charset="0"/>
              </a:rPr>
            </a:br>
            <a:r>
              <a:rPr lang="en-US" sz="2280" i="1" dirty="0" smtClean="0">
                <a:latin typeface="Arial" panose="020B0604020202020204" pitchFamily="34" charset="0"/>
                <a:cs typeface="Arial" panose="020B0604020202020204" pitchFamily="34" charset="0"/>
              </a:rPr>
              <a:t>y</a:t>
            </a:r>
            <a:r>
              <a:rPr lang="en-US" sz="2280" dirty="0" smtClean="0">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 -</a:t>
            </a:r>
            <a:r>
              <a:rPr lang="en-US" sz="2280" i="1" dirty="0" smtClean="0">
                <a:latin typeface="Arial" panose="020B0604020202020204" pitchFamily="34" charset="0"/>
                <a:cs typeface="Arial" panose="020B0604020202020204" pitchFamily="34" charset="0"/>
              </a:rPr>
              <a:t>x</a:t>
            </a:r>
            <a:r>
              <a:rPr lang="en-US" sz="2280" dirty="0" smtClean="0">
                <a:latin typeface="Arial" panose="020B0604020202020204" pitchFamily="34" charset="0"/>
                <a:cs typeface="Arial" panose="020B0604020202020204" pitchFamily="34" charset="0"/>
              </a:rPr>
              <a:t>.</a:t>
            </a:r>
            <a:br>
              <a:rPr lang="en-US" sz="2280" dirty="0" smtClean="0">
                <a:latin typeface="Arial" panose="020B0604020202020204" pitchFamily="34" charset="0"/>
                <a:cs typeface="Arial" panose="020B0604020202020204" pitchFamily="34" charset="0"/>
              </a:rPr>
            </a:br>
            <a:r>
              <a:rPr lang="en-US" sz="2280" dirty="0" smtClean="0">
                <a:latin typeface="Arial" panose="020B0604020202020204" pitchFamily="34" charset="0"/>
                <a:cs typeface="Arial" panose="020B0604020202020204" pitchFamily="34" charset="0"/>
              </a:rPr>
              <a:t>Label </a:t>
            </a:r>
            <a:r>
              <a:rPr lang="en-US" sz="2280" dirty="0">
                <a:latin typeface="Arial" panose="020B0604020202020204" pitchFamily="34" charset="0"/>
                <a:cs typeface="Arial" panose="020B0604020202020204" pitchFamily="34" charset="0"/>
              </a:rPr>
              <a:t>the image B'.</a:t>
            </a:r>
            <a:endParaRPr lang="en-US" sz="2280" dirty="0">
              <a:latin typeface="Arial" panose="020B0604020202020204" pitchFamily="34" charset="0"/>
              <a:cs typeface="Arial" panose="020B0604020202020204" pitchFamily="34" charset="0"/>
            </a:endParaRPr>
          </a:p>
        </p:txBody>
      </p:sp>
      <p:sp>
        <p:nvSpPr>
          <p:cNvPr id="6" name="Rectangle 5"/>
          <p:cNvSpPr/>
          <p:nvPr/>
        </p:nvSpPr>
        <p:spPr>
          <a:xfrm flipH="1">
            <a:off x="277537" y="4077072"/>
            <a:ext cx="5204539" cy="2457094"/>
          </a:xfrm>
          <a:prstGeom prst="rect">
            <a:avLst/>
          </a:prstGeom>
          <a:solidFill>
            <a:srgbClr val="FFFAF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100" b="1" dirty="0" smtClean="0">
                <a:solidFill>
                  <a:srgbClr val="C00000"/>
                </a:solidFill>
                <a:latin typeface="Arial" panose="020B0604020202020204" pitchFamily="34" charset="0"/>
                <a:cs typeface="Arial" panose="020B0604020202020204" pitchFamily="34" charset="0"/>
              </a:rPr>
              <a:t>Q5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a:t>
            </a:r>
            <a:r>
              <a:rPr lang="en-US" sz="2100" dirty="0">
                <a:solidFill>
                  <a:schemeClr val="tx1"/>
                </a:solidFill>
                <a:latin typeface="Arial" panose="020B0604020202020204" pitchFamily="34" charset="0"/>
                <a:cs typeface="Arial" panose="020B0604020202020204" pitchFamily="34" charset="0"/>
              </a:rPr>
              <a:t>Count the </a:t>
            </a: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perpendicular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distance of </a:t>
            </a:r>
            <a:r>
              <a:rPr lang="en-US" sz="2100" dirty="0">
                <a:solidFill>
                  <a:schemeClr val="tx1"/>
                </a:solidFill>
                <a:latin typeface="Arial" panose="020B0604020202020204" pitchFamily="34" charset="0"/>
                <a:cs typeface="Arial" panose="020B0604020202020204" pitchFamily="34" charset="0"/>
              </a:rPr>
              <a:t>each </a:t>
            </a: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vertex </a:t>
            </a:r>
            <a:r>
              <a:rPr lang="en-US" sz="2100" dirty="0">
                <a:solidFill>
                  <a:schemeClr val="tx1"/>
                </a:solidFill>
                <a:latin typeface="Arial" panose="020B0604020202020204" pitchFamily="34" charset="0"/>
                <a:cs typeface="Arial" panose="020B0604020202020204" pitchFamily="34" charset="0"/>
              </a:rPr>
              <a:t>from </a:t>
            </a:r>
            <a:r>
              <a:rPr lang="en-US" sz="2100" dirty="0" smtClean="0">
                <a:solidFill>
                  <a:schemeClr val="tx1"/>
                </a:solidFill>
                <a:latin typeface="Arial" panose="020B0604020202020204" pitchFamily="34" charset="0"/>
                <a:cs typeface="Arial" panose="020B0604020202020204" pitchFamily="34" charset="0"/>
              </a:rPr>
              <a:t>the </a:t>
            </a:r>
            <a:r>
              <a:rPr lang="en-US" sz="2100" dirty="0">
                <a:solidFill>
                  <a:schemeClr val="tx1"/>
                </a:solidFill>
                <a:latin typeface="Arial" panose="020B0604020202020204" pitchFamily="34" charset="0"/>
                <a:cs typeface="Arial" panose="020B0604020202020204" pitchFamily="34" charset="0"/>
              </a:rPr>
              <a:t>mirror </a:t>
            </a: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line</a:t>
            </a:r>
            <a:r>
              <a:rPr lang="en-US" sz="2100" dirty="0">
                <a:solidFill>
                  <a:schemeClr val="tx1"/>
                </a:solidFill>
                <a:latin typeface="Arial" panose="020B0604020202020204" pitchFamily="34" charset="0"/>
                <a:cs typeface="Arial" panose="020B0604020202020204" pitchFamily="34" charset="0"/>
              </a:rPr>
              <a:t>, then </a:t>
            </a:r>
            <a:r>
              <a:rPr lang="en-US" sz="2100" dirty="0" smtClean="0">
                <a:solidFill>
                  <a:schemeClr val="tx1"/>
                </a:solidFill>
                <a:latin typeface="Arial" panose="020B0604020202020204" pitchFamily="34" charset="0"/>
                <a:cs typeface="Arial" panose="020B0604020202020204" pitchFamily="34" charset="0"/>
              </a:rPr>
              <a:t>count </a:t>
            </a:r>
            <a:r>
              <a:rPr lang="en-US" sz="2100" dirty="0">
                <a:solidFill>
                  <a:schemeClr val="tx1"/>
                </a:solidFill>
                <a:latin typeface="Arial" panose="020B0604020202020204" pitchFamily="34" charset="0"/>
                <a:cs typeface="Arial" panose="020B0604020202020204" pitchFamily="34" charset="0"/>
              </a:rPr>
              <a:t>the </a:t>
            </a: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same </a:t>
            </a:r>
            <a:r>
              <a:rPr lang="en-US" sz="2100" dirty="0">
                <a:solidFill>
                  <a:schemeClr val="tx1"/>
                </a:solidFill>
                <a:latin typeface="Arial" panose="020B0604020202020204" pitchFamily="34" charset="0"/>
                <a:cs typeface="Arial" panose="020B0604020202020204" pitchFamily="34" charset="0"/>
              </a:rPr>
              <a:t>again </a:t>
            </a:r>
            <a:r>
              <a:rPr lang="en-US" sz="2100" dirty="0" smtClean="0">
                <a:solidFill>
                  <a:schemeClr val="tx1"/>
                </a:solidFill>
                <a:latin typeface="Arial" panose="020B0604020202020204" pitchFamily="34" charset="0"/>
                <a:cs typeface="Arial" panose="020B0604020202020204" pitchFamily="34" charset="0"/>
              </a:rPr>
              <a:t>the </a:t>
            </a:r>
            <a:r>
              <a:rPr lang="en-US" sz="2100" dirty="0">
                <a:solidFill>
                  <a:schemeClr val="tx1"/>
                </a:solidFill>
                <a:latin typeface="Arial" panose="020B0604020202020204" pitchFamily="34" charset="0"/>
                <a:cs typeface="Arial" panose="020B0604020202020204" pitchFamily="34" charset="0"/>
              </a:rPr>
              <a:t>other </a:t>
            </a:r>
            <a:r>
              <a:rPr lang="en-US" sz="2100" dirty="0" smtClean="0">
                <a:solidFill>
                  <a:schemeClr val="tx1"/>
                </a:solidFill>
                <a:latin typeface="Arial" panose="020B0604020202020204" pitchFamily="34" charset="0"/>
                <a:cs typeface="Arial" panose="020B0604020202020204" pitchFamily="34" charset="0"/>
              </a:rPr>
              <a:t/>
            </a:r>
            <a:br>
              <a:rPr lang="en-US" sz="2100" dirty="0" smtClean="0">
                <a:solidFill>
                  <a:schemeClr val="tx1"/>
                </a:solidFill>
                <a:latin typeface="Arial" panose="020B0604020202020204" pitchFamily="34" charset="0"/>
                <a:cs typeface="Arial" panose="020B0604020202020204" pitchFamily="34" charset="0"/>
              </a:rPr>
            </a:br>
            <a:r>
              <a:rPr lang="en-US" sz="2100" dirty="0" smtClean="0">
                <a:solidFill>
                  <a:schemeClr val="tx1"/>
                </a:solidFill>
                <a:latin typeface="Arial" panose="020B0604020202020204" pitchFamily="34" charset="0"/>
                <a:cs typeface="Arial" panose="020B0604020202020204" pitchFamily="34" charset="0"/>
              </a:rPr>
              <a:t>side </a:t>
            </a:r>
            <a:r>
              <a:rPr lang="en-US" sz="2100" dirty="0">
                <a:solidFill>
                  <a:schemeClr val="tx1"/>
                </a:solidFill>
                <a:latin typeface="Arial" panose="020B0604020202020204" pitchFamily="34" charset="0"/>
                <a:cs typeface="Arial" panose="020B0604020202020204" pitchFamily="34" charset="0"/>
              </a:rPr>
              <a:t>of the </a:t>
            </a:r>
            <a:r>
              <a:rPr lang="en-US" sz="2100" dirty="0" smtClean="0">
                <a:solidFill>
                  <a:schemeClr val="tx1"/>
                </a:solidFill>
                <a:latin typeface="Arial" panose="020B0604020202020204" pitchFamily="34" charset="0"/>
                <a:cs typeface="Arial" panose="020B0604020202020204" pitchFamily="34" charset="0"/>
              </a:rPr>
              <a:t>line</a:t>
            </a:r>
            <a:r>
              <a:rPr lang="en-US" sz="2100" dirty="0">
                <a:solidFill>
                  <a:schemeClr val="tx1"/>
                </a:solidFill>
                <a:latin typeface="Arial" panose="020B0604020202020204" pitchFamily="34" charset="0"/>
                <a:cs typeface="Arial" panose="020B0604020202020204" pitchFamily="34" charset="0"/>
              </a:rPr>
              <a:t>.</a:t>
            </a:r>
            <a:endParaRPr lang="en-US" sz="21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2987824" y="4149080"/>
            <a:ext cx="2494253" cy="2332320"/>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5652120" y="1215430"/>
            <a:ext cx="3174968" cy="3940263"/>
          </a:xfrm>
          <a:prstGeom prst="rect">
            <a:avLst/>
          </a:prstGeom>
        </p:spPr>
      </p:pic>
    </p:spTree>
    <p:extLst>
      <p:ext uri="{BB962C8B-B14F-4D97-AF65-F5344CB8AC3E}">
        <p14:creationId xmlns:p14="http://schemas.microsoft.com/office/powerpoint/2010/main" val="4225784907"/>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78</a:t>
            </a:r>
            <a:endParaRPr lang="en-GB" sz="1400" b="1" dirty="0">
              <a:latin typeface="Calibri" panose="020F0502020204030204" pitchFamily="34" charset="0"/>
            </a:endParaRPr>
          </a:p>
        </p:txBody>
      </p:sp>
      <p:grpSp>
        <p:nvGrpSpPr>
          <p:cNvPr id="5" name="Group 4"/>
          <p:cNvGrpSpPr/>
          <p:nvPr/>
        </p:nvGrpSpPr>
        <p:grpSpPr>
          <a:xfrm>
            <a:off x="243512" y="1184000"/>
            <a:ext cx="5264592" cy="4985084"/>
            <a:chOff x="3483872" y="1089030"/>
            <a:chExt cx="5264592" cy="3363505"/>
          </a:xfrm>
        </p:grpSpPr>
        <p:sp>
          <p:nvSpPr>
            <p:cNvPr id="6" name="Round Diagonal Corner Rectangle 5"/>
            <p:cNvSpPr/>
            <p:nvPr/>
          </p:nvSpPr>
          <p:spPr>
            <a:xfrm>
              <a:off x="3491880" y="1089030"/>
              <a:ext cx="5256584" cy="336350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348696"/>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6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534897"/>
              <a:ext cx="5095139" cy="2917638"/>
            </a:xfrm>
            <a:prstGeom prst="rect">
              <a:avLst/>
            </a:prstGeom>
          </p:spPr>
          <p:txBody>
            <a:bodyPr wrap="square">
              <a:spAutoFit/>
            </a:bodyPr>
            <a:lstStyle/>
            <a:p>
              <a:pPr>
                <a:spcAft>
                  <a:spcPts val="0"/>
                </a:spcAft>
                <a:tabLst>
                  <a:tab pos="4972050" algn="r"/>
                </a:tabLst>
              </a:pPr>
              <a:r>
                <a:rPr lang="en-US" sz="2500" dirty="0" smtClean="0"/>
                <a:t>Reflect shape A in the line </a:t>
              </a:r>
              <a:r>
                <a:rPr lang="en-US" sz="2500" i="1" dirty="0" smtClean="0"/>
                <a:t>y</a:t>
              </a:r>
              <a:r>
                <a:rPr lang="en-US" sz="2500" dirty="0" smtClean="0"/>
                <a:t> = -</a:t>
              </a:r>
              <a:r>
                <a:rPr lang="en-US" sz="2500" i="1" dirty="0" smtClean="0"/>
                <a:t>x</a:t>
              </a:r>
              <a:r>
                <a:rPr lang="en-US" sz="2500" dirty="0" smtClean="0"/>
                <a:t>.</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r>
                <a:rPr lang="en-US" sz="2500" dirty="0" smtClean="0"/>
                <a:t/>
              </a:r>
              <a:br>
                <a:rPr lang="en-US" sz="2500" dirty="0" smtClean="0"/>
              </a:br>
              <a:endParaRPr lang="en-US" sz="2500" dirty="0" smtClean="0"/>
            </a:p>
            <a:p>
              <a:pPr algn="r">
                <a:spcAft>
                  <a:spcPts val="0"/>
                </a:spcAft>
                <a:tabLst>
                  <a:tab pos="4972050" algn="r"/>
                </a:tabLst>
              </a:pPr>
              <a:r>
                <a:rPr lang="en-US" sz="2500" b="1" dirty="0" smtClean="0"/>
                <a:t>(2 marks)</a:t>
              </a:r>
              <a:endParaRPr lang="en-US" sz="2500" b="1" dirty="0"/>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t="11049"/>
          <a:stretch/>
        </p:blipFill>
        <p:spPr>
          <a:xfrm>
            <a:off x="326183" y="2445042"/>
            <a:ext cx="5092485" cy="3072190"/>
          </a:xfrm>
          <a:prstGeom prst="rect">
            <a:avLst/>
          </a:prstGeom>
        </p:spPr>
      </p:pic>
    </p:spTree>
    <p:extLst>
      <p:ext uri="{BB962C8B-B14F-4D97-AF65-F5344CB8AC3E}">
        <p14:creationId xmlns:p14="http://schemas.microsoft.com/office/powerpoint/2010/main" val="2979019822"/>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4178067"/>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950" b="1" dirty="0">
                <a:solidFill>
                  <a:srgbClr val="FF0000"/>
                </a:solidFill>
                <a:latin typeface="Arial" panose="020B0604020202020204" pitchFamily="34" charset="0"/>
                <a:cs typeface="Arial" panose="020B0604020202020204" pitchFamily="34" charset="0"/>
              </a:rPr>
              <a:t>R</a:t>
            </a:r>
            <a:r>
              <a:rPr lang="en-US" sz="2950" dirty="0">
                <a:latin typeface="Arial" panose="020B0604020202020204" pitchFamily="34" charset="0"/>
                <a:cs typeface="Arial" panose="020B0604020202020204" pitchFamily="34" charset="0"/>
              </a:rPr>
              <a:t> Draw a coordinate grid from -5 to +5 on both </a:t>
            </a:r>
            <a:r>
              <a:rPr lang="en-US" sz="2950" dirty="0" smtClean="0">
                <a:latin typeface="Arial" panose="020B0604020202020204" pitchFamily="34" charset="0"/>
                <a:cs typeface="Arial" panose="020B0604020202020204" pitchFamily="34" charset="0"/>
              </a:rPr>
              <a:t>axes.</a:t>
            </a:r>
            <a:br>
              <a:rPr lang="en-US" sz="2950" dirty="0" smtClean="0">
                <a:latin typeface="Arial" panose="020B0604020202020204" pitchFamily="34" charset="0"/>
                <a:cs typeface="Arial" panose="020B0604020202020204" pitchFamily="34" charset="0"/>
              </a:rPr>
            </a:br>
            <a:r>
              <a:rPr lang="en-US" sz="2950" dirty="0" smtClean="0">
                <a:latin typeface="Arial" panose="020B0604020202020204" pitchFamily="34" charset="0"/>
                <a:cs typeface="Arial" panose="020B0604020202020204" pitchFamily="34" charset="0"/>
              </a:rPr>
              <a:t>Draw </a:t>
            </a:r>
            <a:r>
              <a:rPr lang="en-US" sz="2950" dirty="0">
                <a:latin typeface="Arial" panose="020B0604020202020204" pitchFamily="34" charset="0"/>
                <a:cs typeface="Arial" panose="020B0604020202020204" pitchFamily="34" charset="0"/>
              </a:rPr>
              <a:t>and label these graphs. </a:t>
            </a:r>
            <a:endParaRPr lang="en-US" sz="2950" dirty="0" smtClean="0">
              <a:latin typeface="Arial" panose="020B0604020202020204" pitchFamily="34" charset="0"/>
              <a:cs typeface="Arial" panose="020B0604020202020204" pitchFamily="34" charset="0"/>
            </a:endParaRPr>
          </a:p>
          <a:p>
            <a:pPr marL="969963" indent="-514350">
              <a:buClr>
                <a:srgbClr val="C00000"/>
              </a:buClr>
              <a:buFont typeface="+mj-lt"/>
              <a:buAutoNum type="alphaLcPeriod"/>
            </a:pPr>
            <a:r>
              <a:rPr lang="en-US" sz="2950" i="1" dirty="0" smtClean="0">
                <a:latin typeface="Arial" panose="020B0604020202020204" pitchFamily="34" charset="0"/>
                <a:cs typeface="Arial" panose="020B0604020202020204" pitchFamily="34" charset="0"/>
              </a:rPr>
              <a:t>y</a:t>
            </a:r>
            <a:r>
              <a:rPr lang="en-US" sz="2950" dirty="0" smtClean="0">
                <a:latin typeface="Arial" panose="020B0604020202020204" pitchFamily="34" charset="0"/>
                <a:cs typeface="Arial" panose="020B0604020202020204" pitchFamily="34" charset="0"/>
              </a:rPr>
              <a:t> </a:t>
            </a:r>
            <a:r>
              <a:rPr lang="en-US" sz="2950" dirty="0">
                <a:latin typeface="Arial" panose="020B0604020202020204" pitchFamily="34" charset="0"/>
                <a:cs typeface="Arial" panose="020B0604020202020204" pitchFamily="34" charset="0"/>
              </a:rPr>
              <a:t>= 2 </a:t>
            </a:r>
            <a:endParaRPr lang="en-US" sz="2950" dirty="0" smtClean="0">
              <a:latin typeface="Arial" panose="020B0604020202020204" pitchFamily="34" charset="0"/>
              <a:cs typeface="Arial" panose="020B0604020202020204" pitchFamily="34" charset="0"/>
            </a:endParaRPr>
          </a:p>
          <a:p>
            <a:pPr marL="969963" indent="-514350">
              <a:buClr>
                <a:srgbClr val="C00000"/>
              </a:buClr>
              <a:buFont typeface="+mj-lt"/>
              <a:buAutoNum type="alphaLcPeriod"/>
            </a:pPr>
            <a:r>
              <a:rPr lang="en-US" sz="2950" i="1" dirty="0" smtClean="0">
                <a:latin typeface="Arial" panose="020B0604020202020204" pitchFamily="34" charset="0"/>
                <a:cs typeface="Arial" panose="020B0604020202020204" pitchFamily="34" charset="0"/>
              </a:rPr>
              <a:t>x</a:t>
            </a:r>
            <a:r>
              <a:rPr lang="en-US" sz="2950" dirty="0" smtClean="0">
                <a:latin typeface="Arial" panose="020B0604020202020204" pitchFamily="34" charset="0"/>
                <a:cs typeface="Arial" panose="020B0604020202020204" pitchFamily="34" charset="0"/>
              </a:rPr>
              <a:t> </a:t>
            </a:r>
            <a:r>
              <a:rPr lang="en-US" sz="2950" dirty="0">
                <a:latin typeface="Arial" panose="020B0604020202020204" pitchFamily="34" charset="0"/>
                <a:cs typeface="Arial" panose="020B0604020202020204" pitchFamily="34" charset="0"/>
              </a:rPr>
              <a:t>= </a:t>
            </a:r>
            <a:r>
              <a:rPr lang="en-US" sz="2950" dirty="0" smtClean="0">
                <a:latin typeface="Arial" panose="020B0604020202020204" pitchFamily="34" charset="0"/>
                <a:cs typeface="Arial" panose="020B0604020202020204" pitchFamily="34" charset="0"/>
              </a:rPr>
              <a:t>-1 </a:t>
            </a:r>
          </a:p>
          <a:p>
            <a:pPr marL="969963" indent="-514350">
              <a:buClr>
                <a:srgbClr val="C00000"/>
              </a:buClr>
              <a:buFont typeface="+mj-lt"/>
              <a:buAutoNum type="alphaLcPeriod"/>
            </a:pPr>
            <a:r>
              <a:rPr lang="en-US" sz="2950" i="1" dirty="0" smtClean="0">
                <a:latin typeface="Arial" panose="020B0604020202020204" pitchFamily="34" charset="0"/>
                <a:cs typeface="Arial" panose="020B0604020202020204" pitchFamily="34" charset="0"/>
              </a:rPr>
              <a:t>y</a:t>
            </a:r>
            <a:r>
              <a:rPr lang="en-US" sz="2950" dirty="0" smtClean="0">
                <a:latin typeface="Arial" panose="020B0604020202020204" pitchFamily="34" charset="0"/>
                <a:cs typeface="Arial" panose="020B0604020202020204" pitchFamily="34" charset="0"/>
              </a:rPr>
              <a:t> </a:t>
            </a:r>
            <a:r>
              <a:rPr lang="en-US" sz="2950" dirty="0">
                <a:latin typeface="Arial" panose="020B0604020202020204" pitchFamily="34" charset="0"/>
                <a:cs typeface="Arial" panose="020B0604020202020204" pitchFamily="34" charset="0"/>
              </a:rPr>
              <a:t>= -3 </a:t>
            </a:r>
            <a:endParaRPr lang="en-US" sz="2950" dirty="0" smtClean="0">
              <a:latin typeface="Arial" panose="020B0604020202020204" pitchFamily="34" charset="0"/>
              <a:cs typeface="Arial" panose="020B0604020202020204" pitchFamily="34" charset="0"/>
            </a:endParaRPr>
          </a:p>
          <a:p>
            <a:pPr marL="969963" indent="-514350">
              <a:buClr>
                <a:srgbClr val="C00000"/>
              </a:buClr>
              <a:buFont typeface="+mj-lt"/>
              <a:buAutoNum type="alphaLcPeriod"/>
            </a:pPr>
            <a:r>
              <a:rPr lang="en-US" sz="2950" dirty="0" smtClean="0">
                <a:latin typeface="Arial" panose="020B0604020202020204" pitchFamily="34" charset="0"/>
                <a:cs typeface="Arial" panose="020B0604020202020204" pitchFamily="34" charset="0"/>
              </a:rPr>
              <a:t>What </a:t>
            </a:r>
            <a:r>
              <a:rPr lang="en-US" sz="2950" dirty="0">
                <a:latin typeface="Arial" panose="020B0604020202020204" pitchFamily="34" charset="0"/>
                <a:cs typeface="Arial" panose="020B0604020202020204" pitchFamily="34" charset="0"/>
              </a:rPr>
              <a:t>is the equation of the </a:t>
            </a:r>
            <a:r>
              <a:rPr lang="en-US" sz="2950" i="1" dirty="0" smtClean="0">
                <a:latin typeface="Arial" panose="020B0604020202020204" pitchFamily="34" charset="0"/>
                <a:cs typeface="Arial" panose="020B0604020202020204" pitchFamily="34" charset="0"/>
              </a:rPr>
              <a:t>y</a:t>
            </a:r>
            <a:r>
              <a:rPr lang="en-US" sz="2950" dirty="0" smtClean="0">
                <a:latin typeface="Arial" panose="020B0604020202020204" pitchFamily="34" charset="0"/>
                <a:cs typeface="Arial" panose="020B0604020202020204" pitchFamily="34" charset="0"/>
              </a:rPr>
              <a:t>-axis</a:t>
            </a:r>
            <a:r>
              <a:rPr lang="en-US" sz="2950" dirty="0">
                <a:latin typeface="Arial" panose="020B0604020202020204" pitchFamily="34" charset="0"/>
                <a:cs typeface="Arial" panose="020B0604020202020204" pitchFamily="34" charset="0"/>
              </a:rPr>
              <a:t>?</a:t>
            </a:r>
            <a:endParaRPr lang="en-US" sz="2950" dirty="0" smtClean="0">
              <a:latin typeface="Arial" panose="020B0604020202020204" pitchFamily="34" charset="0"/>
              <a:cs typeface="Arial" panose="020B0604020202020204" pitchFamily="34" charset="0"/>
            </a:endParaRPr>
          </a:p>
        </p:txBody>
      </p:sp>
      <p:sp>
        <p:nvSpPr>
          <p:cNvPr id="6" name="Rectangle 5"/>
          <p:cNvSpPr/>
          <p:nvPr/>
        </p:nvSpPr>
        <p:spPr>
          <a:xfrm flipH="1">
            <a:off x="277537" y="5671126"/>
            <a:ext cx="5204539" cy="85421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smtClean="0">
                <a:solidFill>
                  <a:srgbClr val="C00000"/>
                </a:solidFill>
                <a:latin typeface="Arial" panose="020B0604020202020204" pitchFamily="34" charset="0"/>
                <a:cs typeface="Arial" panose="020B0604020202020204" pitchFamily="34" charset="0"/>
              </a:rPr>
              <a:t>Q4d </a:t>
            </a:r>
            <a:r>
              <a:rPr lang="en-US" sz="2500" b="1" dirty="0">
                <a:solidFill>
                  <a:srgbClr val="C00000"/>
                </a:solidFill>
                <a:latin typeface="Arial" panose="020B0604020202020204" pitchFamily="34" charset="0"/>
                <a:cs typeface="Arial" panose="020B0604020202020204" pitchFamily="34" charset="0"/>
              </a:rPr>
              <a:t>hint</a:t>
            </a:r>
            <a:r>
              <a:rPr lang="en-US" sz="2500" dirty="0">
                <a:solidFill>
                  <a:schemeClr val="tx1"/>
                </a:solidFill>
                <a:latin typeface="Arial" panose="020B0604020202020204" pitchFamily="34" charset="0"/>
                <a:cs typeface="Arial" panose="020B0604020202020204" pitchFamily="34" charset="0"/>
              </a:rPr>
              <a:t> - What is the </a:t>
            </a:r>
            <a:r>
              <a:rPr lang="en-US" sz="2500" i="1" dirty="0">
                <a:solidFill>
                  <a:schemeClr val="tx1"/>
                </a:solidFill>
                <a:latin typeface="Arial" panose="020B0604020202020204" pitchFamily="34" charset="0"/>
                <a:cs typeface="Arial" panose="020B0604020202020204" pitchFamily="34" charset="0"/>
              </a:rPr>
              <a:t>x</a:t>
            </a:r>
            <a:r>
              <a:rPr lang="en-US" sz="2500" dirty="0">
                <a:solidFill>
                  <a:schemeClr val="tx1"/>
                </a:solidFill>
                <a:latin typeface="Arial" panose="020B0604020202020204" pitchFamily="34" charset="0"/>
                <a:cs typeface="Arial" panose="020B0604020202020204" pitchFamily="34" charset="0"/>
              </a:rPr>
              <a:t>-coordinate of every point on the </a:t>
            </a:r>
            <a:r>
              <a:rPr lang="en-US" sz="2500" i="1" dirty="0">
                <a:solidFill>
                  <a:schemeClr val="tx1"/>
                </a:solidFill>
                <a:latin typeface="Arial" panose="020B0604020202020204" pitchFamily="34" charset="0"/>
                <a:cs typeface="Arial" panose="020B0604020202020204" pitchFamily="34" charset="0"/>
              </a:rPr>
              <a:t>y</a:t>
            </a:r>
            <a:r>
              <a:rPr lang="en-US" sz="2500" dirty="0">
                <a:solidFill>
                  <a:schemeClr val="tx1"/>
                </a:solidFill>
                <a:latin typeface="Arial" panose="020B0604020202020204" pitchFamily="34" charset="0"/>
                <a:cs typeface="Arial" panose="020B0604020202020204" pitchFamily="34" charset="0"/>
              </a:rPr>
              <a:t>-axis?</a:t>
            </a:r>
          </a:p>
        </p:txBody>
      </p:sp>
    </p:spTree>
    <p:extLst>
      <p:ext uri="{BB962C8B-B14F-4D97-AF65-F5344CB8AC3E}">
        <p14:creationId xmlns:p14="http://schemas.microsoft.com/office/powerpoint/2010/main" val="2042617721"/>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1569660"/>
          </a:xfrm>
          <a:prstGeom prst="rect">
            <a:avLst/>
          </a:prstGeom>
        </p:spPr>
        <p:txBody>
          <a:bodyPr wrap="square">
            <a:spAutoFit/>
          </a:bodyPr>
          <a:lstStyle/>
          <a:p>
            <a:pPr marL="457200" indent="-457200">
              <a:buClr>
                <a:srgbClr val="C00000"/>
              </a:buClr>
              <a:buFont typeface="+mj-lt"/>
              <a:buAutoNum type="arabicPeriod" startAt="7"/>
              <a:tabLst>
                <a:tab pos="857250" algn="l"/>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Describe fully the transformation that </a:t>
            </a:r>
            <a:r>
              <a:rPr lang="en-US" sz="2400" dirty="0" smtClean="0">
                <a:latin typeface="Arial" panose="020B0604020202020204" pitchFamily="34" charset="0"/>
                <a:cs typeface="Arial" panose="020B0604020202020204" pitchFamily="34" charset="0"/>
              </a:rPr>
              <a:t>maps shape</a:t>
            </a:r>
          </a:p>
          <a:p>
            <a:pPr marL="914400" indent="-457200">
              <a:buClr>
                <a:srgbClr val="C00000"/>
              </a:buClr>
              <a:buFont typeface="+mj-lt"/>
              <a:buAutoNum type="alphaLcPeriod"/>
              <a:tabLst>
                <a:tab pos="857250" algn="l"/>
                <a:tab pos="2066925" algn="l"/>
                <a:tab pos="2743200" algn="l"/>
                <a:tab pos="3143250" algn="l"/>
                <a:tab pos="38227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onto B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 </a:t>
            </a:r>
            <a:r>
              <a:rPr lang="en-US" sz="2400" dirty="0">
                <a:latin typeface="Arial" panose="020B0604020202020204" pitchFamily="34" charset="0"/>
                <a:cs typeface="Arial" panose="020B0604020202020204" pitchFamily="34" charset="0"/>
              </a:rPr>
              <a:t>onto </a:t>
            </a:r>
            <a:r>
              <a:rPr lang="en-US" sz="2400" dirty="0" smtClean="0">
                <a:latin typeface="Arial" panose="020B0604020202020204" pitchFamily="34" charset="0"/>
                <a:cs typeface="Arial" panose="020B0604020202020204" pitchFamily="34" charset="0"/>
              </a:rPr>
              <a:t>C</a:t>
            </a:r>
          </a:p>
          <a:p>
            <a:pPr marL="914400" indent="-457200">
              <a:buClr>
                <a:srgbClr val="C00000"/>
              </a:buClr>
              <a:buFont typeface="+mj-lt"/>
              <a:buAutoNum type="alphaLcPeriod" startAt="3"/>
              <a:tabLst>
                <a:tab pos="857250" algn="l"/>
                <a:tab pos="2066925" algn="l"/>
                <a:tab pos="2743200" algn="l"/>
                <a:tab pos="3143250" algn="l"/>
                <a:tab pos="3822700" algn="l"/>
              </a:tabLst>
            </a:pPr>
            <a:r>
              <a:rPr lang="en-US" sz="2400" dirty="0" smtClean="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onto E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B </a:t>
            </a:r>
            <a:r>
              <a:rPr lang="en-US" sz="2400" dirty="0">
                <a:latin typeface="Arial" panose="020B0604020202020204" pitchFamily="34" charset="0"/>
                <a:cs typeface="Arial" panose="020B0604020202020204" pitchFamily="34" charset="0"/>
              </a:rPr>
              <a:t>onto D.</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005958" y="2800772"/>
            <a:ext cx="3747706" cy="3747705"/>
          </a:xfrm>
          <a:prstGeom prst="rect">
            <a:avLst/>
          </a:prstGeom>
        </p:spPr>
      </p:pic>
    </p:spTree>
    <p:extLst>
      <p:ext uri="{BB962C8B-B14F-4D97-AF65-F5344CB8AC3E}">
        <p14:creationId xmlns:p14="http://schemas.microsoft.com/office/powerpoint/2010/main" val="221985196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10.2 </a:t>
            </a:r>
            <a:r>
              <a:rPr lang="en-GB" sz="4800" dirty="0" smtClean="0"/>
              <a:t>– </a:t>
            </a:r>
            <a:r>
              <a:rPr lang="en-GB" sz="4800" dirty="0" smtClean="0"/>
              <a:t>Reflection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1200329"/>
          </a:xfrm>
          <a:prstGeom prst="rect">
            <a:avLst/>
          </a:prstGeom>
        </p:spPr>
        <p:txBody>
          <a:bodyPr wrap="square">
            <a:spAutoFit/>
          </a:bodyPr>
          <a:lstStyle/>
          <a:p>
            <a:pPr marL="457200" indent="-457200">
              <a:buClr>
                <a:srgbClr val="C00000"/>
              </a:buClr>
              <a:buFont typeface="+mj-lt"/>
              <a:buAutoNum type="arabicPeriod" startAt="8"/>
              <a:tabLst>
                <a:tab pos="857250" algn="l"/>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Describe fully the transformation that </a:t>
            </a:r>
            <a:r>
              <a:rPr lang="en-US" sz="2400" dirty="0" smtClean="0">
                <a:latin typeface="Arial" panose="020B0604020202020204" pitchFamily="34" charset="0"/>
                <a:cs typeface="Arial" panose="020B0604020202020204" pitchFamily="34" charset="0"/>
              </a:rPr>
              <a:t>maps </a:t>
            </a:r>
            <a:r>
              <a:rPr lang="en-US" sz="2400" dirty="0">
                <a:latin typeface="Arial" panose="020B0604020202020204" pitchFamily="34" charset="0"/>
                <a:cs typeface="Arial" panose="020B0604020202020204" pitchFamily="34" charset="0"/>
              </a:rPr>
              <a:t>shape P onto shape Q.</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856560" y="2420888"/>
            <a:ext cx="4046505" cy="4155872"/>
          </a:xfrm>
          <a:prstGeom prst="rect">
            <a:avLst/>
          </a:prstGeom>
        </p:spPr>
      </p:pic>
    </p:spTree>
    <p:extLst>
      <p:ext uri="{BB962C8B-B14F-4D97-AF65-F5344CB8AC3E}">
        <p14:creationId xmlns:p14="http://schemas.microsoft.com/office/powerpoint/2010/main" val="3570577169"/>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1569660"/>
          </a:xfrm>
          <a:prstGeom prst="rect">
            <a:avLst/>
          </a:prstGeom>
        </p:spPr>
        <p:txBody>
          <a:bodyPr wrap="square">
            <a:spAutoFit/>
          </a:bodyPr>
          <a:lstStyle/>
          <a:p>
            <a:pPr marL="457200" indent="-457200">
              <a:buClr>
                <a:srgbClr val="C00000"/>
              </a:buClr>
              <a:buFont typeface="+mj-lt"/>
              <a:buAutoNum type="arabi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each </a:t>
            </a:r>
            <a:r>
              <a:rPr lang="en-US" sz="2400" dirty="0" smtClean="0">
                <a:latin typeface="Arial" panose="020B0604020202020204" pitchFamily="34" charset="0"/>
                <a:cs typeface="Arial" panose="020B0604020202020204" pitchFamily="34" charset="0"/>
              </a:rPr>
              <a:t>diagram.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the centre of rotation to draw the image </a:t>
            </a: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each shape after the rotation given.</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664735" y="2785361"/>
            <a:ext cx="1675017" cy="3811991"/>
          </a:xfrm>
          <a:prstGeom prst="rect">
            <a:avLst/>
          </a:prstGeom>
        </p:spPr>
      </p:pic>
      <p:sp>
        <p:nvSpPr>
          <p:cNvPr id="5" name="TextBox 4"/>
          <p:cNvSpPr txBox="1"/>
          <p:nvPr/>
        </p:nvSpPr>
        <p:spPr>
          <a:xfrm>
            <a:off x="611560" y="2751311"/>
            <a:ext cx="356188" cy="461665"/>
          </a:xfrm>
          <a:prstGeom prst="rect">
            <a:avLst/>
          </a:prstGeom>
          <a:noFill/>
        </p:spPr>
        <p:txBody>
          <a:bodyPr wrap="none" rtlCol="0">
            <a:spAutoFit/>
          </a:bodyPr>
          <a:lstStyle/>
          <a:p>
            <a:r>
              <a:rPr lang="en-US" sz="2400" dirty="0" smtClean="0">
                <a:solidFill>
                  <a:srgbClr val="0070C0"/>
                </a:solidFill>
              </a:rPr>
              <a:t>a</a:t>
            </a:r>
            <a:endParaRPr lang="en-US" dirty="0">
              <a:solidFill>
                <a:srgbClr val="0070C0"/>
              </a:solidFill>
            </a:endParaRPr>
          </a:p>
        </p:txBody>
      </p:sp>
      <p:sp>
        <p:nvSpPr>
          <p:cNvPr id="8" name="TextBox 7"/>
          <p:cNvSpPr txBox="1"/>
          <p:nvPr/>
        </p:nvSpPr>
        <p:spPr>
          <a:xfrm>
            <a:off x="687420" y="4623519"/>
            <a:ext cx="338554" cy="461665"/>
          </a:xfrm>
          <a:prstGeom prst="rect">
            <a:avLst/>
          </a:prstGeom>
          <a:noFill/>
        </p:spPr>
        <p:txBody>
          <a:bodyPr wrap="none" rtlCol="0">
            <a:spAutoFit/>
          </a:bodyPr>
          <a:lstStyle/>
          <a:p>
            <a:r>
              <a:rPr lang="en-US" sz="2400" dirty="0" smtClean="0">
                <a:solidFill>
                  <a:srgbClr val="0070C0"/>
                </a:solidFill>
              </a:rPr>
              <a:t>c</a:t>
            </a:r>
            <a:endParaRPr lang="en-US" dirty="0">
              <a:solidFill>
                <a:srgbClr val="0070C0"/>
              </a:solidFill>
            </a:endParaRPr>
          </a:p>
        </p:txBody>
      </p:sp>
      <p:pic>
        <p:nvPicPr>
          <p:cNvPr id="9" name="Picture 8"/>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419872" y="2785361"/>
            <a:ext cx="1755409" cy="3811991"/>
          </a:xfrm>
          <a:prstGeom prst="rect">
            <a:avLst/>
          </a:prstGeom>
        </p:spPr>
      </p:pic>
    </p:spTree>
    <p:extLst>
      <p:ext uri="{BB962C8B-B14F-4D97-AF65-F5344CB8AC3E}">
        <p14:creationId xmlns:p14="http://schemas.microsoft.com/office/powerpoint/2010/main" val="2853739067"/>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Copy the diagram onto a coordinate grid with x- and y-axes from -8 to 8</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Rotate </a:t>
            </a:r>
            <a:r>
              <a:rPr lang="en-US" sz="2200" dirty="0">
                <a:latin typeface="Arial" panose="020B0604020202020204" pitchFamily="34" charset="0"/>
                <a:cs typeface="Arial" panose="020B0604020202020204" pitchFamily="34" charset="0"/>
              </a:rPr>
              <a:t>shape A 90° clockwise about each centre of </a:t>
            </a:r>
            <a:r>
              <a:rPr lang="en-US" sz="2200" dirty="0" smtClean="0">
                <a:latin typeface="Arial" panose="020B0604020202020204" pitchFamily="34" charset="0"/>
                <a:cs typeface="Arial" panose="020B0604020202020204" pitchFamily="34" charset="0"/>
              </a:rPr>
              <a:t>rotation.</a:t>
            </a:r>
          </a:p>
          <a:p>
            <a:pPr marL="914400" lvl="1" indent="-457200">
              <a:buClr>
                <a:srgbClr val="C00000"/>
              </a:buClr>
              <a:buFont typeface="+mj-lt"/>
              <a:buAutoNum type="alphaLcPeriod"/>
              <a:tabLst>
                <a:tab pos="857250" algn="l"/>
                <a:tab pos="2286000"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0,0)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0,-2)</a:t>
            </a:r>
          </a:p>
          <a:p>
            <a:pPr marL="914400" lvl="1" indent="-457200">
              <a:buClr>
                <a:srgbClr val="C00000"/>
              </a:buClr>
              <a:buFont typeface="+mj-lt"/>
              <a:buAutoNum type="alphaLcPeriod" startAt="3"/>
              <a:tabLst>
                <a:tab pos="857250" algn="l"/>
                <a:tab pos="2286000" algn="l"/>
                <a:tab pos="27432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0,3)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4,2)</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092663" y="2035790"/>
            <a:ext cx="3996666" cy="309829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spTree>
    <p:extLst>
      <p:ext uri="{BB962C8B-B14F-4D97-AF65-F5344CB8AC3E}">
        <p14:creationId xmlns:p14="http://schemas.microsoft.com/office/powerpoint/2010/main" val="1871457390"/>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Copy the </a:t>
            </a:r>
            <a:r>
              <a:rPr lang="en-US" sz="2200" dirty="0" smtClean="0">
                <a:latin typeface="Arial" panose="020B0604020202020204" pitchFamily="34" charset="0"/>
                <a:cs typeface="Arial" panose="020B0604020202020204" pitchFamily="34" charset="0"/>
              </a:rPr>
              <a:t>diagram.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Rotate shape B 90° anticlockwise about (0, -4</a:t>
            </a:r>
            <a:r>
              <a:rPr lang="en-US" sz="2200" dirty="0" smtClean="0">
                <a:latin typeface="Arial" panose="020B0604020202020204" pitchFamily="34" charset="0"/>
                <a:cs typeface="Arial" panose="020B0604020202020204" pitchFamily="34" charset="0"/>
              </a:rPr>
              <a:t>). Label </a:t>
            </a:r>
            <a:r>
              <a:rPr lang="en-US" sz="2200" dirty="0">
                <a:latin typeface="Arial" panose="020B0604020202020204" pitchFamily="34" charset="0"/>
                <a:cs typeface="Arial" panose="020B0604020202020204" pitchFamily="34" charset="0"/>
              </a:rPr>
              <a:t>the image B'. </a:t>
            </a:r>
            <a:endParaRPr lang="en-US" sz="22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Rotate </a:t>
            </a:r>
            <a:r>
              <a:rPr lang="en-US" sz="2200" dirty="0">
                <a:latin typeface="Arial" panose="020B0604020202020204" pitchFamily="34" charset="0"/>
                <a:cs typeface="Arial" panose="020B0604020202020204" pitchFamily="34" charset="0"/>
              </a:rPr>
              <a:t>shape C 180° clockwise about (1, -1</a:t>
            </a:r>
            <a:r>
              <a:rPr lang="en-US" sz="2200" dirty="0" smtClean="0">
                <a:latin typeface="Arial" panose="020B0604020202020204" pitchFamily="34" charset="0"/>
                <a:cs typeface="Arial" panose="020B0604020202020204" pitchFamily="34" charset="0"/>
              </a:rPr>
              <a:t>). Label </a:t>
            </a:r>
            <a:r>
              <a:rPr lang="en-US" sz="2200" dirty="0">
                <a:latin typeface="Arial" panose="020B0604020202020204" pitchFamily="34" charset="0"/>
                <a:cs typeface="Arial" panose="020B0604020202020204" pitchFamily="34" charset="0"/>
              </a:rPr>
              <a:t>the image C'.</a:t>
            </a:r>
            <a:endParaRPr 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327454" y="1717771"/>
            <a:ext cx="3392748" cy="3392748"/>
          </a:xfrm>
          <a:prstGeom prst="rect">
            <a:avLst/>
          </a:prstGeom>
        </p:spPr>
      </p:pic>
    </p:spTree>
    <p:extLst>
      <p:ext uri="{BB962C8B-B14F-4D97-AF65-F5344CB8AC3E}">
        <p14:creationId xmlns:p14="http://schemas.microsoft.com/office/powerpoint/2010/main" val="1622779897"/>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79</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Shape V can be rotated onto shape W</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857250"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direction and what is the angle of rotation?</a:t>
            </a:r>
          </a:p>
          <a:p>
            <a:pPr marL="857250"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Where </a:t>
            </a:r>
            <a:r>
              <a:rPr lang="en-US" sz="2200" dirty="0">
                <a:latin typeface="Arial" panose="020B0604020202020204" pitchFamily="34" charset="0"/>
                <a:cs typeface="Arial" panose="020B0604020202020204" pitchFamily="34" charset="0"/>
              </a:rPr>
              <a:t>is the centre of rotation? </a:t>
            </a:r>
            <a:endParaRPr lang="en-US" sz="2200" dirty="0" smtClean="0">
              <a:latin typeface="Arial" panose="020B0604020202020204" pitchFamily="34" charset="0"/>
              <a:cs typeface="Arial" panose="020B0604020202020204" pitchFamily="34" charset="0"/>
            </a:endParaRPr>
          </a:p>
          <a:p>
            <a:pPr marL="857250" indent="-45720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Describe </a:t>
            </a:r>
            <a:r>
              <a:rPr lang="en-US" sz="2200" dirty="0">
                <a:latin typeface="Arial" panose="020B0604020202020204" pitchFamily="34" charset="0"/>
                <a:cs typeface="Arial" panose="020B0604020202020204" pitchFamily="34" charset="0"/>
              </a:rPr>
              <a:t>fully the transformation that maps shape V onto shape W.</a:t>
            </a:r>
            <a:endParaRPr 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899592" y="1988840"/>
            <a:ext cx="4211803" cy="2822909"/>
          </a:xfrm>
          <a:prstGeom prst="rect">
            <a:avLst/>
          </a:prstGeom>
        </p:spPr>
      </p:pic>
    </p:spTree>
    <p:extLst>
      <p:ext uri="{BB962C8B-B14F-4D97-AF65-F5344CB8AC3E}">
        <p14:creationId xmlns:p14="http://schemas.microsoft.com/office/powerpoint/2010/main" val="2241925806"/>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sp>
        <p:nvSpPr>
          <p:cNvPr id="3" name="Rectangle 2"/>
          <p:cNvSpPr/>
          <p:nvPr/>
        </p:nvSpPr>
        <p:spPr>
          <a:xfrm>
            <a:off x="251520" y="1196752"/>
            <a:ext cx="5256584" cy="1446550"/>
          </a:xfrm>
          <a:prstGeom prst="rect">
            <a:avLst/>
          </a:prstGeom>
        </p:spPr>
        <p:txBody>
          <a:bodyPr wrap="square">
            <a:spAutoFit/>
          </a:bodyPr>
          <a:lstStyle/>
          <a:p>
            <a:pPr marL="457200" indent="-457200">
              <a:buClr>
                <a:srgbClr val="C00000"/>
              </a:buClr>
              <a:buFont typeface="+mj-lt"/>
              <a:buAutoNum type="arabicPeriod" startAt="5"/>
              <a:tabLst>
                <a:tab pos="857250" algn="l"/>
                <a:tab pos="2066925" algn="l"/>
                <a:tab pos="2743200" algn="l"/>
                <a:tab pos="382270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Describe </a:t>
            </a:r>
            <a:r>
              <a:rPr lang="en-US" sz="2200" dirty="0">
                <a:latin typeface="Arial" panose="020B0604020202020204" pitchFamily="34" charset="0"/>
                <a:cs typeface="Arial" panose="020B0604020202020204" pitchFamily="34" charset="0"/>
              </a:rPr>
              <a:t>fully the transformation that maps shape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a:tabLst>
                <a:tab pos="2743200" algn="l"/>
                <a:tab pos="314325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onto B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onto C </a:t>
            </a:r>
            <a:endParaRPr lang="en-US" sz="2200" dirty="0" smtClean="0">
              <a:latin typeface="Arial" panose="020B0604020202020204" pitchFamily="34" charset="0"/>
              <a:cs typeface="Arial" panose="020B0604020202020204" pitchFamily="34" charset="0"/>
            </a:endParaRPr>
          </a:p>
          <a:p>
            <a:pPr marL="914400" indent="-457200">
              <a:buClr>
                <a:srgbClr val="C00000"/>
              </a:buClr>
              <a:buFont typeface="+mj-lt"/>
              <a:buAutoNum type="alphaLcPeriod" startAt="3"/>
              <a:tabLst>
                <a:tab pos="2743200" algn="l"/>
                <a:tab pos="314325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onto D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B </a:t>
            </a:r>
            <a:r>
              <a:rPr lang="en-US" sz="2200" dirty="0">
                <a:latin typeface="Arial" panose="020B0604020202020204" pitchFamily="34" charset="0"/>
                <a:cs typeface="Arial" panose="020B0604020202020204" pitchFamily="34" charset="0"/>
              </a:rPr>
              <a:t>onto C.</a:t>
            </a:r>
            <a:endParaRPr 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5" name="Picture 4"/>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971600" y="2715310"/>
            <a:ext cx="4131189" cy="3882042"/>
          </a:xfrm>
          <a:prstGeom prst="rect">
            <a:avLst/>
          </a:prstGeom>
        </p:spPr>
      </p:pic>
    </p:spTree>
    <p:extLst>
      <p:ext uri="{BB962C8B-B14F-4D97-AF65-F5344CB8AC3E}">
        <p14:creationId xmlns:p14="http://schemas.microsoft.com/office/powerpoint/2010/main" val="4261946235"/>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10.3 </a:t>
            </a:r>
            <a:r>
              <a:rPr lang="en-GB" sz="4800" dirty="0" smtClean="0"/>
              <a:t>– </a:t>
            </a:r>
            <a:r>
              <a:rPr lang="en-GB" sz="4800" dirty="0" smtClean="0"/>
              <a:t>Rotation</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grpSp>
        <p:nvGrpSpPr>
          <p:cNvPr id="7" name="Group 6"/>
          <p:cNvGrpSpPr/>
          <p:nvPr/>
        </p:nvGrpSpPr>
        <p:grpSpPr>
          <a:xfrm>
            <a:off x="305905" y="1281401"/>
            <a:ext cx="8442559" cy="3731775"/>
            <a:chOff x="3483872" y="1089030"/>
            <a:chExt cx="5264592" cy="3731775"/>
          </a:xfrm>
        </p:grpSpPr>
        <p:sp>
          <p:nvSpPr>
            <p:cNvPr id="8" name="Round Diagonal Corner Rectangle 7"/>
            <p:cNvSpPr/>
            <p:nvPr/>
          </p:nvSpPr>
          <p:spPr>
            <a:xfrm>
              <a:off x="3491880" y="1089030"/>
              <a:ext cx="5256584" cy="3731775"/>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6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8" y="1666250"/>
              <a:ext cx="3039774" cy="3046988"/>
            </a:xfrm>
            <a:prstGeom prst="rect">
              <a:avLst/>
            </a:prstGeom>
          </p:spPr>
          <p:txBody>
            <a:bodyPr wrap="square">
              <a:spAutoFit/>
            </a:bodyPr>
            <a:lstStyle/>
            <a:p>
              <a:pPr>
                <a:spcAft>
                  <a:spcPts val="0"/>
                </a:spcAft>
                <a:tabLst>
                  <a:tab pos="4972050" algn="r"/>
                </a:tabLst>
              </a:pPr>
              <a:r>
                <a:rPr lang="en-US" sz="3200" dirty="0"/>
                <a:t>Describe fully the single transformation that maps quadrilateral S onto quadrilateral T</a:t>
              </a:r>
              <a:r>
                <a:rPr lang="en-US" sz="3200" dirty="0" smtClean="0"/>
                <a:t>.</a:t>
              </a:r>
              <a:endParaRPr lang="en-US" sz="3200" b="1" dirty="0"/>
            </a:p>
            <a:p>
              <a:pPr>
                <a:spcAft>
                  <a:spcPts val="0"/>
                </a:spcAft>
                <a:tabLst>
                  <a:tab pos="4972050" algn="r"/>
                </a:tabLst>
              </a:pPr>
              <a:endParaRPr lang="en-US" sz="3200" b="1" dirty="0" smtClean="0"/>
            </a:p>
            <a:p>
              <a:pPr>
                <a:spcAft>
                  <a:spcPts val="0"/>
                </a:spcAft>
                <a:tabLst>
                  <a:tab pos="4972050" algn="r"/>
                </a:tabLst>
              </a:pPr>
              <a:r>
                <a:rPr lang="en-US" sz="3200" b="1" dirty="0"/>
                <a:t>	</a:t>
              </a:r>
              <a:r>
                <a:rPr lang="en-US" sz="3200" b="1" dirty="0" smtClean="0"/>
                <a:t>(3 marks)</a:t>
              </a:r>
              <a:endParaRPr lang="en-US" sz="3200" b="1" dirty="0"/>
            </a:p>
          </p:txBody>
        </p:sp>
      </p:gr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r="31300" b="5405"/>
          <a:stretch/>
        </p:blipFill>
        <p:spPr>
          <a:xfrm>
            <a:off x="5412384" y="1874765"/>
            <a:ext cx="3232651" cy="3079757"/>
          </a:xfrm>
          <a:prstGeom prst="rect">
            <a:avLst/>
          </a:prstGeom>
        </p:spPr>
      </p:pic>
      <p:sp>
        <p:nvSpPr>
          <p:cNvPr id="12" name="Rectangle 11"/>
          <p:cNvSpPr/>
          <p:nvPr/>
        </p:nvSpPr>
        <p:spPr>
          <a:xfrm flipH="1">
            <a:off x="277537" y="5134427"/>
            <a:ext cx="8470926" cy="146292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smtClean="0">
                <a:solidFill>
                  <a:schemeClr val="tx1"/>
                </a:solidFill>
                <a:latin typeface="Arial" panose="020B0604020202020204" pitchFamily="34" charset="0"/>
                <a:cs typeface="Arial" panose="020B0604020202020204" pitchFamily="34" charset="0"/>
              </a:rPr>
              <a:t>Exam </a:t>
            </a:r>
            <a:r>
              <a:rPr lang="en-US" sz="2300" b="1" dirty="0">
                <a:solidFill>
                  <a:schemeClr val="tx1"/>
                </a:solidFill>
                <a:latin typeface="Arial" panose="020B0604020202020204" pitchFamily="34" charset="0"/>
                <a:cs typeface="Arial" panose="020B0604020202020204" pitchFamily="34" charset="0"/>
              </a:rPr>
              <a:t>hint</a:t>
            </a:r>
          </a:p>
          <a:p>
            <a:r>
              <a:rPr lang="en-US" sz="2300" dirty="0">
                <a:solidFill>
                  <a:schemeClr val="tx1"/>
                </a:solidFill>
                <a:latin typeface="Arial" panose="020B0604020202020204" pitchFamily="34" charset="0"/>
                <a:cs typeface="Arial" panose="020B0604020202020204" pitchFamily="34" charset="0"/>
              </a:rPr>
              <a:t>For 3 marks you must include (1) the one type of transformation, (2) the angle and direction and (3) the coordinates of the centre of rotation.</a:t>
            </a:r>
            <a:endParaRPr lang="en-US" sz="23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47899" y="1223556"/>
            <a:ext cx="772573" cy="765284"/>
          </a:xfrm>
          <a:prstGeom prst="rect">
            <a:avLst/>
          </a:prstGeom>
        </p:spPr>
      </p:pic>
    </p:spTree>
    <p:extLst>
      <p:ext uri="{BB962C8B-B14F-4D97-AF65-F5344CB8AC3E}">
        <p14:creationId xmlns:p14="http://schemas.microsoft.com/office/powerpoint/2010/main" val="1157223849"/>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10.4 </a:t>
            </a:r>
            <a:r>
              <a:rPr lang="en-GB" sz="4800" dirty="0" smtClean="0"/>
              <a:t>– </a:t>
            </a:r>
            <a:r>
              <a:rPr lang="en-GB" sz="4800" dirty="0" smtClean="0"/>
              <a:t>Enlargement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sp>
        <p:nvSpPr>
          <p:cNvPr id="3" name="Rectangle 2"/>
          <p:cNvSpPr/>
          <p:nvPr/>
        </p:nvSpPr>
        <p:spPr>
          <a:xfrm>
            <a:off x="251520" y="1196752"/>
            <a:ext cx="5256584" cy="1107996"/>
          </a:xfrm>
          <a:prstGeom prst="rect">
            <a:avLst/>
          </a:prstGeom>
        </p:spPr>
        <p:txBody>
          <a:bodyPr wrap="square">
            <a:spAutoFit/>
          </a:bodyPr>
          <a:lstStyle/>
          <a:p>
            <a:pPr marL="457200" indent="-457200">
              <a:buClr>
                <a:srgbClr val="C00000"/>
              </a:buClr>
              <a:buFont typeface="+mj-lt"/>
              <a:buAutoNum type="arabicPeriod"/>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diagrams.</a:t>
            </a:r>
            <a:br>
              <a:rPr lang="en-US" sz="2200" dirty="0" smtClean="0">
                <a:latin typeface="Arial" panose="020B0604020202020204" pitchFamily="34" charset="0"/>
                <a:cs typeface="Arial" panose="020B0604020202020204" pitchFamily="34" charset="0"/>
              </a:rPr>
            </a:br>
            <a:r>
              <a:rPr lang="en-US" sz="2200" b="1" dirty="0" smtClean="0">
                <a:solidFill>
                  <a:srgbClr val="FF0000"/>
                </a:solidFill>
                <a:latin typeface="Arial" panose="020B0604020202020204" pitchFamily="34" charset="0"/>
                <a:cs typeface="Arial" panose="020B0604020202020204" pitchFamily="34" charset="0"/>
              </a:rPr>
              <a:t>Enlarge</a:t>
            </a:r>
            <a:r>
              <a:rPr lang="en-US" sz="2200" dirty="0" smtClean="0">
                <a:solidFill>
                  <a:srgbClr val="FF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each shape by the scale factor.</a:t>
            </a:r>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72846" y="4508367"/>
            <a:ext cx="2448619" cy="202644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902516" y="2295174"/>
            <a:ext cx="2279747" cy="2016608"/>
          </a:xfrm>
          <a:prstGeom prst="rect">
            <a:avLst/>
          </a:prstGeom>
        </p:spPr>
      </p:pic>
      <p:pic>
        <p:nvPicPr>
          <p:cNvPr id="11" name="Picture 10"/>
          <p:cNvPicPr>
            <a:picLocks noChangeAspect="1"/>
          </p:cNvPicPr>
          <p:nvPr/>
        </p:nvPicPr>
        <p:blipFill rotWithShape="1">
          <a:blip r:embed="rId8"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354050" y="2276872"/>
            <a:ext cx="2364184" cy="2006779"/>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890296" y="4535838"/>
            <a:ext cx="2599134" cy="1971498"/>
          </a:xfrm>
          <a:prstGeom prst="rect">
            <a:avLst/>
          </a:prstGeom>
        </p:spPr>
      </p:pic>
    </p:spTree>
    <p:extLst>
      <p:ext uri="{BB962C8B-B14F-4D97-AF65-F5344CB8AC3E}">
        <p14:creationId xmlns:p14="http://schemas.microsoft.com/office/powerpoint/2010/main" val="213968484"/>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10.4 </a:t>
            </a:r>
            <a:r>
              <a:rPr lang="en-GB" sz="4800" dirty="0" smtClean="0"/>
              <a:t>– </a:t>
            </a:r>
            <a:r>
              <a:rPr lang="en-GB" sz="4800" dirty="0" smtClean="0"/>
              <a:t>Enlargement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sp>
        <p:nvSpPr>
          <p:cNvPr id="3" name="Rectangle 2"/>
          <p:cNvSpPr/>
          <p:nvPr/>
        </p:nvSpPr>
        <p:spPr>
          <a:xfrm>
            <a:off x="251520" y="1196752"/>
            <a:ext cx="7344816" cy="830997"/>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400" dirty="0">
                <a:latin typeface="Arial" panose="020B0604020202020204" pitchFamily="34" charset="0"/>
                <a:cs typeface="Arial" panose="020B0604020202020204" pitchFamily="34" charset="0"/>
              </a:rPr>
              <a:t>Copy each </a:t>
            </a:r>
            <a:r>
              <a:rPr lang="en-US" sz="2400" dirty="0" smtClean="0">
                <a:latin typeface="Arial" panose="020B0604020202020204" pitchFamily="34" charset="0"/>
                <a:cs typeface="Arial" panose="020B0604020202020204" pitchFamily="34" charset="0"/>
              </a:rPr>
              <a:t>diagram. </a:t>
            </a:r>
            <a:r>
              <a:rPr lang="en-US" sz="2400" b="1" dirty="0" smtClean="0">
                <a:solidFill>
                  <a:srgbClr val="FF0000"/>
                </a:solidFill>
                <a:latin typeface="Arial" panose="020B0604020202020204" pitchFamily="34" charset="0"/>
                <a:cs typeface="Arial" panose="020B0604020202020204" pitchFamily="34" charset="0"/>
              </a:rPr>
              <a:t>Enlarge</a:t>
            </a:r>
            <a:r>
              <a:rPr lang="en-US" sz="2400" dirty="0" smtClean="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each shape by the scale factor from the centre of enlargement.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698" t="19494" r="8652" b="34746"/>
          <a:stretch/>
        </p:blipFill>
        <p:spPr>
          <a:xfrm>
            <a:off x="8007820" y="1268760"/>
            <a:ext cx="812652" cy="924742"/>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94726" y="2060848"/>
            <a:ext cx="1684986" cy="2009021"/>
          </a:xfrm>
          <a:prstGeom prst="rect">
            <a:avLst/>
          </a:prstGeom>
        </p:spPr>
      </p:pic>
      <p:pic>
        <p:nvPicPr>
          <p:cNvPr id="13" name="Picture 12"/>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4305164" y="2060849"/>
            <a:ext cx="1612634" cy="1944216"/>
          </a:xfrm>
          <a:prstGeom prst="rect">
            <a:avLst/>
          </a:prstGeom>
        </p:spPr>
      </p:pic>
      <p:pic>
        <p:nvPicPr>
          <p:cNvPr id="14" name="Picture 13"/>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2246143" y="2060849"/>
            <a:ext cx="1749793" cy="1993930"/>
          </a:xfrm>
          <a:prstGeom prst="rect">
            <a:avLst/>
          </a:prstGeom>
        </p:spPr>
      </p:pic>
      <p:pic>
        <p:nvPicPr>
          <p:cNvPr id="15" name="Picture 14"/>
          <p:cNvPicPr>
            <a:picLocks noChangeAspect="1"/>
          </p:cNvPicPr>
          <p:nvPr/>
        </p:nvPicPr>
        <p:blipFill rotWithShape="1">
          <a:blip r:embed="rId8" cstate="print">
            <a:lum contrast="20000"/>
            <a:extLst>
              <a:ext uri="{28A0092B-C50C-407E-A947-70E740481C1C}">
                <a14:useLocalDpi xmlns:a14="http://schemas.microsoft.com/office/drawing/2010/main" val="0"/>
              </a:ext>
            </a:extLst>
          </a:blip>
          <a:srcRect/>
          <a:stretch/>
        </p:blipFill>
        <p:spPr>
          <a:xfrm>
            <a:off x="6249679" y="2060848"/>
            <a:ext cx="1684986" cy="1944216"/>
          </a:xfrm>
          <a:prstGeom prst="rect">
            <a:avLst/>
          </a:prstGeom>
        </p:spPr>
      </p:pic>
      <p:sp>
        <p:nvSpPr>
          <p:cNvPr id="6" name="TextBox 5"/>
          <p:cNvSpPr txBox="1"/>
          <p:nvPr/>
        </p:nvSpPr>
        <p:spPr>
          <a:xfrm>
            <a:off x="273231" y="4077071"/>
            <a:ext cx="1672253" cy="369332"/>
          </a:xfrm>
          <a:prstGeom prst="rect">
            <a:avLst/>
          </a:prstGeom>
          <a:noFill/>
        </p:spPr>
        <p:txBody>
          <a:bodyPr wrap="none" rtlCol="0">
            <a:spAutoFit/>
          </a:bodyPr>
          <a:lstStyle/>
          <a:p>
            <a:r>
              <a:rPr lang="en-US" dirty="0" smtClean="0"/>
              <a:t>Scale Factor 2</a:t>
            </a:r>
            <a:endParaRPr lang="en-US" dirty="0"/>
          </a:p>
        </p:txBody>
      </p:sp>
      <p:sp>
        <p:nvSpPr>
          <p:cNvPr id="16" name="TextBox 15"/>
          <p:cNvSpPr txBox="1"/>
          <p:nvPr/>
        </p:nvSpPr>
        <p:spPr>
          <a:xfrm>
            <a:off x="2260652" y="4077071"/>
            <a:ext cx="1672253" cy="369332"/>
          </a:xfrm>
          <a:prstGeom prst="rect">
            <a:avLst/>
          </a:prstGeom>
          <a:noFill/>
        </p:spPr>
        <p:txBody>
          <a:bodyPr wrap="none" rtlCol="0">
            <a:spAutoFit/>
          </a:bodyPr>
          <a:lstStyle/>
          <a:p>
            <a:r>
              <a:rPr lang="en-US" dirty="0" smtClean="0"/>
              <a:t>Scale Factor 3</a:t>
            </a:r>
            <a:endParaRPr lang="en-US" dirty="0"/>
          </a:p>
        </p:txBody>
      </p:sp>
      <p:sp>
        <p:nvSpPr>
          <p:cNvPr id="17" name="TextBox 16"/>
          <p:cNvSpPr txBox="1"/>
          <p:nvPr/>
        </p:nvSpPr>
        <p:spPr>
          <a:xfrm>
            <a:off x="4147547" y="4077071"/>
            <a:ext cx="1864613" cy="369332"/>
          </a:xfrm>
          <a:prstGeom prst="rect">
            <a:avLst/>
          </a:prstGeom>
          <a:noFill/>
        </p:spPr>
        <p:txBody>
          <a:bodyPr wrap="none" rtlCol="0">
            <a:spAutoFit/>
          </a:bodyPr>
          <a:lstStyle/>
          <a:p>
            <a:r>
              <a:rPr lang="en-US" dirty="0" smtClean="0"/>
              <a:t>Scale Factor 0.5</a:t>
            </a:r>
            <a:endParaRPr lang="en-US" dirty="0"/>
          </a:p>
        </p:txBody>
      </p:sp>
      <p:sp>
        <p:nvSpPr>
          <p:cNvPr id="18" name="TextBox 17"/>
          <p:cNvSpPr txBox="1"/>
          <p:nvPr/>
        </p:nvSpPr>
        <p:spPr>
          <a:xfrm>
            <a:off x="6228184" y="4077071"/>
            <a:ext cx="1672253" cy="369332"/>
          </a:xfrm>
          <a:prstGeom prst="rect">
            <a:avLst/>
          </a:prstGeom>
          <a:noFill/>
        </p:spPr>
        <p:txBody>
          <a:bodyPr wrap="none" rtlCol="0">
            <a:spAutoFit/>
          </a:bodyPr>
          <a:lstStyle/>
          <a:p>
            <a:r>
              <a:rPr lang="en-US" dirty="0" smtClean="0"/>
              <a:t>Scale Factor 2</a:t>
            </a:r>
            <a:endParaRPr lang="en-US" dirty="0"/>
          </a:p>
        </p:txBody>
      </p:sp>
      <p:sp>
        <p:nvSpPr>
          <p:cNvPr id="19" name="Rectangle 18"/>
          <p:cNvSpPr/>
          <p:nvPr/>
        </p:nvSpPr>
        <p:spPr>
          <a:xfrm flipH="1">
            <a:off x="251520" y="4518409"/>
            <a:ext cx="8542934" cy="2006935"/>
          </a:xfrm>
          <a:prstGeom prst="rect">
            <a:avLst/>
          </a:prstGeom>
          <a:solidFill>
            <a:srgbClr val="FFF9F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468880" rtlCol="0" anchor="ct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To check your </a:t>
            </a:r>
            <a:r>
              <a:rPr lang="en-US" sz="2400" dirty="0" smtClean="0">
                <a:solidFill>
                  <a:schemeClr val="tx1"/>
                </a:solidFill>
                <a:latin typeface="Arial" panose="020B0604020202020204" pitchFamily="34" charset="0"/>
                <a:cs typeface="Arial" panose="020B0604020202020204" pitchFamily="34" charset="0"/>
              </a:rPr>
              <a:t>answer</a:t>
            </a:r>
            <a:r>
              <a:rPr lang="en-US" sz="2400" dirty="0">
                <a:solidFill>
                  <a:schemeClr val="tx1"/>
                </a:solidFill>
                <a:latin typeface="Arial" panose="020B0604020202020204" pitchFamily="34" charset="0"/>
                <a:cs typeface="Arial" panose="020B0604020202020204" pitchFamily="34" charset="0"/>
              </a:rPr>
              <a:t>, draw lines </a:t>
            </a:r>
            <a:r>
              <a:rPr lang="en-US" sz="2400" dirty="0" smtClean="0">
                <a:solidFill>
                  <a:schemeClr val="tx1"/>
                </a:solidFill>
                <a:latin typeface="Arial" panose="020B0604020202020204" pitchFamily="34" charset="0"/>
                <a:cs typeface="Arial" panose="020B0604020202020204" pitchFamily="34" charset="0"/>
              </a:rPr>
              <a:t>from the </a:t>
            </a:r>
            <a:r>
              <a:rPr lang="en-US" sz="2400" dirty="0">
                <a:solidFill>
                  <a:schemeClr val="tx1"/>
                </a:solidFill>
                <a:latin typeface="Arial" panose="020B0604020202020204" pitchFamily="34" charset="0"/>
                <a:cs typeface="Arial" panose="020B0604020202020204" pitchFamily="34" charset="0"/>
              </a:rPr>
              <a:t>centre of </a:t>
            </a:r>
            <a:r>
              <a:rPr lang="en-US" sz="2400" dirty="0" smtClean="0">
                <a:solidFill>
                  <a:schemeClr val="tx1"/>
                </a:solidFill>
                <a:latin typeface="Arial" panose="020B0604020202020204" pitchFamily="34" charset="0"/>
                <a:cs typeface="Arial" panose="020B0604020202020204" pitchFamily="34" charset="0"/>
              </a:rPr>
              <a:t>enlargement through </a:t>
            </a:r>
            <a:r>
              <a:rPr lang="en-US" sz="2400" dirty="0">
                <a:solidFill>
                  <a:schemeClr val="tx1"/>
                </a:solidFill>
                <a:latin typeface="Arial" panose="020B0604020202020204" pitchFamily="34" charset="0"/>
                <a:cs typeface="Arial" panose="020B0604020202020204" pitchFamily="34" charset="0"/>
              </a:rPr>
              <a:t>the vertices on </a:t>
            </a:r>
            <a:r>
              <a:rPr lang="en-US" sz="2400" dirty="0" smtClean="0">
                <a:solidFill>
                  <a:schemeClr val="tx1"/>
                </a:solidFill>
                <a:latin typeface="Arial" panose="020B0604020202020204" pitchFamily="34" charset="0"/>
                <a:cs typeface="Arial" panose="020B0604020202020204" pitchFamily="34" charset="0"/>
              </a:rPr>
              <a:t>the original </a:t>
            </a:r>
            <a:r>
              <a:rPr lang="en-US" sz="2400" dirty="0">
                <a:solidFill>
                  <a:schemeClr val="tx1"/>
                </a:solidFill>
                <a:latin typeface="Arial" panose="020B0604020202020204" pitchFamily="34" charset="0"/>
                <a:cs typeface="Arial" panose="020B0604020202020204" pitchFamily="34" charset="0"/>
              </a:rPr>
              <a:t>shape and </a:t>
            </a:r>
            <a:r>
              <a:rPr lang="en-US" sz="2400" dirty="0" smtClean="0">
                <a:solidFill>
                  <a:schemeClr val="tx1"/>
                </a:solidFill>
                <a:latin typeface="Arial" panose="020B0604020202020204" pitchFamily="34" charset="0"/>
                <a:cs typeface="Arial" panose="020B0604020202020204" pitchFamily="34" charset="0"/>
              </a:rPr>
              <a:t>across the </a:t>
            </a:r>
            <a:r>
              <a:rPr lang="en-US" sz="2400" dirty="0">
                <a:solidFill>
                  <a:schemeClr val="tx1"/>
                </a:solidFill>
                <a:latin typeface="Arial" panose="020B0604020202020204" pitchFamily="34" charset="0"/>
                <a:cs typeface="Arial" panose="020B0604020202020204" pitchFamily="34" charset="0"/>
              </a:rPr>
              <a:t>grid. These lines should go through </a:t>
            </a:r>
            <a:r>
              <a:rPr lang="en-US" sz="2400" dirty="0" smtClean="0">
                <a:solidFill>
                  <a:schemeClr val="tx1"/>
                </a:solidFill>
                <a:latin typeface="Arial" panose="020B0604020202020204" pitchFamily="34" charset="0"/>
                <a:cs typeface="Arial" panose="020B0604020202020204" pitchFamily="34" charset="0"/>
              </a:rPr>
              <a:t>the vertices </a:t>
            </a:r>
            <a:r>
              <a:rPr lang="en-US" sz="2400" dirty="0">
                <a:solidFill>
                  <a:schemeClr val="tx1"/>
                </a:solidFill>
                <a:latin typeface="Arial" panose="020B0604020202020204" pitchFamily="34" charset="0"/>
                <a:cs typeface="Arial" panose="020B0604020202020204" pitchFamily="34" charset="0"/>
              </a:rPr>
              <a:t>of the </a:t>
            </a:r>
            <a:r>
              <a:rPr lang="en-US" sz="2400" dirty="0" smtClean="0">
                <a:solidFill>
                  <a:schemeClr val="tx1"/>
                </a:solidFill>
                <a:latin typeface="Arial" panose="020B0604020202020204" pitchFamily="34" charset="0"/>
                <a:cs typeface="Arial" panose="020B0604020202020204" pitchFamily="34" charset="0"/>
              </a:rPr>
              <a:t>image.</a:t>
            </a:r>
            <a:endParaRPr lang="en-US" sz="24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9" cstate="print">
            <a:lum contrast="20000"/>
            <a:extLst>
              <a:ext uri="{28A0092B-C50C-407E-A947-70E740481C1C}">
                <a14:useLocalDpi xmlns:a14="http://schemas.microsoft.com/office/drawing/2010/main" val="0"/>
              </a:ext>
            </a:extLst>
          </a:blip>
          <a:srcRect/>
          <a:stretch/>
        </p:blipFill>
        <p:spPr>
          <a:xfrm>
            <a:off x="6318987" y="4577078"/>
            <a:ext cx="2429477" cy="1889594"/>
          </a:xfrm>
          <a:prstGeom prst="rect">
            <a:avLst/>
          </a:prstGeom>
        </p:spPr>
      </p:pic>
      <p:sp>
        <p:nvSpPr>
          <p:cNvPr id="10" name="TextBox 9"/>
          <p:cNvSpPr txBox="1"/>
          <p:nvPr/>
        </p:nvSpPr>
        <p:spPr>
          <a:xfrm>
            <a:off x="324864" y="1910155"/>
            <a:ext cx="385042" cy="523220"/>
          </a:xfrm>
          <a:prstGeom prst="rect">
            <a:avLst/>
          </a:prstGeom>
          <a:noFill/>
        </p:spPr>
        <p:txBody>
          <a:bodyPr wrap="none" rtlCol="0">
            <a:spAutoFit/>
          </a:bodyPr>
          <a:lstStyle/>
          <a:p>
            <a:r>
              <a:rPr lang="en-US" sz="2800" b="1" dirty="0" smtClean="0">
                <a:solidFill>
                  <a:srgbClr val="0070C0"/>
                </a:solidFill>
              </a:rPr>
              <a:t>a</a:t>
            </a:r>
            <a:endParaRPr lang="en-US" b="1" dirty="0">
              <a:solidFill>
                <a:srgbClr val="0070C0"/>
              </a:solidFill>
            </a:endParaRPr>
          </a:p>
        </p:txBody>
      </p:sp>
      <p:sp>
        <p:nvSpPr>
          <p:cNvPr id="22" name="TextBox 21"/>
          <p:cNvSpPr txBox="1"/>
          <p:nvPr/>
        </p:nvSpPr>
        <p:spPr>
          <a:xfrm>
            <a:off x="2267744" y="1916832"/>
            <a:ext cx="404278" cy="523220"/>
          </a:xfrm>
          <a:prstGeom prst="rect">
            <a:avLst/>
          </a:prstGeom>
          <a:noFill/>
        </p:spPr>
        <p:txBody>
          <a:bodyPr wrap="none" rtlCol="0">
            <a:spAutoFit/>
          </a:bodyPr>
          <a:lstStyle/>
          <a:p>
            <a:r>
              <a:rPr lang="en-US" sz="2800" b="1" dirty="0" smtClean="0">
                <a:solidFill>
                  <a:srgbClr val="0070C0"/>
                </a:solidFill>
              </a:rPr>
              <a:t>b</a:t>
            </a:r>
            <a:endParaRPr lang="en-US" b="1" dirty="0">
              <a:solidFill>
                <a:srgbClr val="0070C0"/>
              </a:solidFill>
            </a:endParaRPr>
          </a:p>
        </p:txBody>
      </p:sp>
      <p:sp>
        <p:nvSpPr>
          <p:cNvPr id="23" name="TextBox 22"/>
          <p:cNvSpPr txBox="1"/>
          <p:nvPr/>
        </p:nvSpPr>
        <p:spPr>
          <a:xfrm>
            <a:off x="5483102" y="1916832"/>
            <a:ext cx="385042" cy="523220"/>
          </a:xfrm>
          <a:prstGeom prst="rect">
            <a:avLst/>
          </a:prstGeom>
          <a:noFill/>
        </p:spPr>
        <p:txBody>
          <a:bodyPr wrap="none" rtlCol="0">
            <a:spAutoFit/>
          </a:bodyPr>
          <a:lstStyle/>
          <a:p>
            <a:r>
              <a:rPr lang="en-US" sz="2800" b="1" dirty="0" smtClean="0">
                <a:solidFill>
                  <a:srgbClr val="0070C0"/>
                </a:solidFill>
              </a:rPr>
              <a:t>c</a:t>
            </a:r>
            <a:endParaRPr lang="en-US" b="1" dirty="0">
              <a:solidFill>
                <a:srgbClr val="0070C0"/>
              </a:solidFill>
            </a:endParaRPr>
          </a:p>
        </p:txBody>
      </p:sp>
      <p:sp>
        <p:nvSpPr>
          <p:cNvPr id="24" name="TextBox 23"/>
          <p:cNvSpPr txBox="1"/>
          <p:nvPr/>
        </p:nvSpPr>
        <p:spPr>
          <a:xfrm>
            <a:off x="7571334" y="1916832"/>
            <a:ext cx="404278" cy="523220"/>
          </a:xfrm>
          <a:prstGeom prst="rect">
            <a:avLst/>
          </a:prstGeom>
          <a:noFill/>
        </p:spPr>
        <p:txBody>
          <a:bodyPr wrap="none" rtlCol="0">
            <a:spAutoFit/>
          </a:bodyPr>
          <a:lstStyle/>
          <a:p>
            <a:r>
              <a:rPr lang="en-US" sz="2800" b="1" dirty="0" smtClean="0">
                <a:solidFill>
                  <a:srgbClr val="0070C0"/>
                </a:solidFill>
              </a:rPr>
              <a:t>d</a:t>
            </a:r>
            <a:endParaRPr lang="en-US" b="1" dirty="0">
              <a:solidFill>
                <a:srgbClr val="0070C0"/>
              </a:solidFill>
            </a:endParaRPr>
          </a:p>
        </p:txBody>
      </p:sp>
    </p:spTree>
    <p:extLst>
      <p:ext uri="{BB962C8B-B14F-4D97-AF65-F5344CB8AC3E}">
        <p14:creationId xmlns:p14="http://schemas.microsoft.com/office/powerpoint/2010/main" val="370597625"/>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9.1 – Coordinates</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67</a:t>
            </a:r>
            <a:endParaRPr lang="en-GB" sz="1400" b="1" dirty="0">
              <a:latin typeface="Calibri" panose="020F0502020204030204" pitchFamily="34" charset="0"/>
            </a:endParaRPr>
          </a:p>
        </p:txBody>
      </p:sp>
      <p:sp>
        <p:nvSpPr>
          <p:cNvPr id="3" name="Rectangle 2"/>
          <p:cNvSpPr/>
          <p:nvPr/>
        </p:nvSpPr>
        <p:spPr>
          <a:xfrm>
            <a:off x="251520" y="1196752"/>
            <a:ext cx="5256584" cy="5570756"/>
          </a:xfrm>
          <a:prstGeom prst="rect">
            <a:avLst/>
          </a:prstGeom>
        </p:spPr>
        <p:txBody>
          <a:bodyPr wrap="square">
            <a:spAutoFit/>
          </a:bodyPr>
          <a:lstStyle/>
          <a:p>
            <a:pPr marL="457200" indent="-457200">
              <a:buClr>
                <a:srgbClr val="C00000"/>
              </a:buClr>
              <a:buFont typeface="+mj-lt"/>
              <a:buAutoNum type="arabicPeriod" startAt="5"/>
              <a:tabLst>
                <a:tab pos="107950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b="1"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Write </a:t>
            </a:r>
            <a:r>
              <a:rPr lang="en-US" sz="2000" dirty="0">
                <a:latin typeface="Arial" panose="020B0604020202020204" pitchFamily="34" charset="0"/>
                <a:cs typeface="Arial" panose="020B0604020202020204" pitchFamily="34" charset="0"/>
              </a:rPr>
              <a:t>down the integer coordinates of the points on this line</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a:buClr>
                <a:srgbClr val="C00000"/>
              </a:buClr>
              <a:tabLst>
                <a:tab pos="1079500" algn="l"/>
              </a:tabLst>
            </a:pP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384175" indent="-384175">
              <a:buClr>
                <a:srgbClr val="C00000"/>
              </a:buClr>
              <a:buFont typeface="+mj-lt"/>
              <a:buAutoNum type="alphaLcPeriod" startAt="2"/>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do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you </a:t>
            </a:r>
            <a:r>
              <a:rPr lang="en-US" sz="2000" dirty="0">
                <a:latin typeface="Arial" panose="020B0604020202020204" pitchFamily="34" charset="0"/>
                <a:cs typeface="Arial" panose="020B0604020202020204" pitchFamily="34" charset="0"/>
              </a:rPr>
              <a:t>notice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about </a:t>
            </a:r>
            <a:r>
              <a:rPr lang="en-US" sz="2000" dirty="0">
                <a:latin typeface="Arial" panose="020B0604020202020204" pitchFamily="34" charset="0"/>
                <a:cs typeface="Arial" panose="020B0604020202020204" pitchFamily="34" charset="0"/>
              </a:rPr>
              <a:t>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coordinates</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marL="384175" indent="-384175">
              <a:buClr>
                <a:srgbClr val="C00000"/>
              </a:buClr>
              <a:buFont typeface="+mj-lt"/>
              <a:buAutoNum type="alphaLcPeriod" startAt="2"/>
            </a:pPr>
            <a:r>
              <a:rPr lang="en-US" sz="2000" dirty="0" smtClean="0">
                <a:latin typeface="Arial" panose="020B0604020202020204" pitchFamily="34" charset="0"/>
                <a:cs typeface="Arial" panose="020B0604020202020204" pitchFamily="34" charset="0"/>
              </a:rPr>
              <a:t>Complete </a:t>
            </a:r>
            <a:r>
              <a:rPr lang="en-US" sz="2000" dirty="0">
                <a:latin typeface="Arial" panose="020B0604020202020204" pitchFamily="34" charset="0"/>
                <a:cs typeface="Arial" panose="020B0604020202020204" pitchFamily="34" charset="0"/>
              </a:rPr>
              <a:t>the missing coordinates of these points on the line</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6</a:t>
            </a:r>
            <a:r>
              <a:rPr lang="en-US" sz="2000"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-8)</a:t>
            </a:r>
          </a:p>
          <a:p>
            <a:pPr marL="384175" indent="-384175">
              <a:buClr>
                <a:srgbClr val="C00000"/>
              </a:buClr>
              <a:buFont typeface="+mj-lt"/>
              <a:buAutoNum type="alphaLcPeriod" startAt="2"/>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equation of the line is y = ...</a:t>
            </a:r>
            <a:endParaRPr lang="en-US" sz="2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2257208" y="1911882"/>
            <a:ext cx="3250896" cy="3029285"/>
          </a:xfrm>
          <a:prstGeom prst="rect">
            <a:avLst/>
          </a:prstGeom>
        </p:spPr>
      </p:pic>
    </p:spTree>
    <p:extLst>
      <p:ext uri="{BB962C8B-B14F-4D97-AF65-F5344CB8AC3E}">
        <p14:creationId xmlns:p14="http://schemas.microsoft.com/office/powerpoint/2010/main" val="364131620"/>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10.4 </a:t>
            </a:r>
            <a:r>
              <a:rPr lang="en-GB" sz="4800" dirty="0" smtClean="0"/>
              <a:t>– </a:t>
            </a:r>
            <a:r>
              <a:rPr lang="en-GB" sz="4800" dirty="0" smtClean="0"/>
              <a:t>Enlargement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sp>
        <p:nvSpPr>
          <p:cNvPr id="3" name="Rectangle 2"/>
          <p:cNvSpPr/>
          <p:nvPr/>
        </p:nvSpPr>
        <p:spPr>
          <a:xfrm>
            <a:off x="251520" y="1196752"/>
            <a:ext cx="5256584" cy="1446550"/>
          </a:xfrm>
          <a:prstGeom prst="rect">
            <a:avLst/>
          </a:prstGeom>
        </p:spPr>
        <p:txBody>
          <a:bodyPr wrap="square">
            <a:spAutoFit/>
          </a:bodyPr>
          <a:lstStyle/>
          <a:p>
            <a:pPr marL="400050" indent="-400050">
              <a:buClr>
                <a:srgbClr val="C00000"/>
              </a:buClr>
              <a:buFont typeface="+mj-lt"/>
              <a:buAutoNum type="arabicPeriod" startAt="3"/>
              <a:tabLst>
                <a:tab pos="857250" algn="l"/>
                <a:tab pos="2066925" algn="l"/>
                <a:tab pos="2743200" algn="l"/>
                <a:tab pos="3822700" algn="l"/>
              </a:tabLst>
            </a:pPr>
            <a:r>
              <a:rPr lang="en-US" sz="2200" dirty="0">
                <a:latin typeface="Arial" panose="020B0604020202020204" pitchFamily="34" charset="0"/>
                <a:cs typeface="Arial" panose="020B0604020202020204" pitchFamily="34" charset="0"/>
              </a:rPr>
              <a:t>Copy the </a:t>
            </a:r>
            <a:r>
              <a:rPr lang="en-US" sz="2200" dirty="0" smtClean="0">
                <a:latin typeface="Arial" panose="020B0604020202020204" pitchFamily="34" charset="0"/>
                <a:cs typeface="Arial" panose="020B0604020202020204" pitchFamily="34" charset="0"/>
              </a:rPr>
              <a:t>diagram.</a:t>
            </a:r>
            <a:br>
              <a:rPr lang="en-US" sz="2200" dirty="0" smtClean="0">
                <a:latin typeface="Arial" panose="020B0604020202020204" pitchFamily="34" charset="0"/>
                <a:cs typeface="Arial" panose="020B0604020202020204" pitchFamily="34" charset="0"/>
              </a:rPr>
            </a:br>
            <a:r>
              <a:rPr lang="en-US" sz="2200" b="1" dirty="0" smtClean="0">
                <a:solidFill>
                  <a:srgbClr val="FF0000"/>
                </a:solidFill>
                <a:latin typeface="Arial" panose="020B0604020202020204" pitchFamily="34" charset="0"/>
                <a:cs typeface="Arial" panose="020B0604020202020204" pitchFamily="34" charset="0"/>
              </a:rPr>
              <a:t>Enlarge</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shape </a:t>
            </a:r>
            <a:r>
              <a:rPr lang="en-US" sz="2200" dirty="0" smtClean="0">
                <a:latin typeface="Arial" panose="020B0604020202020204" pitchFamily="34" charset="0"/>
                <a:cs typeface="Arial" panose="020B0604020202020204" pitchFamily="34" charset="0"/>
              </a:rPr>
              <a:t>A by </a:t>
            </a:r>
            <a:r>
              <a:rPr lang="en-US" sz="2200" dirty="0">
                <a:latin typeface="Arial" panose="020B0604020202020204" pitchFamily="34" charset="0"/>
                <a:cs typeface="Arial" panose="020B0604020202020204" pitchFamily="34" charset="0"/>
              </a:rPr>
              <a:t>scale factor 2 from the </a:t>
            </a:r>
            <a:r>
              <a:rPr lang="en-US" sz="2200" dirty="0" smtClean="0">
                <a:latin typeface="Arial" panose="020B0604020202020204" pitchFamily="34" charset="0"/>
                <a:cs typeface="Arial" panose="020B0604020202020204" pitchFamily="34" charset="0"/>
              </a:rPr>
              <a:t>given centre of enlargement</a:t>
            </a:r>
            <a:r>
              <a:rPr lang="en-US" sz="220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57250" algn="l"/>
                <a:tab pos="2066925" algn="l"/>
                <a:tab pos="2514600" algn="l"/>
                <a:tab pos="3822700" algn="l"/>
              </a:tabLst>
            </a:pP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0,4</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(1,0</a:t>
            </a:r>
            <a:r>
              <a:rPr lang="en-US"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278386" y="2723200"/>
            <a:ext cx="3653654" cy="3856475"/>
          </a:xfrm>
          <a:prstGeom prst="rect">
            <a:avLst/>
          </a:prstGeom>
        </p:spPr>
      </p:pic>
    </p:spTree>
    <p:extLst>
      <p:ext uri="{BB962C8B-B14F-4D97-AF65-F5344CB8AC3E}">
        <p14:creationId xmlns:p14="http://schemas.microsoft.com/office/powerpoint/2010/main" val="2689957766"/>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10.4 </a:t>
            </a:r>
            <a:r>
              <a:rPr lang="en-GB" sz="4800" dirty="0" smtClean="0"/>
              <a:t>– </a:t>
            </a:r>
            <a:r>
              <a:rPr lang="en-GB" sz="4800" dirty="0" smtClean="0"/>
              <a:t>Enlargement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80</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000" dirty="0">
                <a:latin typeface="Arial" panose="020B0604020202020204" pitchFamily="34" charset="0"/>
                <a:cs typeface="Arial" panose="020B0604020202020204" pitchFamily="34" charset="0"/>
              </a:rPr>
              <a:t>Copy the </a:t>
            </a:r>
            <a:r>
              <a:rPr lang="en-US" sz="2000" dirty="0" smtClean="0">
                <a:latin typeface="Arial" panose="020B0604020202020204" pitchFamily="34" charset="0"/>
                <a:cs typeface="Arial" panose="020B0604020202020204" pitchFamily="34" charset="0"/>
              </a:rPr>
              <a:t>diagram.</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dirty="0">
                <a:solidFill>
                  <a:srgbClr val="FF0000"/>
                </a:solidFill>
                <a:latin typeface="Arial" panose="020B0604020202020204" pitchFamily="34" charset="0"/>
                <a:cs typeface="Arial" panose="020B0604020202020204" pitchFamily="34" charset="0"/>
              </a:rPr>
              <a:t>Enlarge </a:t>
            </a:r>
            <a:r>
              <a:rPr lang="en-US" sz="2000" dirty="0">
                <a:latin typeface="Arial" panose="020B0604020202020204" pitchFamily="34" charset="0"/>
                <a:cs typeface="Arial" panose="020B0604020202020204" pitchFamily="34" charset="0"/>
              </a:rPr>
              <a:t>each shape by the scale factor from the centre of enlargement.</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57250" algn="l"/>
                <a:tab pos="2066925" algn="l"/>
                <a:tab pos="2514600" algn="l"/>
                <a:tab pos="3822700" algn="l"/>
              </a:tabLst>
            </a:pPr>
            <a:endParaRPr lang="en-US" sz="2000" dirty="0">
              <a:latin typeface="Arial" panose="020B0604020202020204" pitchFamily="34" charset="0"/>
              <a:cs typeface="Arial" panose="020B0604020202020204" pitchFamily="34" charset="0"/>
            </a:endParaRPr>
          </a:p>
          <a:p>
            <a:pPr lvl="1">
              <a:buClr>
                <a:srgbClr val="C00000"/>
              </a:buClr>
              <a:tabLst>
                <a:tab pos="857250" algn="l"/>
                <a:tab pos="2066925" algn="l"/>
                <a:tab pos="2514600" algn="l"/>
                <a:tab pos="3822700" algn="l"/>
              </a:tabLst>
            </a:pP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tabLst>
                <a:tab pos="1771650" algn="l"/>
                <a:tab pos="2514600" algn="l"/>
                <a:tab pos="3822700" algn="l"/>
              </a:tabLst>
            </a:pPr>
            <a:r>
              <a:rPr lang="en-US" sz="2000" dirty="0">
                <a:latin typeface="Arial" panose="020B0604020202020204" pitchFamily="34" charset="0"/>
                <a:cs typeface="Arial" panose="020B0604020202020204" pitchFamily="34" charset="0"/>
              </a:rPr>
              <a:t>Shape A </a:t>
            </a:r>
            <a:r>
              <a:rPr lang="en-US" sz="2000" dirty="0" smtClean="0">
                <a:latin typeface="Arial" panose="020B0604020202020204" pitchFamily="34" charset="0"/>
                <a:cs typeface="Arial" panose="020B0604020202020204" pitchFamily="34" charset="0"/>
              </a:rPr>
              <a:t>	Scale </a:t>
            </a:r>
            <a:r>
              <a:rPr lang="en-US" sz="2000" dirty="0">
                <a:latin typeface="Arial" panose="020B0604020202020204" pitchFamily="34" charset="0"/>
                <a:cs typeface="Arial" panose="020B0604020202020204" pitchFamily="34" charset="0"/>
              </a:rPr>
              <a:t>factor 2, centre (0,1</a:t>
            </a:r>
            <a:r>
              <a:rPr lang="en-US" sz="2000" dirty="0" smtClean="0">
                <a:latin typeface="Arial" panose="020B0604020202020204" pitchFamily="34" charset="0"/>
                <a:cs typeface="Arial" panose="020B0604020202020204" pitchFamily="34" charset="0"/>
              </a:rPr>
              <a:t>)</a:t>
            </a:r>
          </a:p>
          <a:p>
            <a:pPr lvl="1" indent="-457200">
              <a:buClr>
                <a:srgbClr val="C00000"/>
              </a:buClr>
              <a:buFont typeface="+mj-lt"/>
              <a:buAutoNum type="alphaLcPeriod"/>
              <a:tabLst>
                <a:tab pos="1771650" algn="l"/>
                <a:tab pos="2514600" algn="l"/>
                <a:tab pos="3822700" algn="l"/>
              </a:tabLst>
            </a:pPr>
            <a:r>
              <a:rPr lang="en-US" sz="2000" dirty="0">
                <a:latin typeface="Arial" panose="020B0604020202020204" pitchFamily="34" charset="0"/>
                <a:cs typeface="Arial" panose="020B0604020202020204" pitchFamily="34" charset="0"/>
              </a:rPr>
              <a:t>Shape </a:t>
            </a:r>
            <a:r>
              <a:rPr lang="en-US" sz="2000" dirty="0" smtClean="0">
                <a:latin typeface="Arial" panose="020B0604020202020204" pitchFamily="34" charset="0"/>
                <a:cs typeface="Arial" panose="020B0604020202020204" pitchFamily="34" charset="0"/>
              </a:rPr>
              <a:t>B	Scale </a:t>
            </a:r>
            <a:r>
              <a:rPr lang="en-US" sz="2000" dirty="0">
                <a:latin typeface="Arial" panose="020B0604020202020204" pitchFamily="34" charset="0"/>
                <a:cs typeface="Arial" panose="020B0604020202020204" pitchFamily="34" charset="0"/>
              </a:rPr>
              <a:t>factor 3, centre (5,-3</a:t>
            </a:r>
            <a:r>
              <a:rPr lang="en-US" sz="2000" dirty="0" smtClean="0">
                <a:latin typeface="Arial" panose="020B0604020202020204" pitchFamily="34" charset="0"/>
                <a:cs typeface="Arial" panose="020B0604020202020204" pitchFamily="34" charset="0"/>
              </a:rPr>
              <a:t>)</a:t>
            </a:r>
          </a:p>
          <a:p>
            <a:pPr lvl="1" indent="-457200">
              <a:buClr>
                <a:srgbClr val="C00000"/>
              </a:buClr>
              <a:buFont typeface="+mj-lt"/>
              <a:buAutoNum type="alphaLcPeriod"/>
              <a:tabLst>
                <a:tab pos="1771650" algn="l"/>
                <a:tab pos="2514600" algn="l"/>
                <a:tab pos="3822700" algn="l"/>
              </a:tabLst>
            </a:pPr>
            <a:r>
              <a:rPr lang="fr-FR" sz="2000" dirty="0">
                <a:latin typeface="Arial" panose="020B0604020202020204" pitchFamily="34" charset="0"/>
                <a:cs typeface="Arial" panose="020B0604020202020204" pitchFamily="34" charset="0"/>
              </a:rPr>
              <a:t>Shape C </a:t>
            </a:r>
            <a:r>
              <a:rPr lang="fr-FR" sz="2000" dirty="0" smtClean="0">
                <a:latin typeface="Arial" panose="020B0604020202020204" pitchFamily="34" charset="0"/>
                <a:cs typeface="Arial" panose="020B0604020202020204" pitchFamily="34" charset="0"/>
              </a:rPr>
              <a:t>	Scale </a:t>
            </a:r>
            <a:r>
              <a:rPr lang="fr-FR" sz="2000" dirty="0">
                <a:latin typeface="Arial" panose="020B0604020202020204" pitchFamily="34" charset="0"/>
                <a:cs typeface="Arial" panose="020B0604020202020204" pitchFamily="34" charset="0"/>
              </a:rPr>
              <a:t>factor </a:t>
            </a:r>
            <a:r>
              <a:rPr lang="fr-FR" sz="2000" dirty="0" smtClean="0">
                <a:latin typeface="Arial" panose="020B0604020202020204" pitchFamily="34" charset="0"/>
                <a:cs typeface="Arial" panose="020B0604020202020204" pitchFamily="34" charset="0"/>
              </a:rPr>
              <a:t>1½, </a:t>
            </a:r>
            <a:r>
              <a:rPr lang="fr-FR" sz="2000" dirty="0">
                <a:latin typeface="Arial" panose="020B0604020202020204" pitchFamily="34" charset="0"/>
                <a:cs typeface="Arial" panose="020B0604020202020204" pitchFamily="34" charset="0"/>
              </a:rPr>
              <a:t>centre (0, 9)</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068692" y="2276872"/>
            <a:ext cx="3647324" cy="3384376"/>
          </a:xfrm>
          <a:prstGeom prst="rect">
            <a:avLst/>
          </a:prstGeom>
        </p:spPr>
      </p:pic>
    </p:spTree>
    <p:extLst>
      <p:ext uri="{BB962C8B-B14F-4D97-AF65-F5344CB8AC3E}">
        <p14:creationId xmlns:p14="http://schemas.microsoft.com/office/powerpoint/2010/main" val="652379501"/>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10.4 </a:t>
            </a:r>
            <a:r>
              <a:rPr lang="en-GB" sz="4800" dirty="0" smtClean="0"/>
              <a:t>– </a:t>
            </a:r>
            <a:r>
              <a:rPr lang="en-GB" sz="4800" dirty="0" smtClean="0"/>
              <a:t>Enlargement</a:t>
            </a:r>
            <a:endParaRPr lang="en-GB" sz="48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81</a:t>
            </a:r>
            <a:endParaRPr lang="en-GB" sz="1400" b="1" dirty="0">
              <a:latin typeface="Calibri" panose="020F0502020204030204" pitchFamily="34" charset="0"/>
            </a:endParaRPr>
          </a:p>
        </p:txBody>
      </p:sp>
      <p:sp>
        <p:nvSpPr>
          <p:cNvPr id="3" name="Rectangle 2"/>
          <p:cNvSpPr/>
          <p:nvPr/>
        </p:nvSpPr>
        <p:spPr>
          <a:xfrm>
            <a:off x="251520" y="1196752"/>
            <a:ext cx="5184576" cy="2800767"/>
          </a:xfrm>
          <a:prstGeom prst="rect">
            <a:avLst/>
          </a:prstGeom>
        </p:spPr>
        <p:txBody>
          <a:bodyPr wrap="square">
            <a:spAutoFit/>
          </a:bodyPr>
          <a:lstStyle/>
          <a:p>
            <a:pPr marL="400050" indent="-400050">
              <a:buClr>
                <a:srgbClr val="C00000"/>
              </a:buClr>
              <a:buFont typeface="+mj-lt"/>
              <a:buAutoNum type="arabicPeriod" startAt="5"/>
              <a:tabLst>
                <a:tab pos="857250" algn="l"/>
                <a:tab pos="2066925" algn="l"/>
                <a:tab pos="2743200" algn="l"/>
                <a:tab pos="3822700" algn="l"/>
              </a:tabLst>
            </a:pPr>
            <a:r>
              <a:rPr lang="en-US" sz="2200" dirty="0" smtClean="0">
                <a:latin typeface="Arial" panose="020B0604020202020204" pitchFamily="34" charset="0"/>
                <a:cs typeface="Arial" panose="020B0604020202020204" pitchFamily="34" charset="0"/>
              </a:rPr>
              <a:t>Megan </a:t>
            </a:r>
            <a:r>
              <a:rPr lang="en-US" sz="2200" dirty="0">
                <a:latin typeface="Arial" panose="020B0604020202020204" pitchFamily="34" charset="0"/>
                <a:cs typeface="Arial" panose="020B0604020202020204" pitchFamily="34" charset="0"/>
              </a:rPr>
              <a:t>enlarges this shape on her </a:t>
            </a:r>
            <a:r>
              <a:rPr lang="en-US" sz="2200" dirty="0" smtClean="0">
                <a:latin typeface="Arial" panose="020B0604020202020204" pitchFamily="34" charset="0"/>
                <a:cs typeface="Arial" panose="020B0604020202020204" pitchFamily="34" charset="0"/>
              </a:rPr>
              <a:t>computer.</a:t>
            </a:r>
            <a:endParaRPr lang="en-US" sz="2200" dirty="0">
              <a:latin typeface="Arial" panose="020B0604020202020204" pitchFamily="34" charset="0"/>
              <a:cs typeface="Arial" panose="020B0604020202020204" pitchFamily="34" charset="0"/>
            </a:endParaRPr>
          </a:p>
          <a:p>
            <a:pPr marL="857250" indent="-40005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enlarges it by 120</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length and width of this </a:t>
            </a:r>
            <a:r>
              <a:rPr lang="en-US" sz="2200" dirty="0" smtClean="0">
                <a:latin typeface="Arial" panose="020B0604020202020204" pitchFamily="34" charset="0"/>
                <a:cs typeface="Arial" panose="020B0604020202020204" pitchFamily="34" charset="0"/>
              </a:rPr>
              <a:t>enlargement.</a:t>
            </a:r>
          </a:p>
          <a:p>
            <a:pPr marL="857250" indent="-400050">
              <a:buClr>
                <a:srgbClr val="C00000"/>
              </a:buClr>
              <a:buFont typeface="+mj-lt"/>
              <a:buAutoNum type="alphaLcPeriod"/>
              <a:tabLst>
                <a:tab pos="2066925" algn="l"/>
                <a:tab pos="2743200" algn="l"/>
                <a:tab pos="3822700" algn="l"/>
              </a:tabLst>
            </a:pP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enlarges the original shape by 80%. Work out the length and width of this enlargement.</a:t>
            </a:r>
            <a:endParaRPr lang="en-US" sz="2200" dirty="0">
              <a:latin typeface="Arial" panose="020B0604020202020204" pitchFamily="34" charset="0"/>
              <a:cs typeface="Arial" panose="020B0604020202020204" pitchFamily="34" charset="0"/>
            </a:endParaRPr>
          </a:p>
        </p:txBody>
      </p:sp>
      <p:sp>
        <p:nvSpPr>
          <p:cNvPr id="4" name="Rectangle 3"/>
          <p:cNvSpPr/>
          <p:nvPr/>
        </p:nvSpPr>
        <p:spPr>
          <a:xfrm>
            <a:off x="2843808" y="3997519"/>
            <a:ext cx="1512168" cy="2239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91916" y="4932749"/>
            <a:ext cx="881973" cy="400110"/>
          </a:xfrm>
          <a:prstGeom prst="rect">
            <a:avLst/>
          </a:prstGeom>
          <a:noFill/>
        </p:spPr>
        <p:txBody>
          <a:bodyPr wrap="none" rtlCol="0">
            <a:spAutoFit/>
          </a:bodyPr>
          <a:lstStyle/>
          <a:p>
            <a:r>
              <a:rPr lang="en-US" sz="2000" dirty="0" smtClean="0"/>
              <a:t>24 cm</a:t>
            </a:r>
            <a:endParaRPr lang="en-US" sz="2000" dirty="0"/>
          </a:p>
        </p:txBody>
      </p:sp>
      <p:sp>
        <p:nvSpPr>
          <p:cNvPr id="8" name="TextBox 7"/>
          <p:cNvSpPr txBox="1"/>
          <p:nvPr/>
        </p:nvSpPr>
        <p:spPr>
          <a:xfrm>
            <a:off x="3158905" y="6249094"/>
            <a:ext cx="881973" cy="400110"/>
          </a:xfrm>
          <a:prstGeom prst="rect">
            <a:avLst/>
          </a:prstGeom>
          <a:noFill/>
        </p:spPr>
        <p:txBody>
          <a:bodyPr wrap="none" rtlCol="0">
            <a:spAutoFit/>
          </a:bodyPr>
          <a:lstStyle/>
          <a:p>
            <a:r>
              <a:rPr lang="en-US" sz="2000" dirty="0" smtClean="0"/>
              <a:t>16 cm</a:t>
            </a:r>
            <a:endParaRPr lang="en-US" sz="2000" dirty="0"/>
          </a:p>
        </p:txBody>
      </p:sp>
    </p:spTree>
    <p:extLst>
      <p:ext uri="{BB962C8B-B14F-4D97-AF65-F5344CB8AC3E}">
        <p14:creationId xmlns:p14="http://schemas.microsoft.com/office/powerpoint/2010/main" val="2236216871"/>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81</a:t>
            </a:r>
            <a:endParaRPr lang="en-GB" sz="1400" b="1" dirty="0">
              <a:latin typeface="Calibri" panose="020F0502020204030204" pitchFamily="34" charset="0"/>
            </a:endParaRPr>
          </a:p>
        </p:txBody>
      </p:sp>
      <p:sp>
        <p:nvSpPr>
          <p:cNvPr id="3" name="Rectangle 2"/>
          <p:cNvSpPr/>
          <p:nvPr/>
        </p:nvSpPr>
        <p:spPr>
          <a:xfrm>
            <a:off x="251520" y="1196752"/>
            <a:ext cx="4032448" cy="3108543"/>
          </a:xfrm>
          <a:prstGeom prst="rect">
            <a:avLst/>
          </a:prstGeom>
        </p:spPr>
        <p:txBody>
          <a:bodyPr wrap="square">
            <a:spAutoFit/>
          </a:bodyPr>
          <a:lstStyle/>
          <a:p>
            <a:pPr marL="457200" indent="-457200">
              <a:buClr>
                <a:srgbClr val="C00000"/>
              </a:buClr>
              <a:buFont typeface="+mj-lt"/>
              <a:buAutoNum type="arabicPeriod"/>
              <a:tabLst>
                <a:tab pos="857250" algn="l"/>
                <a:tab pos="2066925" algn="l"/>
                <a:tab pos="2743200" algn="l"/>
                <a:tab pos="3822700" algn="l"/>
              </a:tabLst>
            </a:pPr>
            <a:r>
              <a:rPr lang="en-US" sz="2700" dirty="0" smtClean="0">
                <a:latin typeface="Arial" panose="020B0604020202020204" pitchFamily="34" charset="0"/>
                <a:cs typeface="Arial" panose="020B0604020202020204" pitchFamily="34" charset="0"/>
              </a:rPr>
              <a:t>Shape </a:t>
            </a:r>
            <a:r>
              <a:rPr lang="en-US" sz="2700" dirty="0">
                <a:latin typeface="Arial" panose="020B0604020202020204" pitchFamily="34" charset="0"/>
                <a:cs typeface="Arial" panose="020B0604020202020204" pitchFamily="34" charset="0"/>
              </a:rPr>
              <a:t>B is an enlargement </a:t>
            </a:r>
            <a:r>
              <a:rPr lang="en-US" sz="2700" dirty="0" smtClean="0">
                <a:latin typeface="Arial" panose="020B0604020202020204" pitchFamily="34" charset="0"/>
                <a:cs typeface="Arial" panose="020B0604020202020204" pitchFamily="34" charset="0"/>
              </a:rPr>
              <a:t>of </a:t>
            </a:r>
            <a:r>
              <a:rPr lang="en-US" sz="2700" dirty="0">
                <a:latin typeface="Arial" panose="020B0604020202020204" pitchFamily="34" charset="0"/>
                <a:cs typeface="Arial" panose="020B0604020202020204" pitchFamily="34" charset="0"/>
              </a:rPr>
              <a:t>shape </a:t>
            </a:r>
            <a:r>
              <a:rPr lang="en-US" sz="2700" dirty="0" smtClean="0">
                <a:latin typeface="Arial" panose="020B0604020202020204" pitchFamily="34" charset="0"/>
                <a:cs typeface="Arial" panose="020B0604020202020204" pitchFamily="34" charset="0"/>
              </a:rPr>
              <a:t>A.</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down the scale factor </a:t>
            </a:r>
            <a:r>
              <a:rPr lang="en-US" sz="2700" dirty="0" smtClean="0">
                <a:latin typeface="Arial" panose="020B0604020202020204" pitchFamily="34" charset="0"/>
                <a:cs typeface="Arial" panose="020B0604020202020204" pitchFamily="34" charset="0"/>
              </a:rPr>
              <a:t>of </a:t>
            </a:r>
            <a:r>
              <a:rPr lang="en-US" sz="2700" dirty="0">
                <a:latin typeface="Arial" panose="020B0604020202020204" pitchFamily="34" charset="0"/>
                <a:cs typeface="Arial" panose="020B0604020202020204" pitchFamily="34" charset="0"/>
              </a:rPr>
              <a:t>enlargement for each pair </a:t>
            </a:r>
            <a:r>
              <a:rPr lang="en-US" sz="2700" dirty="0" smtClean="0">
                <a:latin typeface="Arial" panose="020B0604020202020204" pitchFamily="34" charset="0"/>
                <a:cs typeface="Arial" panose="020B0604020202020204" pitchFamily="34" charset="0"/>
              </a:rPr>
              <a:t>of </a:t>
            </a:r>
            <a:r>
              <a:rPr lang="en-US" sz="2700" dirty="0">
                <a:latin typeface="Arial" panose="020B0604020202020204" pitchFamily="34" charset="0"/>
                <a:cs typeface="Arial" panose="020B0604020202020204" pitchFamily="34" charset="0"/>
              </a:rPr>
              <a:t>shapes.</a:t>
            </a:r>
            <a:endParaRPr lang="en-US" sz="27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373" t="2506" r="5162" b="6022"/>
          <a:stretch/>
        </p:blipFill>
        <p:spPr>
          <a:xfrm>
            <a:off x="4427984" y="1268760"/>
            <a:ext cx="1080120" cy="1204749"/>
          </a:xfrm>
          <a:prstGeom prst="rect">
            <a:avLst/>
          </a:prstGeom>
        </p:spPr>
      </p:pic>
      <p:pic>
        <p:nvPicPr>
          <p:cNvPr id="6" name="Picture 5"/>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8381"/>
          <a:stretch/>
        </p:blipFill>
        <p:spPr>
          <a:xfrm>
            <a:off x="284475" y="4234522"/>
            <a:ext cx="2487325" cy="2309045"/>
          </a:xfrm>
          <a:prstGeom prst="rect">
            <a:avLst/>
          </a:prstGeom>
        </p:spPr>
      </p:pic>
      <p:pic>
        <p:nvPicPr>
          <p:cNvPr id="7" name="Picture 6"/>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l="8450"/>
          <a:stretch/>
        </p:blipFill>
        <p:spPr>
          <a:xfrm>
            <a:off x="2915816" y="4234522"/>
            <a:ext cx="2511896" cy="2275286"/>
          </a:xfrm>
          <a:prstGeom prst="rect">
            <a:avLst/>
          </a:prstGeom>
        </p:spPr>
      </p:pic>
      <p:sp>
        <p:nvSpPr>
          <p:cNvPr id="11" name="TextBox 10"/>
          <p:cNvSpPr txBox="1"/>
          <p:nvPr/>
        </p:nvSpPr>
        <p:spPr>
          <a:xfrm>
            <a:off x="251520" y="4077072"/>
            <a:ext cx="385042" cy="523220"/>
          </a:xfrm>
          <a:prstGeom prst="rect">
            <a:avLst/>
          </a:prstGeom>
          <a:noFill/>
        </p:spPr>
        <p:txBody>
          <a:bodyPr wrap="none" rtlCol="0">
            <a:spAutoFit/>
          </a:bodyPr>
          <a:lstStyle/>
          <a:p>
            <a:r>
              <a:rPr lang="en-US" sz="2800" b="1" dirty="0" smtClean="0">
                <a:solidFill>
                  <a:srgbClr val="0070C0"/>
                </a:solidFill>
              </a:rPr>
              <a:t>a</a:t>
            </a:r>
            <a:endParaRPr lang="en-US" b="1" dirty="0">
              <a:solidFill>
                <a:srgbClr val="0070C0"/>
              </a:solidFill>
            </a:endParaRPr>
          </a:p>
        </p:txBody>
      </p:sp>
      <p:sp>
        <p:nvSpPr>
          <p:cNvPr id="12" name="TextBox 11"/>
          <p:cNvSpPr txBox="1"/>
          <p:nvPr/>
        </p:nvSpPr>
        <p:spPr>
          <a:xfrm>
            <a:off x="2890814" y="4149080"/>
            <a:ext cx="404278" cy="523220"/>
          </a:xfrm>
          <a:prstGeom prst="rect">
            <a:avLst/>
          </a:prstGeom>
          <a:noFill/>
        </p:spPr>
        <p:txBody>
          <a:bodyPr wrap="none" rtlCol="0">
            <a:spAutoFit/>
          </a:bodyPr>
          <a:lstStyle/>
          <a:p>
            <a:r>
              <a:rPr lang="en-US" sz="2800" b="1" dirty="0" smtClean="0">
                <a:solidFill>
                  <a:srgbClr val="0070C0"/>
                </a:solidFill>
              </a:rPr>
              <a:t>b</a:t>
            </a:r>
            <a:endParaRPr lang="en-US" b="1" dirty="0">
              <a:solidFill>
                <a:srgbClr val="0070C0"/>
              </a:solidFill>
            </a:endParaRPr>
          </a:p>
        </p:txBody>
      </p:sp>
    </p:spTree>
    <p:extLst>
      <p:ext uri="{BB962C8B-B14F-4D97-AF65-F5344CB8AC3E}">
        <p14:creationId xmlns:p14="http://schemas.microsoft.com/office/powerpoint/2010/main" val="665005245"/>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81</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2"/>
              <a:tabLst>
                <a:tab pos="857250" algn="l"/>
                <a:tab pos="2066925" algn="l"/>
                <a:tab pos="2743200" algn="l"/>
                <a:tab pos="38227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Triangle PQR is an enlargement of </a:t>
            </a:r>
            <a:r>
              <a:rPr lang="en-US" sz="2400" dirty="0" smtClean="0">
                <a:latin typeface="Arial" panose="020B0604020202020204" pitchFamily="34" charset="0"/>
                <a:cs typeface="Arial" panose="020B0604020202020204" pitchFamily="34" charset="0"/>
              </a:rPr>
              <a:t>triangle </a:t>
            </a:r>
            <a:r>
              <a:rPr lang="en-US" sz="2400" dirty="0">
                <a:latin typeface="Arial" panose="020B0604020202020204" pitchFamily="34" charset="0"/>
                <a:cs typeface="Arial" panose="020B0604020202020204" pitchFamily="34" charset="0"/>
              </a:rPr>
              <a:t>ABC</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400050" indent="-40005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scale factor of the enlargement?</a:t>
            </a:r>
          </a:p>
          <a:p>
            <a:pPr marL="400050" indent="-400050">
              <a:buClr>
                <a:srgbClr val="C00000"/>
              </a:buClr>
              <a:buFont typeface="+mj-lt"/>
              <a:buAutoNum type="alphaLcPeriod"/>
              <a:tabLst>
                <a:tab pos="857250" algn="l"/>
                <a:tab pos="2066925" algn="l"/>
                <a:tab pos="2743200" algn="l"/>
                <a:tab pos="3822700" algn="l"/>
              </a:tabLst>
            </a:pPr>
            <a:r>
              <a:rPr lang="en-US" sz="2400" dirty="0" smtClean="0">
                <a:latin typeface="Arial" panose="020B0604020202020204" pitchFamily="34" charset="0"/>
                <a:cs typeface="Arial" panose="020B0604020202020204" pitchFamily="34" charset="0"/>
              </a:rPr>
              <a:t>AC </a:t>
            </a:r>
            <a:r>
              <a:rPr lang="en-US" sz="2400" dirty="0">
                <a:latin typeface="Arial" panose="020B0604020202020204" pitchFamily="34" charset="0"/>
                <a:cs typeface="Arial" panose="020B0604020202020204" pitchFamily="34" charset="0"/>
              </a:rPr>
              <a:t>= 24 cm. Work out the length of PR</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187624" y="2060848"/>
            <a:ext cx="3233973" cy="2968015"/>
          </a:xfrm>
          <a:prstGeom prst="rect">
            <a:avLst/>
          </a:prstGeom>
        </p:spPr>
      </p:pic>
    </p:spTree>
    <p:extLst>
      <p:ext uri="{BB962C8B-B14F-4D97-AF65-F5344CB8AC3E}">
        <p14:creationId xmlns:p14="http://schemas.microsoft.com/office/powerpoint/2010/main" val="2689661797"/>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81</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857250" algn="l"/>
                <a:tab pos="2066925" algn="l"/>
                <a:tab pos="2743200" algn="l"/>
                <a:tab pos="3822700" algn="l"/>
              </a:tabLst>
            </a:pPr>
            <a:r>
              <a:rPr lang="en-US" sz="2170" dirty="0" smtClean="0">
                <a:latin typeface="Arial" panose="020B0604020202020204" pitchFamily="34" charset="0"/>
                <a:cs typeface="Arial" panose="020B0604020202020204" pitchFamily="34" charset="0"/>
              </a:rPr>
              <a:t>Shape </a:t>
            </a:r>
            <a:r>
              <a:rPr lang="en-US" sz="2170" dirty="0">
                <a:latin typeface="Arial" panose="020B0604020202020204" pitchFamily="34" charset="0"/>
                <a:cs typeface="Arial" panose="020B0604020202020204" pitchFamily="34" charset="0"/>
              </a:rPr>
              <a:t>Q is an enlargement of shape </a:t>
            </a:r>
            <a:r>
              <a:rPr lang="en-US" sz="2170" dirty="0" smtClean="0">
                <a:latin typeface="Arial" panose="020B0604020202020204" pitchFamily="34" charset="0"/>
                <a:cs typeface="Arial" panose="020B0604020202020204" pitchFamily="34" charset="0"/>
              </a:rPr>
              <a:t>P.</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170" dirty="0" smtClean="0">
                <a:latin typeface="Arial" panose="020B0604020202020204" pitchFamily="34" charset="0"/>
                <a:cs typeface="Arial" panose="020B0604020202020204" pitchFamily="34" charset="0"/>
              </a:rPr>
              <a:t>What </a:t>
            </a:r>
            <a:r>
              <a:rPr lang="en-US" sz="2170" dirty="0">
                <a:latin typeface="Arial" panose="020B0604020202020204" pitchFamily="34" charset="0"/>
                <a:cs typeface="Arial" panose="020B0604020202020204" pitchFamily="34" charset="0"/>
              </a:rPr>
              <a:t>is the scale factor of the enlargement? </a:t>
            </a:r>
            <a:endParaRPr lang="en-US" sz="217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170" dirty="0" smtClean="0">
                <a:latin typeface="Arial" panose="020B0604020202020204" pitchFamily="34" charset="0"/>
                <a:cs typeface="Arial" panose="020B0604020202020204" pitchFamily="34" charset="0"/>
              </a:rPr>
              <a:t>What </a:t>
            </a:r>
            <a:r>
              <a:rPr lang="en-US" sz="2170" dirty="0">
                <a:latin typeface="Arial" panose="020B0604020202020204" pitchFamily="34" charset="0"/>
                <a:cs typeface="Arial" panose="020B0604020202020204" pitchFamily="34" charset="0"/>
              </a:rPr>
              <a:t>is the centre of enlargement? </a:t>
            </a:r>
            <a:endParaRPr lang="en-US" sz="2170" dirty="0" smtClean="0">
              <a:latin typeface="Arial" panose="020B0604020202020204" pitchFamily="34" charset="0"/>
              <a:cs typeface="Arial" panose="020B0604020202020204" pitchFamily="34" charset="0"/>
            </a:endParaRPr>
          </a:p>
          <a:p>
            <a:pPr marL="457200" indent="-457200">
              <a:buClr>
                <a:srgbClr val="C00000"/>
              </a:buClr>
              <a:buFont typeface="+mj-lt"/>
              <a:buAutoNum type="alphaLcPeriod"/>
              <a:tabLst>
                <a:tab pos="857250" algn="l"/>
                <a:tab pos="2066925" algn="l"/>
                <a:tab pos="2743200" algn="l"/>
                <a:tab pos="3822700" algn="l"/>
              </a:tabLst>
            </a:pPr>
            <a:r>
              <a:rPr lang="en-US" sz="2170" dirty="0" smtClean="0">
                <a:latin typeface="Arial" panose="020B0604020202020204" pitchFamily="34" charset="0"/>
                <a:cs typeface="Arial" panose="020B0604020202020204" pitchFamily="34" charset="0"/>
              </a:rPr>
              <a:t>Describe </a:t>
            </a:r>
            <a:r>
              <a:rPr lang="en-US" sz="2170" dirty="0">
                <a:latin typeface="Arial" panose="020B0604020202020204" pitchFamily="34" charset="0"/>
                <a:cs typeface="Arial" panose="020B0604020202020204" pitchFamily="34" charset="0"/>
              </a:rPr>
              <a:t>fully the enlargement that maps shape P onto shape Q.</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403648" y="1612893"/>
            <a:ext cx="3514350" cy="321316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spTree>
    <p:extLst>
      <p:ext uri="{BB962C8B-B14F-4D97-AF65-F5344CB8AC3E}">
        <p14:creationId xmlns:p14="http://schemas.microsoft.com/office/powerpoint/2010/main" val="4220430653"/>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81</a:t>
            </a:r>
            <a:endParaRPr lang="en-GB" sz="1400" b="1" dirty="0">
              <a:latin typeface="Calibri" panose="020F0502020204030204" pitchFamily="34" charset="0"/>
            </a:endParaRPr>
          </a:p>
        </p:txBody>
      </p:sp>
      <p:sp>
        <p:nvSpPr>
          <p:cNvPr id="3" name="Rectangle 2"/>
          <p:cNvSpPr/>
          <p:nvPr/>
        </p:nvSpPr>
        <p:spPr>
          <a:xfrm>
            <a:off x="251520" y="1196752"/>
            <a:ext cx="7910624" cy="760208"/>
          </a:xfrm>
          <a:prstGeom prst="rect">
            <a:avLst/>
          </a:prstGeom>
        </p:spPr>
        <p:txBody>
          <a:bodyPr wrap="square">
            <a:spAutoFit/>
          </a:bodyPr>
          <a:lstStyle/>
          <a:p>
            <a:pPr marL="457200" indent="-457200">
              <a:buClr>
                <a:srgbClr val="C00000"/>
              </a:buClr>
              <a:buFont typeface="+mj-lt"/>
              <a:buAutoNum type="arabicPeriod" startAt="4"/>
              <a:tabLst>
                <a:tab pos="857250" algn="l"/>
                <a:tab pos="2066925" algn="l"/>
                <a:tab pos="2743200" algn="l"/>
                <a:tab pos="3822700" algn="l"/>
              </a:tabLst>
            </a:pPr>
            <a:r>
              <a:rPr lang="en-US" sz="2170" b="1" dirty="0">
                <a:solidFill>
                  <a:srgbClr val="FF0000"/>
                </a:solidFill>
                <a:latin typeface="Arial" panose="020B0604020202020204" pitchFamily="34" charset="0"/>
                <a:cs typeface="Arial" panose="020B0604020202020204" pitchFamily="34" charset="0"/>
              </a:rPr>
              <a:t>R</a:t>
            </a:r>
            <a:r>
              <a:rPr lang="en-US" sz="2170" dirty="0">
                <a:latin typeface="Arial" panose="020B0604020202020204" pitchFamily="34" charset="0"/>
                <a:cs typeface="Arial" panose="020B0604020202020204" pitchFamily="34" charset="0"/>
              </a:rPr>
              <a:t> Describe fully the transformation that maps shape A onto shape B.</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2144" y="1196752"/>
            <a:ext cx="730336" cy="688200"/>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001858" y="2001288"/>
            <a:ext cx="3082310" cy="2386304"/>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6228184" y="2001288"/>
            <a:ext cx="2569867" cy="2386304"/>
          </a:xfrm>
          <a:prstGeom prst="rect">
            <a:avLst/>
          </a:prstGeom>
        </p:spPr>
      </p:pic>
      <p:pic>
        <p:nvPicPr>
          <p:cNvPr id="8" name="Picture 7"/>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323528" y="1988840"/>
            <a:ext cx="2430539" cy="2430539"/>
          </a:xfrm>
          <a:prstGeom prst="rect">
            <a:avLst/>
          </a:prstGeom>
        </p:spPr>
      </p:pic>
      <p:sp>
        <p:nvSpPr>
          <p:cNvPr id="11" name="Rectangle 10"/>
          <p:cNvSpPr/>
          <p:nvPr/>
        </p:nvSpPr>
        <p:spPr>
          <a:xfrm flipH="1">
            <a:off x="296886" y="5013176"/>
            <a:ext cx="3483025" cy="14842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fr-FR" sz="2400" dirty="0">
                <a:solidFill>
                  <a:schemeClr val="tx1"/>
                </a:solidFill>
                <a:latin typeface="Arial" panose="020B0604020202020204" pitchFamily="34" charset="0"/>
                <a:cs typeface="Arial" panose="020B0604020202020204" pitchFamily="34" charset="0"/>
              </a:rPr>
              <a:t>Write: </a:t>
            </a:r>
            <a:r>
              <a:rPr lang="fr-FR" sz="2400" dirty="0" err="1">
                <a:solidFill>
                  <a:schemeClr val="tx1"/>
                </a:solidFill>
                <a:latin typeface="Arial" panose="020B0604020202020204" pitchFamily="34" charset="0"/>
                <a:cs typeface="Arial" panose="020B0604020202020204" pitchFamily="34" charset="0"/>
              </a:rPr>
              <a:t>enlargement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scale</a:t>
            </a:r>
            <a:r>
              <a:rPr lang="fr-FR" sz="2400" dirty="0">
                <a:solidFill>
                  <a:schemeClr val="tx1"/>
                </a:solidFill>
                <a:latin typeface="Arial" panose="020B0604020202020204" pitchFamily="34" charset="0"/>
                <a:cs typeface="Arial" panose="020B0604020202020204" pitchFamily="34" charset="0"/>
              </a:rPr>
              <a:t> factor </a:t>
            </a:r>
            <a:r>
              <a:rPr lang="fr-FR" sz="4000" dirty="0">
                <a:solidFill>
                  <a:schemeClr val="tx1"/>
                </a:solidFill>
                <a:latin typeface="Arial" panose="020B0604020202020204" pitchFamily="34" charset="0"/>
                <a:cs typeface="Arial" panose="020B0604020202020204" pitchFamily="34" charset="0"/>
              </a:rPr>
              <a:t>□</a:t>
            </a:r>
            <a:r>
              <a:rPr lang="fr-FR" sz="2400" dirty="0">
                <a:solidFill>
                  <a:schemeClr val="tx1"/>
                </a:solidFill>
                <a:latin typeface="Arial" panose="020B0604020202020204" pitchFamily="34" charset="0"/>
                <a:cs typeface="Arial" panose="020B0604020202020204" pitchFamily="34" charset="0"/>
              </a:rPr>
              <a:t>, centre </a:t>
            </a:r>
            <a:r>
              <a:rPr lang="fr-FR" sz="2400" dirty="0" smtClean="0">
                <a:solidFill>
                  <a:schemeClr val="tx1"/>
                </a:solidFill>
                <a:latin typeface="Arial" panose="020B0604020202020204" pitchFamily="34" charset="0"/>
                <a:cs typeface="Arial" panose="020B0604020202020204" pitchFamily="34" charset="0"/>
              </a:rPr>
              <a:t>(</a:t>
            </a:r>
            <a:r>
              <a:rPr lang="fr-FR" sz="4000" dirty="0" smtClean="0">
                <a:solidFill>
                  <a:schemeClr val="tx1"/>
                </a:solidFill>
                <a:latin typeface="Arial" panose="020B0604020202020204" pitchFamily="34" charset="0"/>
                <a:cs typeface="Arial" panose="020B0604020202020204" pitchFamily="34" charset="0"/>
              </a:rPr>
              <a:t>□</a:t>
            </a:r>
            <a:r>
              <a:rPr lang="fr-FR" sz="2400" dirty="0" smtClean="0">
                <a:solidFill>
                  <a:schemeClr val="tx1"/>
                </a:solidFill>
                <a:latin typeface="Arial" panose="020B0604020202020204" pitchFamily="34" charset="0"/>
                <a:cs typeface="Arial" panose="020B0604020202020204" pitchFamily="34" charset="0"/>
              </a:rPr>
              <a:t>, </a:t>
            </a:r>
            <a:r>
              <a:rPr lang="fr-FR" sz="4000" dirty="0" smtClean="0">
                <a:solidFill>
                  <a:schemeClr val="tx1"/>
                </a:solidFill>
                <a:latin typeface="Arial" panose="020B0604020202020204" pitchFamily="34" charset="0"/>
                <a:cs typeface="Arial" panose="020B0604020202020204" pitchFamily="34" charset="0"/>
              </a:rPr>
              <a:t>□</a:t>
            </a:r>
            <a:r>
              <a:rPr lang="fr-FR"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3995936" y="4503928"/>
            <a:ext cx="4784212" cy="204996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015118"/>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endParaRPr lang="en-GB" sz="1400" b="1" dirty="0">
              <a:latin typeface="Calibri" panose="020F050202020403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grpSp>
        <p:nvGrpSpPr>
          <p:cNvPr id="8" name="Group 7"/>
          <p:cNvGrpSpPr/>
          <p:nvPr/>
        </p:nvGrpSpPr>
        <p:grpSpPr>
          <a:xfrm>
            <a:off x="251520" y="1268760"/>
            <a:ext cx="5130191" cy="5301589"/>
            <a:chOff x="3483872" y="1089031"/>
            <a:chExt cx="5264592" cy="5301589"/>
          </a:xfrm>
        </p:grpSpPr>
        <p:sp>
          <p:nvSpPr>
            <p:cNvPr id="9" name="Round Diagonal Corner Rectangle 8"/>
            <p:cNvSpPr/>
            <p:nvPr/>
          </p:nvSpPr>
          <p:spPr>
            <a:xfrm>
              <a:off x="3491880" y="1089031"/>
              <a:ext cx="5256584" cy="529897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5 </a:t>
              </a:r>
              <a:r>
                <a:rPr lang="en-US" sz="2400" b="1" dirty="0" smtClean="0">
                  <a:solidFill>
                    <a:schemeClr val="bg1"/>
                  </a:solidFill>
                  <a:latin typeface="Arial" panose="020B0604020202020204" pitchFamily="34" charset="0"/>
                  <a:cs typeface="Arial" panose="020B0604020202020204" pitchFamily="34" charset="0"/>
                </a:rPr>
                <a:t>– Exam-Style Questions</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724370"/>
            </a:xfrm>
            <a:prstGeom prst="rect">
              <a:avLst/>
            </a:prstGeom>
          </p:spPr>
          <p:txBody>
            <a:bodyPr wrap="square">
              <a:spAutoFit/>
            </a:bodyPr>
            <a:lstStyle/>
            <a:p>
              <a:pPr>
                <a:spcAft>
                  <a:spcPts val="0"/>
                </a:spcAft>
                <a:tabLst>
                  <a:tab pos="4972050" algn="r"/>
                </a:tabLst>
              </a:pPr>
              <a:r>
                <a:rPr lang="en-US" sz="2100" dirty="0"/>
                <a:t>Describe fully the single transformation that maps shape J onto shape K</a:t>
              </a:r>
              <a:r>
                <a:rPr lang="en-US" sz="2100" dirty="0" smtClean="0"/>
                <a:t>.</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800" dirty="0" smtClean="0"/>
                <a:t/>
              </a:r>
              <a:br>
                <a:rPr lang="en-US" sz="2800" dirty="0" smtClean="0"/>
              </a:br>
              <a:r>
                <a:rPr lang="en-US" sz="2100" dirty="0" smtClean="0"/>
                <a:t>	</a:t>
              </a:r>
              <a:r>
                <a:rPr lang="en-US" sz="3200" dirty="0" smtClean="0"/>
                <a:t/>
              </a:r>
              <a:br>
                <a:rPr lang="en-US" sz="3200" dirty="0" smtClean="0"/>
              </a:br>
              <a:r>
                <a:rPr lang="en-US" sz="2100" dirty="0" smtClean="0"/>
                <a:t>	</a:t>
              </a:r>
              <a:r>
                <a:rPr lang="en-US" sz="2100" b="1" dirty="0" smtClean="0"/>
                <a:t>(3 </a:t>
              </a:r>
              <a:r>
                <a:rPr lang="en-US" sz="2100" b="1" dirty="0"/>
                <a:t>marks)</a:t>
              </a:r>
            </a:p>
          </p:txBody>
        </p:sp>
      </p:grpSp>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070572" y="2593409"/>
            <a:ext cx="3499888" cy="3499887"/>
          </a:xfrm>
          <a:prstGeom prst="rect">
            <a:avLst/>
          </a:prstGeom>
        </p:spPr>
      </p:pic>
    </p:spTree>
    <p:extLst>
      <p:ext uri="{BB962C8B-B14F-4D97-AF65-F5344CB8AC3E}">
        <p14:creationId xmlns:p14="http://schemas.microsoft.com/office/powerpoint/2010/main" val="2461692454"/>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10.5 </a:t>
            </a:r>
            <a:r>
              <a:rPr lang="en-GB" dirty="0" smtClean="0"/>
              <a:t>– </a:t>
            </a:r>
            <a:r>
              <a:rPr lang="en-GB" dirty="0" smtClean="0"/>
              <a:t>Describing Enlargement</a:t>
            </a:r>
            <a:endParaRPr lang="en-GB"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p>
        </p:txBody>
      </p:sp>
      <p:sp>
        <p:nvSpPr>
          <p:cNvPr id="3" name="Rectangle 2"/>
          <p:cNvSpPr/>
          <p:nvPr/>
        </p:nvSpPr>
        <p:spPr>
          <a:xfrm>
            <a:off x="251520" y="1196752"/>
            <a:ext cx="5256584" cy="1762021"/>
          </a:xfrm>
          <a:prstGeom prst="rect">
            <a:avLst/>
          </a:prstGeom>
        </p:spPr>
        <p:txBody>
          <a:bodyPr wrap="square">
            <a:spAutoFit/>
          </a:bodyPr>
          <a:lstStyle/>
          <a:p>
            <a:pPr marL="457200" indent="-457200">
              <a:buClr>
                <a:srgbClr val="C00000"/>
              </a:buClr>
              <a:buFont typeface="+mj-lt"/>
              <a:buAutoNum type="arabicPeriod" startAt="6"/>
              <a:tabLst>
                <a:tab pos="857250" algn="l"/>
                <a:tab pos="2066925" algn="l"/>
                <a:tab pos="2743200" algn="l"/>
                <a:tab pos="3822700" algn="l"/>
              </a:tabLst>
            </a:pPr>
            <a:r>
              <a:rPr lang="en-US" sz="2170" b="1" dirty="0">
                <a:solidFill>
                  <a:srgbClr val="FF0000"/>
                </a:solidFill>
                <a:latin typeface="Arial" panose="020B0604020202020204" pitchFamily="34" charset="0"/>
                <a:cs typeface="Arial" panose="020B0604020202020204" pitchFamily="34" charset="0"/>
              </a:rPr>
              <a:t>R</a:t>
            </a:r>
            <a:r>
              <a:rPr lang="en-US" sz="2170" dirty="0">
                <a:latin typeface="Arial" panose="020B0604020202020204" pitchFamily="34" charset="0"/>
                <a:cs typeface="Arial" panose="020B0604020202020204" pitchFamily="34" charset="0"/>
              </a:rPr>
              <a:t> For each diagram</a:t>
            </a:r>
          </a:p>
          <a:p>
            <a:pPr marL="800100" indent="-342900">
              <a:buClr>
                <a:srgbClr val="C00000"/>
              </a:buClr>
              <a:buFont typeface="+mj-lt"/>
              <a:buAutoNum type="romanLcPeriod"/>
              <a:tabLst>
                <a:tab pos="2066925" algn="l"/>
                <a:tab pos="2743200" algn="l"/>
                <a:tab pos="3822700" algn="l"/>
              </a:tabLst>
            </a:pPr>
            <a:r>
              <a:rPr lang="en-US" sz="2170" dirty="0" smtClean="0">
                <a:latin typeface="Arial" panose="020B0604020202020204" pitchFamily="34" charset="0"/>
                <a:cs typeface="Arial" panose="020B0604020202020204" pitchFamily="34" charset="0"/>
              </a:rPr>
              <a:t>describe </a:t>
            </a:r>
            <a:r>
              <a:rPr lang="en-US" sz="2170" dirty="0">
                <a:latin typeface="Arial" panose="020B0604020202020204" pitchFamily="34" charset="0"/>
                <a:cs typeface="Arial" panose="020B0604020202020204" pitchFamily="34" charset="0"/>
              </a:rPr>
              <a:t>fully the transformation that maps shape A onto shape B</a:t>
            </a:r>
          </a:p>
          <a:p>
            <a:pPr marL="800100" indent="-342900">
              <a:buClr>
                <a:srgbClr val="C00000"/>
              </a:buClr>
              <a:buFont typeface="+mj-lt"/>
              <a:buAutoNum type="romanLcPeriod"/>
              <a:tabLst>
                <a:tab pos="2066925" algn="l"/>
                <a:tab pos="2743200" algn="l"/>
                <a:tab pos="3822700" algn="l"/>
              </a:tabLst>
            </a:pPr>
            <a:r>
              <a:rPr lang="en-US" sz="2170" dirty="0" smtClean="0">
                <a:latin typeface="Arial" panose="020B0604020202020204" pitchFamily="34" charset="0"/>
                <a:cs typeface="Arial" panose="020B0604020202020204" pitchFamily="34" charset="0"/>
              </a:rPr>
              <a:t>describe </a:t>
            </a:r>
            <a:r>
              <a:rPr lang="en-US" sz="2170" dirty="0">
                <a:latin typeface="Arial" panose="020B0604020202020204" pitchFamily="34" charset="0"/>
                <a:cs typeface="Arial" panose="020B0604020202020204" pitchFamily="34" charset="0"/>
              </a:rPr>
              <a:t>fully the transformation that maps shape B onto shape A.</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5406" y="1268760"/>
            <a:ext cx="546048" cy="514544"/>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3307" r="54545"/>
          <a:stretch/>
        </p:blipFill>
        <p:spPr>
          <a:xfrm>
            <a:off x="251520" y="3135159"/>
            <a:ext cx="2618420" cy="3133439"/>
          </a:xfrm>
          <a:prstGeom prst="rect">
            <a:avLst/>
          </a:prstGeom>
        </p:spPr>
      </p:pic>
      <p:pic>
        <p:nvPicPr>
          <p:cNvPr id="8" name="Picture 7"/>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58947"/>
          <a:stretch/>
        </p:blipFill>
        <p:spPr>
          <a:xfrm>
            <a:off x="2957730" y="3135160"/>
            <a:ext cx="2550374" cy="3133438"/>
          </a:xfrm>
          <a:prstGeom prst="rect">
            <a:avLst/>
          </a:prstGeom>
        </p:spPr>
      </p:pic>
      <p:sp>
        <p:nvSpPr>
          <p:cNvPr id="9" name="TextBox 8"/>
          <p:cNvSpPr txBox="1"/>
          <p:nvPr/>
        </p:nvSpPr>
        <p:spPr>
          <a:xfrm>
            <a:off x="251520" y="2924944"/>
            <a:ext cx="385042" cy="523220"/>
          </a:xfrm>
          <a:prstGeom prst="rect">
            <a:avLst/>
          </a:prstGeom>
          <a:noFill/>
        </p:spPr>
        <p:txBody>
          <a:bodyPr wrap="none" rtlCol="0">
            <a:spAutoFit/>
          </a:bodyPr>
          <a:lstStyle/>
          <a:p>
            <a:r>
              <a:rPr lang="en-US" sz="2800" b="1" dirty="0" smtClean="0">
                <a:solidFill>
                  <a:srgbClr val="0070C0"/>
                </a:solidFill>
              </a:rPr>
              <a:t>a</a:t>
            </a:r>
            <a:endParaRPr lang="en-US" b="1" dirty="0">
              <a:solidFill>
                <a:srgbClr val="0070C0"/>
              </a:solidFill>
            </a:endParaRPr>
          </a:p>
        </p:txBody>
      </p:sp>
      <p:sp>
        <p:nvSpPr>
          <p:cNvPr id="10" name="TextBox 9"/>
          <p:cNvSpPr txBox="1"/>
          <p:nvPr/>
        </p:nvSpPr>
        <p:spPr>
          <a:xfrm>
            <a:off x="2915816" y="2924944"/>
            <a:ext cx="404278" cy="523220"/>
          </a:xfrm>
          <a:prstGeom prst="rect">
            <a:avLst/>
          </a:prstGeom>
          <a:noFill/>
        </p:spPr>
        <p:txBody>
          <a:bodyPr wrap="none" rtlCol="0">
            <a:spAutoFit/>
          </a:bodyPr>
          <a:lstStyle/>
          <a:p>
            <a:r>
              <a:rPr lang="en-US" sz="2800" b="1" dirty="0" smtClean="0">
                <a:solidFill>
                  <a:srgbClr val="0070C0"/>
                </a:solidFill>
              </a:rPr>
              <a:t>b</a:t>
            </a:r>
            <a:endParaRPr lang="en-US" b="1" dirty="0">
              <a:solidFill>
                <a:srgbClr val="0070C0"/>
              </a:solidFill>
            </a:endParaRPr>
          </a:p>
        </p:txBody>
      </p:sp>
    </p:spTree>
    <p:extLst>
      <p:ext uri="{BB962C8B-B14F-4D97-AF65-F5344CB8AC3E}">
        <p14:creationId xmlns:p14="http://schemas.microsoft.com/office/powerpoint/2010/main" val="2102027043"/>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10.6 </a:t>
            </a:r>
            <a:r>
              <a:rPr lang="en-GB" sz="4000" dirty="0" smtClean="0"/>
              <a:t>– </a:t>
            </a:r>
            <a:r>
              <a:rPr lang="en-GB" sz="4000" dirty="0" smtClean="0"/>
              <a:t>Combining Transformations</a:t>
            </a:r>
            <a:endParaRPr lang="en-GB" sz="40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a:t>
            </a:r>
            <a:r>
              <a:rPr lang="en-US" sz="1400" b="1" dirty="0" smtClean="0">
                <a:latin typeface="Calibri" panose="020F0502020204030204" pitchFamily="34" charset="0"/>
              </a:rPr>
              <a:t>82</a:t>
            </a:r>
          </a:p>
        </p:txBody>
      </p:sp>
      <p:sp>
        <p:nvSpPr>
          <p:cNvPr id="3" name="Rectangle 2"/>
          <p:cNvSpPr/>
          <p:nvPr/>
        </p:nvSpPr>
        <p:spPr>
          <a:xfrm>
            <a:off x="251520" y="1196752"/>
            <a:ext cx="5256584" cy="2763834"/>
          </a:xfrm>
          <a:prstGeom prst="rect">
            <a:avLst/>
          </a:prstGeom>
        </p:spPr>
        <p:txBody>
          <a:bodyPr wrap="square">
            <a:spAutoFit/>
          </a:bodyPr>
          <a:lstStyle/>
          <a:p>
            <a:pPr marL="457200" indent="-457200">
              <a:buClr>
                <a:srgbClr val="C00000"/>
              </a:buClr>
              <a:buFont typeface="+mj-lt"/>
              <a:buAutoNum type="arabicPeriod"/>
              <a:tabLst>
                <a:tab pos="857250" algn="l"/>
                <a:tab pos="2066925" algn="l"/>
                <a:tab pos="2743200" algn="l"/>
                <a:tab pos="3822700" algn="l"/>
              </a:tabLst>
            </a:pPr>
            <a:r>
              <a:rPr lang="en-US" sz="2170" dirty="0" smtClean="0">
                <a:latin typeface="Arial" panose="020B0604020202020204" pitchFamily="34" charset="0"/>
                <a:cs typeface="Arial" panose="020B0604020202020204" pitchFamily="34" charset="0"/>
              </a:rPr>
              <a:t>Copy </a:t>
            </a:r>
            <a:r>
              <a:rPr lang="en-US" sz="2170" dirty="0">
                <a:latin typeface="Arial" panose="020B0604020202020204" pitchFamily="34" charset="0"/>
                <a:cs typeface="Arial" panose="020B0604020202020204" pitchFamily="34" charset="0"/>
              </a:rPr>
              <a:t>the grid and shape A. </a:t>
            </a:r>
            <a:endParaRPr lang="en-US" sz="217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170" dirty="0" smtClean="0">
                <a:latin typeface="Arial" panose="020B0604020202020204" pitchFamily="34" charset="0"/>
                <a:cs typeface="Arial" panose="020B0604020202020204" pitchFamily="34" charset="0"/>
              </a:rPr>
              <a:t>Reflect </a:t>
            </a:r>
            <a:r>
              <a:rPr lang="en-US" sz="2170" dirty="0">
                <a:latin typeface="Arial" panose="020B0604020202020204" pitchFamily="34" charset="0"/>
                <a:cs typeface="Arial" panose="020B0604020202020204" pitchFamily="34" charset="0"/>
              </a:rPr>
              <a:t>shape A in the line </a:t>
            </a:r>
            <a:r>
              <a:rPr lang="en-US" sz="2170" dirty="0" smtClean="0">
                <a:latin typeface="Arial" panose="020B0604020202020204" pitchFamily="34" charset="0"/>
                <a:cs typeface="Arial" panose="020B0604020202020204" pitchFamily="34" charset="0"/>
              </a:rPr>
              <a:t/>
            </a:r>
            <a:br>
              <a:rPr lang="en-US" sz="2170" dirty="0" smtClean="0">
                <a:latin typeface="Arial" panose="020B0604020202020204" pitchFamily="34" charset="0"/>
                <a:cs typeface="Arial" panose="020B0604020202020204" pitchFamily="34" charset="0"/>
              </a:rPr>
            </a:br>
            <a:r>
              <a:rPr lang="en-US" sz="2170" i="1" dirty="0" smtClean="0">
                <a:latin typeface="Arial" panose="020B0604020202020204" pitchFamily="34" charset="0"/>
                <a:cs typeface="Arial" panose="020B0604020202020204" pitchFamily="34" charset="0"/>
              </a:rPr>
              <a:t>y</a:t>
            </a:r>
            <a:r>
              <a:rPr lang="en-US" sz="2170" dirty="0" smtClean="0">
                <a:latin typeface="Arial" panose="020B0604020202020204" pitchFamily="34" charset="0"/>
                <a:cs typeface="Arial" panose="020B0604020202020204" pitchFamily="34" charset="0"/>
              </a:rPr>
              <a:t> </a:t>
            </a:r>
            <a:r>
              <a:rPr lang="en-US" sz="2170" dirty="0">
                <a:latin typeface="Arial" panose="020B0604020202020204" pitchFamily="34" charset="0"/>
                <a:cs typeface="Arial" panose="020B0604020202020204" pitchFamily="34" charset="0"/>
              </a:rPr>
              <a:t>= </a:t>
            </a:r>
            <a:r>
              <a:rPr lang="en-US" sz="2170" i="1" dirty="0">
                <a:latin typeface="Arial" panose="020B0604020202020204" pitchFamily="34" charset="0"/>
                <a:cs typeface="Arial" panose="020B0604020202020204" pitchFamily="34" charset="0"/>
              </a:rPr>
              <a:t>x</a:t>
            </a:r>
            <a:r>
              <a:rPr lang="en-US" sz="2170" dirty="0">
                <a:latin typeface="Arial" panose="020B0604020202020204" pitchFamily="34" charset="0"/>
                <a:cs typeface="Arial" panose="020B0604020202020204" pitchFamily="34" charset="0"/>
              </a:rPr>
              <a:t>. Label the image B. </a:t>
            </a:r>
            <a:endParaRPr lang="en-US" sz="217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170" dirty="0" smtClean="0">
                <a:latin typeface="Arial" panose="020B0604020202020204" pitchFamily="34" charset="0"/>
                <a:cs typeface="Arial" panose="020B0604020202020204" pitchFamily="34" charset="0"/>
              </a:rPr>
              <a:t>Reflect </a:t>
            </a:r>
            <a:r>
              <a:rPr lang="en-US" sz="2170" dirty="0">
                <a:latin typeface="Arial" panose="020B0604020202020204" pitchFamily="34" charset="0"/>
                <a:cs typeface="Arial" panose="020B0604020202020204" pitchFamily="34" charset="0"/>
              </a:rPr>
              <a:t>shape B in the y-axis. Label the image C. </a:t>
            </a:r>
            <a:endParaRPr lang="en-US" sz="2170" dirty="0" smtClean="0">
              <a:latin typeface="Arial" panose="020B0604020202020204" pitchFamily="34" charset="0"/>
              <a:cs typeface="Arial" panose="020B0604020202020204" pitchFamily="34" charset="0"/>
            </a:endParaRPr>
          </a:p>
          <a:p>
            <a:pPr marL="800100" indent="-342900">
              <a:buClr>
                <a:srgbClr val="C00000"/>
              </a:buClr>
              <a:buFont typeface="+mj-lt"/>
              <a:buAutoNum type="alphaLcPeriod"/>
              <a:tabLst>
                <a:tab pos="2066925" algn="l"/>
                <a:tab pos="2743200" algn="l"/>
                <a:tab pos="3822700" algn="l"/>
              </a:tabLst>
            </a:pPr>
            <a:r>
              <a:rPr lang="en-US" sz="2170" dirty="0" smtClean="0">
                <a:latin typeface="Arial" panose="020B0604020202020204" pitchFamily="34" charset="0"/>
                <a:cs typeface="Arial" panose="020B0604020202020204" pitchFamily="34" charset="0"/>
              </a:rPr>
              <a:t>Describe </a:t>
            </a:r>
            <a:r>
              <a:rPr lang="en-US" sz="2170" dirty="0">
                <a:latin typeface="Arial" panose="020B0604020202020204" pitchFamily="34" charset="0"/>
                <a:cs typeface="Arial" panose="020B0604020202020204" pitchFamily="34" charset="0"/>
              </a:rPr>
              <a:t>fully the </a:t>
            </a:r>
            <a:r>
              <a:rPr lang="en-US" sz="2170" dirty="0" smtClean="0">
                <a:latin typeface="Arial" panose="020B0604020202020204" pitchFamily="34" charset="0"/>
                <a:cs typeface="Arial" panose="020B0604020202020204" pitchFamily="34" charset="0"/>
              </a:rPr>
              <a:t>single transformation </a:t>
            </a:r>
            <a:r>
              <a:rPr lang="en-US" sz="2170" dirty="0">
                <a:latin typeface="Arial" panose="020B0604020202020204" pitchFamily="34" charset="0"/>
                <a:cs typeface="Arial" panose="020B0604020202020204" pitchFamily="34" charset="0"/>
              </a:rPr>
              <a:t>that maps shape A onto shape C.</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6549" cy="551298"/>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971600" y="3948776"/>
            <a:ext cx="3960440" cy="2648576"/>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l="5373" t="2325" r="6882" b="5546"/>
          <a:stretch/>
        </p:blipFill>
        <p:spPr>
          <a:xfrm>
            <a:off x="4572000" y="1268761"/>
            <a:ext cx="936104" cy="1064589"/>
          </a:xfrm>
          <a:prstGeom prst="rect">
            <a:avLst/>
          </a:prstGeom>
        </p:spPr>
      </p:pic>
    </p:spTree>
    <p:extLst>
      <p:ext uri="{BB962C8B-B14F-4D97-AF65-F5344CB8AC3E}">
        <p14:creationId xmlns:p14="http://schemas.microsoft.com/office/powerpoint/2010/main" val="3224568126"/>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D945F-B7B0-4691-A0D0-E2EAD6DA23B3}">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74784</TotalTime>
  <Words>8618</Words>
  <Application>Microsoft Office PowerPoint</Application>
  <PresentationFormat>On-screen Show (4:3)</PresentationFormat>
  <Paragraphs>2014</Paragraphs>
  <Slides>238</Slides>
  <Notes>238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238</vt:i4>
      </vt:variant>
    </vt:vector>
  </HeadingPairs>
  <TitlesOfParts>
    <vt:vector size="246" baseType="lpstr">
      <vt:lpstr>Arial</vt:lpstr>
      <vt:lpstr>Calibri</vt:lpstr>
      <vt:lpstr>Cambria Math</vt:lpstr>
      <vt:lpstr>Lucida Sans Unicode</vt:lpstr>
      <vt:lpstr>Verdana</vt:lpstr>
      <vt:lpstr>Wingdings 2</vt:lpstr>
      <vt:lpstr>Wingdings 3</vt:lpstr>
      <vt:lpstr>Enderoth</vt:lpstr>
      <vt:lpstr>PowerPoint Presentation</vt:lpstr>
      <vt:lpstr>Contents</vt:lpstr>
      <vt:lpstr>Contents</vt:lpstr>
      <vt:lpstr>Contents</vt:lpstr>
      <vt:lpstr>9.1 – Coordinates</vt:lpstr>
      <vt:lpstr>9.1 – Coordinates</vt:lpstr>
      <vt:lpstr>9.1 – Coordinates</vt:lpstr>
      <vt:lpstr>9.1 – Coordinates</vt:lpstr>
      <vt:lpstr>9.1 – Coordinates</vt:lpstr>
      <vt:lpstr>9.1 – Coordinates</vt:lpstr>
      <vt:lpstr>9.1 – Coordinates</vt:lpstr>
      <vt:lpstr>9.1 – Coordinates</vt:lpstr>
      <vt:lpstr>9.1 – Coordinates</vt:lpstr>
      <vt:lpstr>9.2 – Linear Graphs</vt:lpstr>
      <vt:lpstr>9.2 – Linear Graphs</vt:lpstr>
      <vt:lpstr>9.2 – Linear Graphs</vt:lpstr>
      <vt:lpstr>9.2 – Linear Graphs</vt:lpstr>
      <vt:lpstr>9.2 – Linear Graphs</vt:lpstr>
      <vt:lpstr>9.2 – Linear Graphs</vt:lpstr>
      <vt:lpstr>9.2 – Linear Graphs</vt:lpstr>
      <vt:lpstr>9.2 – Linear Graphs</vt:lpstr>
      <vt:lpstr>9.3 – Gradient</vt:lpstr>
      <vt:lpstr>9.3 – Gradient</vt:lpstr>
      <vt:lpstr>9.3 – Gradient</vt:lpstr>
      <vt:lpstr>9.3 – Gradient</vt:lpstr>
      <vt:lpstr>9.3 – Gradient</vt:lpstr>
      <vt:lpstr>9.3 – Gradient</vt:lpstr>
      <vt:lpstr>9.4 – y = mx + c</vt:lpstr>
      <vt:lpstr>9.4 – y = mx + c</vt:lpstr>
      <vt:lpstr>9.4 – y = mx + c</vt:lpstr>
      <vt:lpstr>9.4 – y = mx + c</vt:lpstr>
      <vt:lpstr>9.4 – y = mx + c</vt:lpstr>
      <vt:lpstr>9.5 – Real-life Graphs</vt:lpstr>
      <vt:lpstr>9.5 – Real-life Graphs</vt:lpstr>
      <vt:lpstr>9.5 – Real-life Graphs</vt:lpstr>
      <vt:lpstr>9.5 – Real-life Graphs</vt:lpstr>
      <vt:lpstr>9.5 – Real-life Graphs</vt:lpstr>
      <vt:lpstr>9.5 – Real-life Graphs</vt:lpstr>
      <vt:lpstr>9.5 – Real-life Graphs</vt:lpstr>
      <vt:lpstr>9.5 – Real-life Graphs</vt:lpstr>
      <vt:lpstr>9.5 – Real-life Graphs</vt:lpstr>
      <vt:lpstr>9.5 – Real-life Graphs</vt:lpstr>
      <vt:lpstr>9.6 – Distance-time Graphs</vt:lpstr>
      <vt:lpstr>9.6 – Distance-time Graphs</vt:lpstr>
      <vt:lpstr>9.6 – Distance-time Graphs</vt:lpstr>
      <vt:lpstr>9.6 – Distance-time Graphs</vt:lpstr>
      <vt:lpstr>9.6 – Distance-time Graphs</vt:lpstr>
      <vt:lpstr>9.6 – Distance-time Graphs</vt:lpstr>
      <vt:lpstr>9.6 – Distance-time Graphs</vt:lpstr>
      <vt:lpstr>9.6 – Distance-time Graphs</vt:lpstr>
      <vt:lpstr>9.6 – Distance-time Graphs</vt:lpstr>
      <vt:lpstr>9.6 – Distance-time Graphs</vt:lpstr>
      <vt:lpstr>9.7 – More Real-Life Graphs</vt:lpstr>
      <vt:lpstr>9.7 – More Real-Life Graphs</vt:lpstr>
      <vt:lpstr>9.7 – More Real-Life Graphs</vt:lpstr>
      <vt:lpstr>9.7 – More Real-Life Graphs</vt:lpstr>
      <vt:lpstr>9.7 – More Real-Life Graphs</vt:lpstr>
      <vt:lpstr>9.7 – More Real-Life Graphs</vt:lpstr>
      <vt:lpstr>9 – Problem Solving</vt:lpstr>
      <vt:lpstr>9 – Problem Solving</vt:lpstr>
      <vt:lpstr>9 – Problem Solving</vt:lpstr>
      <vt:lpstr>9 – Problem Solving</vt:lpstr>
      <vt:lpstr>9 – Problem Solving</vt:lpstr>
      <vt:lpstr>9 – Problem Solving</vt:lpstr>
      <vt:lpstr>9 – Problem Solving</vt:lpstr>
      <vt:lpstr>9 – Problem Solving</vt:lpstr>
      <vt:lpstr>9 – Problem Solving</vt:lpstr>
      <vt:lpstr>10.1 – Transformations</vt:lpstr>
      <vt:lpstr>10.1 – Transformations</vt:lpstr>
      <vt:lpstr>10.1 – Transformations</vt:lpstr>
      <vt:lpstr>10.1 – Transformations</vt:lpstr>
      <vt:lpstr>10.1 – Transformations</vt:lpstr>
      <vt:lpstr>10.1 – Transformations</vt:lpstr>
      <vt:lpstr>10.2 – Reflection</vt:lpstr>
      <vt:lpstr>10.2 – Reflection</vt:lpstr>
      <vt:lpstr>10.2 – Reflection</vt:lpstr>
      <vt:lpstr>10.2 – Reflection</vt:lpstr>
      <vt:lpstr>10.2 – Reflection</vt:lpstr>
      <vt:lpstr>10.2 – Reflection</vt:lpstr>
      <vt:lpstr>10.2 – Reflection</vt:lpstr>
      <vt:lpstr>10.2 – Reflection</vt:lpstr>
      <vt:lpstr>10.3 – Rotation</vt:lpstr>
      <vt:lpstr>10.3 – Rotation</vt:lpstr>
      <vt:lpstr>10.3 – Rotation</vt:lpstr>
      <vt:lpstr>10.3 – Rotation</vt:lpstr>
      <vt:lpstr>10.3 – Rotation</vt:lpstr>
      <vt:lpstr>10.3 – Rotation</vt:lpstr>
      <vt:lpstr>10.4 – Enlargement</vt:lpstr>
      <vt:lpstr>10.4 – Enlargement</vt:lpstr>
      <vt:lpstr>10.4 – Enlargement</vt:lpstr>
      <vt:lpstr>10.4 – Enlargement</vt:lpstr>
      <vt:lpstr>10.4 – Enlargement</vt:lpstr>
      <vt:lpstr>10.5 – Describing Enlargement</vt:lpstr>
      <vt:lpstr>10.5 – Describing Enlargement</vt:lpstr>
      <vt:lpstr>10.5 – Describing Enlargement</vt:lpstr>
      <vt:lpstr>10.5 – Describing Enlargement</vt:lpstr>
      <vt:lpstr>10.5 – Describing Enlargement</vt:lpstr>
      <vt:lpstr>10.5 – Describing Enlargement</vt:lpstr>
      <vt:lpstr>10.6 – Combining Transformations</vt:lpstr>
      <vt:lpstr>10.6 – Combining Transformations</vt:lpstr>
      <vt:lpstr>10.6 – Combining Transformations</vt:lpstr>
      <vt:lpstr>10.6 – Combining Transformations</vt:lpstr>
      <vt:lpstr>10.6 – Combining Transformations</vt:lpstr>
      <vt:lpstr>10 – Problem Solving</vt:lpstr>
      <vt:lpstr>10 – Problem Solving</vt:lpstr>
      <vt:lpstr>10 – Problem Solving</vt:lpstr>
      <vt:lpstr>10 – Problem Solving</vt:lpstr>
      <vt:lpstr>10 – Problem Solving</vt:lpstr>
      <vt:lpstr>10 – Problem Solving</vt:lpstr>
      <vt:lpstr>10 – Problem Solving</vt:lpstr>
      <vt:lpstr>10 – Problem Solving</vt:lpstr>
      <vt:lpstr>10 – Problem Solving</vt:lpstr>
      <vt:lpstr>10 – Problem Solving</vt:lpstr>
      <vt:lpstr>11.1 – Writing Ratios</vt:lpstr>
      <vt:lpstr>11.1 – Writing Ratios</vt:lpstr>
      <vt:lpstr>11.1 – Writing Ratios</vt:lpstr>
      <vt:lpstr>11 – Writing Ratios</vt:lpstr>
      <vt:lpstr>11.1 – Writing Ratios</vt:lpstr>
      <vt:lpstr>11.2 – Using Ratios 1</vt:lpstr>
      <vt:lpstr>11.2 – Using Ratios 1</vt:lpstr>
      <vt:lpstr>11.2 – Using Ratios 1</vt:lpstr>
      <vt:lpstr>11.2 – Using Ratios 1</vt:lpstr>
      <vt:lpstr>11.2 – Using Ratios 1</vt:lpstr>
      <vt:lpstr>11.3 – Ratios and Measures</vt:lpstr>
      <vt:lpstr>11.3 – Ratios and Measures</vt:lpstr>
      <vt:lpstr>11.3 – Ratios and Measures</vt:lpstr>
      <vt:lpstr>11.3 – Ratios and Measures</vt:lpstr>
      <vt:lpstr>11.3 – Ratios and Measures</vt:lpstr>
      <vt:lpstr>11.3 – Ratios and Measures</vt:lpstr>
      <vt:lpstr>11.3 – Ratios and Measures</vt:lpstr>
      <vt:lpstr>11.3 – Ratios and Measures</vt:lpstr>
      <vt:lpstr>11.4 – Using Ratios 2</vt:lpstr>
      <vt:lpstr>11.4 – Using Ratios 2</vt:lpstr>
      <vt:lpstr>11.4 – Using Ratios 2</vt:lpstr>
      <vt:lpstr>11.4 – Using Ratios 2</vt:lpstr>
      <vt:lpstr>11.4 – Using Ratios 2</vt:lpstr>
      <vt:lpstr>11.4 – Using Ratios 2</vt:lpstr>
      <vt:lpstr>11.4 – Using Ratios 2</vt:lpstr>
      <vt:lpstr>11.5 – Comparing Using Ratios</vt:lpstr>
      <vt:lpstr>11.5 – Comparing Using Ratios</vt:lpstr>
      <vt:lpstr>11.5 – Comparing Using Ratios</vt:lpstr>
      <vt:lpstr>11.5 – Comparing Using Ratios</vt:lpstr>
      <vt:lpstr>11.5 – Comparing Using Ratios</vt:lpstr>
      <vt:lpstr>11.5 – Comparing Using Ratios</vt:lpstr>
      <vt:lpstr>11.5 – Comparing Using Ratios</vt:lpstr>
      <vt:lpstr>11.5 – Comparing Using Ratios</vt:lpstr>
      <vt:lpstr>11.5 – Comparing Using Ratios</vt:lpstr>
      <vt:lpstr>11.6 – Using Proportion</vt:lpstr>
      <vt:lpstr>11.6 – Using Proportion</vt:lpstr>
      <vt:lpstr>11.6 – Using Proportion</vt:lpstr>
      <vt:lpstr>11.6 – Using Proportion</vt:lpstr>
      <vt:lpstr>11.6 – Using Proportion</vt:lpstr>
      <vt:lpstr>11.6 – Using Proportion</vt:lpstr>
      <vt:lpstr>11.7 – Proportion and Graphs</vt:lpstr>
      <vt:lpstr>11.7 – Proportion and Graphs</vt:lpstr>
      <vt:lpstr>11.7 – Proportion and Graphs</vt:lpstr>
      <vt:lpstr>11.7 – Proportion and Graphs</vt:lpstr>
      <vt:lpstr>11.7 – Proportion and Graphs</vt:lpstr>
      <vt:lpstr>11.7 – Proportion and Graphs</vt:lpstr>
      <vt:lpstr>11.7 – Proportion and Graphs</vt:lpstr>
      <vt:lpstr>11.7 – Proportion and Graphs</vt:lpstr>
      <vt:lpstr>11.7 – Proportion and Graphs</vt:lpstr>
      <vt:lpstr>11.7 – Proportion and Graphs</vt:lpstr>
      <vt:lpstr>11.8 – Proportion Problems</vt:lpstr>
      <vt:lpstr>11.8 – Proportion Problems</vt:lpstr>
      <vt:lpstr>11.8 – Proportion Problems</vt:lpstr>
      <vt:lpstr>11.8 – Proportion Problems</vt:lpstr>
      <vt:lpstr>11.8 – Proportion Problems</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12.1 – Pythagoras’ Theorem 1</vt:lpstr>
      <vt:lpstr>12.1 – Pythagoras’ Theorem 1</vt:lpstr>
      <vt:lpstr>12.1 – Pythagoras’ Theorem 1</vt:lpstr>
      <vt:lpstr>12.1 – Pythagoras’ Theorem 1</vt:lpstr>
      <vt:lpstr>12.1 – Pythagoras’ Theorem 1</vt:lpstr>
      <vt:lpstr>12.1 – Pythagoras’ Theorem 1</vt:lpstr>
      <vt:lpstr>12.1 – Pythagoras’ Theorem 1</vt:lpstr>
      <vt:lpstr>12.1 – Pythagoras’ Theorem 1</vt:lpstr>
      <vt:lpstr>12.2 – Pythagoras’ Theorem 2</vt:lpstr>
      <vt:lpstr>12.2 – Pythagoras’ Theorem 2</vt:lpstr>
      <vt:lpstr>12.2 – Pythagoras’ Theorem 2</vt:lpstr>
      <vt:lpstr>12.2 – Pythagoras’ Theorem 2</vt:lpstr>
      <vt:lpstr>12.2 – Pythagoras’ Theorem 2</vt:lpstr>
      <vt:lpstr>12.2 – Pythagoras’ Theorem 2</vt:lpstr>
      <vt:lpstr>12.2 – Pythagoras’ Theorem 2</vt:lpstr>
      <vt:lpstr>12.3 – Trigonometry: The Sine Ratio 1</vt:lpstr>
      <vt:lpstr>12.3 – Trigonometry: The Sine Ratio 1</vt:lpstr>
      <vt:lpstr>12.3 – Trigonometry: The Sine Ratio 1</vt:lpstr>
      <vt:lpstr>12.3 – Trigonometry: The Sine Ratio 1</vt:lpstr>
      <vt:lpstr>12.3 – Trigonometry: The Sine Ratio 1</vt:lpstr>
      <vt:lpstr>12.3 – Trigonometry: The Sine Ratio 1</vt:lpstr>
      <vt:lpstr>12.3 – Trigonometry: The Sine Ratio 1</vt:lpstr>
      <vt:lpstr>12.4 – Trigonometry: The Sine Ratio 2</vt:lpstr>
      <vt:lpstr>12.4 – Trigonometry: The Sine Ratio 2</vt:lpstr>
      <vt:lpstr>12.4 – Trigonometry: The Sine Ratio 2</vt:lpstr>
      <vt:lpstr>12.4 – Trigonometry: The Sine Ratio 2</vt:lpstr>
      <vt:lpstr>12.4 – Trigonometry: The Sine Ratio 2</vt:lpstr>
      <vt:lpstr>12.4 – Trigonometry: The Sine Ratio 2</vt:lpstr>
      <vt:lpstr>12.5 – Trigonometry: The Cosine Ratio</vt:lpstr>
      <vt:lpstr>12.5 – Trigonometry: The Cosine Ratio</vt:lpstr>
      <vt:lpstr>12.5 – Trigonometry: The Cosine Ratio</vt:lpstr>
      <vt:lpstr>12.5 – Trigonometry: The Cosine Ratio</vt:lpstr>
      <vt:lpstr>12.5 – Trigonometry: The Cosine Ratio</vt:lpstr>
      <vt:lpstr>12.5 – Trigonometry: The Cosine Ratio</vt:lpstr>
      <vt:lpstr>12.5 – Trigonometry: The Cosine Ratio</vt:lpstr>
      <vt:lpstr>12.5 – Trigonometry: The Cosine Ratio</vt:lpstr>
      <vt:lpstr>12.5 – Trigonometry: The Cosine Ratio</vt:lpstr>
      <vt:lpstr>12.6 – Trigonometry: The Tangent Ratio</vt:lpstr>
      <vt:lpstr>12.6 – Trigonometry: The Tangent Ratio</vt:lpstr>
      <vt:lpstr>12.6 – Trigonometry: The Tangent Ratio</vt:lpstr>
      <vt:lpstr>12.6 – Trigonometry: The Tangent Ratio</vt:lpstr>
      <vt:lpstr>12.6 – Trigonometry: The Tangent Ratio</vt:lpstr>
      <vt:lpstr>12.6 – Trigonometry: The Tangent Ratio</vt:lpstr>
      <vt:lpstr>12.6 – Trigonometry: The Tangent Ratio</vt:lpstr>
      <vt:lpstr>12.6 – Trigonometry: The Tangent Ratio</vt:lpstr>
      <vt:lpstr>12.6 – Trigonometry: The Tangent Ratio</vt:lpstr>
      <vt:lpstr>12.6 – Trigonometry: The Tangent Ratio</vt:lpstr>
      <vt:lpstr>12.7 – Finding Lengths and Angles using Trigonometry</vt:lpstr>
      <vt:lpstr>12.7 – Finding Lengths and Angles using Trigonometry</vt:lpstr>
      <vt:lpstr>12.7 – Finding Lengths and Angles using Trigonometry</vt:lpstr>
      <vt:lpstr>12.7 – Finding Lengths and Angles using Trigonometry</vt:lpstr>
      <vt:lpstr>12.7 – Finding Lengths and Angles using Trigonometry</vt:lpstr>
      <vt:lpstr>12.7 – Finding Lengths and Angles using Trigonometry</vt:lpstr>
      <vt:lpstr>12.7 – Finding Lengths and Angles using Trigonometry</vt:lpstr>
      <vt:lpstr>12.7 – Finding Lengths and Angles using Trigonometry</vt:lpstr>
      <vt:lpstr>12 – Problem Solving</vt:lpstr>
      <vt:lpstr>12 – Problem Solving</vt:lpstr>
      <vt:lpstr>12 – Problem Solving</vt:lpstr>
      <vt:lpstr>12 – Problem Solving</vt:lpstr>
      <vt:lpstr>12 – Problem Solving</vt:lpstr>
      <vt:lpstr>12 – Problem Solving</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07 - Mathematics - Unit 1-4</dc:title>
  <dc:subject>Travel and Tourism</dc:subject>
  <dc:creator>Enderoth</dc:creator>
  <cp:keywords>Unit 02 - Features of worldwide destinations</cp:keywords>
  <cp:lastModifiedBy>Enderoth</cp:lastModifiedBy>
  <cp:revision>2411</cp:revision>
  <cp:lastPrinted>2014-01-22T18:25:48Z</cp:lastPrinted>
  <dcterms:created xsi:type="dcterms:W3CDTF">2008-03-12T11:01:44Z</dcterms:created>
  <dcterms:modified xsi:type="dcterms:W3CDTF">2018-05-30T19:15:09Z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